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</p:sldIdLst>
  <p:sldSz cx="15119350" cy="10691813"/>
  <p:notesSz cx="6797675" cy="9926638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itka Small" panose="02000505000000020004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43">
          <p15:clr>
            <a:srgbClr val="A4A3A4"/>
          </p15:clr>
        </p15:guide>
        <p15:guide id="2" orient="horz" pos="238">
          <p15:clr>
            <a:srgbClr val="A4A3A4"/>
          </p15:clr>
        </p15:guide>
        <p15:guide id="3" orient="horz" pos="986">
          <p15:clr>
            <a:srgbClr val="A4A3A4"/>
          </p15:clr>
        </p15:guide>
        <p15:guide id="4" orient="horz" pos="2234">
          <p15:clr>
            <a:srgbClr val="A4A3A4"/>
          </p15:clr>
        </p15:guide>
        <p15:guide id="5" pos="5148">
          <p15:clr>
            <a:srgbClr val="A4A3A4"/>
          </p15:clr>
        </p15:guide>
        <p15:guide id="6" pos="9253">
          <p15:clr>
            <a:srgbClr val="A4A3A4"/>
          </p15:clr>
        </p15:guide>
        <p15:guide id="7" orient="horz" pos="28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999"/>
    <a:srgbClr val="F6D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2E13A2-21F0-498D-9D80-8EF4AEAD761E}">
  <a:tblStyle styleId="{5B2E13A2-21F0-498D-9D80-8EF4AEAD76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22" y="96"/>
      </p:cViewPr>
      <p:guideLst>
        <p:guide orient="horz" pos="6543"/>
        <p:guide orient="horz" pos="238"/>
        <p:guide orient="horz" pos="986"/>
        <p:guide orient="horz" pos="2234"/>
        <p:guide pos="5148"/>
        <p:guide pos="9253"/>
        <p:guide orient="horz" pos="28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185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0;&#1088;&#1093;&#1080;&#1087;&#1077;&#1083;&#1072;&#1075;%202022\&#1056;&#1099;&#1085;&#1086;&#1082;%20&#1101;&#1083;&#1077;&#1082;&#1090;&#1088;&#1080;&#1095;&#1077;&#1089;&#1090;&#1074;&#1072;%20&#1074;&#1086;&#1076;&#1086;&#1088;&#1086;&#1076;&#1072;%20&#1089;&#1077;&#1088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0;&#1088;&#1093;&#1080;&#1087;&#1077;&#1083;&#1072;&#1075;%202022\&#1056;&#1099;&#1085;&#1086;&#1082;%20&#1101;&#1083;&#1077;&#1082;&#1090;&#1088;&#1080;&#1095;&#1077;&#1089;&#1090;&#1074;&#1072;%20&#1074;&#1086;&#1076;&#1086;&#1088;&#1086;&#1076;&#1072;%20&#1089;&#1077;&#1088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Соотношение стоимости полимерной и ромбической серы, руб./т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Сера альфа-модификации (ромбическая)</c:v>
                </c:pt>
                <c:pt idx="1">
                  <c:v>Полимерная сера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2100</c:v>
                </c:pt>
                <c:pt idx="1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8A-44B8-A44F-7A35EF94C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58670160"/>
        <c:axId val="258676040"/>
      </c:barChart>
      <c:catAx>
        <c:axId val="258670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676040"/>
        <c:crosses val="autoZero"/>
        <c:auto val="1"/>
        <c:lblAlgn val="ctr"/>
        <c:lblOffset val="100"/>
        <c:noMultiLvlLbl val="0"/>
      </c:catAx>
      <c:valAx>
        <c:axId val="258676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67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Рынок водорода в РФ на 2030</a:t>
            </a:r>
            <a:r>
              <a:rPr lang="ru-RU" baseline="0"/>
              <a:t> и 2050 гг.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Лист1!$C$14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Лист1!$A$15:$A$18</c:f>
              <c:strCache>
                <c:ptCount val="4"/>
                <c:pt idx="0">
                  <c:v>Внутренний рынок РФ, млн. т</c:v>
                </c:pt>
                <c:pt idx="1">
                  <c:v>Для транспорта, млн. т</c:v>
                </c:pt>
                <c:pt idx="2">
                  <c:v>Для заправок, млн. т</c:v>
                </c:pt>
                <c:pt idx="3">
                  <c:v>Для экспорта, млн. т</c:v>
                </c:pt>
              </c:strCache>
            </c:strRef>
          </c:cat>
          <c:val>
            <c:numRef>
              <c:f>Лист1!$C$15:$C$18</c:f>
              <c:numCache>
                <c:formatCode>General</c:formatCode>
                <c:ptCount val="4"/>
                <c:pt idx="0">
                  <c:v>0.6</c:v>
                </c:pt>
                <c:pt idx="1">
                  <c:v>1.5</c:v>
                </c:pt>
                <c:pt idx="2">
                  <c:v>3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1-424E-B686-D6CB2CF27BCB}"/>
            </c:ext>
          </c:extLst>
        </c:ser>
        <c:ser>
          <c:idx val="1"/>
          <c:order val="1"/>
          <c:tx>
            <c:strRef>
              <c:f>Лист1!$D$14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Лист1!$A$15:$A$18</c:f>
              <c:strCache>
                <c:ptCount val="4"/>
                <c:pt idx="0">
                  <c:v>Внутренний рынок РФ, млн. т</c:v>
                </c:pt>
                <c:pt idx="1">
                  <c:v>Для транспорта, млн. т</c:v>
                </c:pt>
                <c:pt idx="2">
                  <c:v>Для заправок, млн. т</c:v>
                </c:pt>
                <c:pt idx="3">
                  <c:v>Для экспорта, млн. т</c:v>
                </c:pt>
              </c:strCache>
            </c:strRef>
          </c:cat>
          <c:val>
            <c:numRef>
              <c:f>Лист1!$D$15:$D$18</c:f>
              <c:numCache>
                <c:formatCode>General</c:formatCode>
                <c:ptCount val="4"/>
                <c:pt idx="0">
                  <c:v>1.2</c:v>
                </c:pt>
                <c:pt idx="1">
                  <c:v>5.25</c:v>
                </c:pt>
                <c:pt idx="2">
                  <c:v>10.5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51-424E-B686-D6CB2CF27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14117199"/>
        <c:axId val="1714116783"/>
      </c:barChart>
      <c:catAx>
        <c:axId val="171411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116783"/>
        <c:crosses val="autoZero"/>
        <c:auto val="1"/>
        <c:lblAlgn val="ctr"/>
        <c:lblOffset val="100"/>
        <c:noMultiLvlLbl val="0"/>
      </c:catAx>
      <c:valAx>
        <c:axId val="1714116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117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Рынок электричества в Крыму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Лист1!$A$38</c:f>
              <c:strCache>
                <c:ptCount val="1"/>
                <c:pt idx="0">
                  <c:v>Электричество, вырабатываемое в Крыму в 2020 году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Лист1!$B$37</c:f>
              <c:strCache>
                <c:ptCount val="1"/>
                <c:pt idx="0">
                  <c:v>млн. кВт*ч</c:v>
                </c:pt>
              </c:strCache>
            </c:strRef>
          </c:cat>
          <c:val>
            <c:numRef>
              <c:f>Лист1!$B$38</c:f>
              <c:numCache>
                <c:formatCode>General</c:formatCode>
                <c:ptCount val="1"/>
                <c:pt idx="0">
                  <c:v>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5B-414D-BC4E-FB91E5178441}"/>
            </c:ext>
          </c:extLst>
        </c:ser>
        <c:ser>
          <c:idx val="1"/>
          <c:order val="1"/>
          <c:tx>
            <c:strRef>
              <c:f>Лист1!$A$39</c:f>
              <c:strCache>
                <c:ptCount val="1"/>
                <c:pt idx="0">
                  <c:v>Электричество, потребляемое в Крыму в 2020 году (в среднем)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Лист1!$B$37</c:f>
              <c:strCache>
                <c:ptCount val="1"/>
                <c:pt idx="0">
                  <c:v>млн. кВт*ч</c:v>
                </c:pt>
              </c:strCache>
            </c:strRef>
          </c:cat>
          <c:val>
            <c:numRef>
              <c:f>Лист1!$B$39</c:f>
              <c:numCache>
                <c:formatCode>General</c:formatCode>
                <c:ptCount val="1"/>
                <c:pt idx="0">
                  <c:v>7920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5B-414D-BC4E-FB91E5178441}"/>
            </c:ext>
          </c:extLst>
        </c:ser>
        <c:ser>
          <c:idx val="2"/>
          <c:order val="2"/>
          <c:tx>
            <c:strRef>
              <c:f>Лист1!$A$40</c:f>
              <c:strCache>
                <c:ptCount val="1"/>
                <c:pt idx="0">
                  <c:v>Электричество, потребляемое в Крыму в 2020 году (пиковые нагрузки)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Лист1!$B$37</c:f>
              <c:strCache>
                <c:ptCount val="1"/>
                <c:pt idx="0">
                  <c:v>млн. кВт*ч</c:v>
                </c:pt>
              </c:strCache>
            </c:strRef>
          </c:cat>
          <c:val>
            <c:numRef>
              <c:f>Лист1!$B$40</c:f>
              <c:numCache>
                <c:formatCode>General</c:formatCode>
                <c:ptCount val="1"/>
                <c:pt idx="0">
                  <c:v>11025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5B-414D-BC4E-FB91E5178441}"/>
            </c:ext>
          </c:extLst>
        </c:ser>
        <c:ser>
          <c:idx val="3"/>
          <c:order val="3"/>
          <c:tx>
            <c:strRef>
              <c:f>Лист1!$A$41</c:f>
              <c:strCache>
                <c:ptCount val="1"/>
                <c:pt idx="0">
                  <c:v>Дефицит (при пиковых нагрузках)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Лист1!$B$37</c:f>
              <c:strCache>
                <c:ptCount val="1"/>
                <c:pt idx="0">
                  <c:v>млн. кВт*ч</c:v>
                </c:pt>
              </c:strCache>
            </c:strRef>
          </c:cat>
          <c:val>
            <c:numRef>
              <c:f>Лист1!$B$41</c:f>
              <c:numCache>
                <c:formatCode>General</c:formatCode>
                <c:ptCount val="1"/>
                <c:pt idx="0">
                  <c:v>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5B-414D-BC4E-FB91E5178441}"/>
            </c:ext>
          </c:extLst>
        </c:ser>
        <c:ser>
          <c:idx val="4"/>
          <c:order val="4"/>
          <c:tx>
            <c:strRef>
              <c:f>Лист1!$A$42</c:f>
              <c:strCache>
                <c:ptCount val="1"/>
                <c:pt idx="0">
                  <c:v>Энергомост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Лист1!$B$37</c:f>
              <c:strCache>
                <c:ptCount val="1"/>
                <c:pt idx="0">
                  <c:v>млн. кВт*ч</c:v>
                </c:pt>
              </c:strCache>
            </c:strRef>
          </c:cat>
          <c:val>
            <c:numRef>
              <c:f>Лист1!$B$42</c:f>
              <c:numCache>
                <c:formatCode>General</c:formatCode>
                <c:ptCount val="1"/>
                <c:pt idx="0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5B-414D-BC4E-FB91E5178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4087663"/>
        <c:axId val="1714088079"/>
      </c:barChart>
      <c:catAx>
        <c:axId val="1714087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088079"/>
        <c:crosses val="autoZero"/>
        <c:auto val="1"/>
        <c:lblAlgn val="ctr"/>
        <c:lblOffset val="100"/>
        <c:noMultiLvlLbl val="0"/>
      </c:catAx>
      <c:valAx>
        <c:axId val="1714088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08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5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8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1875" y="1241425"/>
            <a:ext cx="47339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200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5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8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b" anchorCtr="0">
            <a:noAutofit/>
          </a:bodyPr>
          <a:lstStyle/>
          <a:p>
            <a:pPr algn="r"/>
            <a:fld id="{00000000-1234-1234-1234-123412341234}" type="slidenum">
              <a:rPr lang="ru-RU" sz="1100" smtClean="0">
                <a:solidFill>
                  <a:schemeClr val="dk1"/>
                </a:solidFill>
              </a:rPr>
              <a:pPr algn="r"/>
              <a:t>‹#›</a:t>
            </a:fld>
            <a:endParaRPr lang="ru-RU" sz="11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356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79768" y="4777199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0" tIns="45654" rIns="91360" bIns="45654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8839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5b65a272a_0_183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35b65a272a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181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5b65a272a_0_196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35b65a272a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217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5b65a272a_0_211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35b65a272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8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5b65a272a_0_226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35b65a272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3478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5b65a272a_0_241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35b65a272a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46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5b65a272a_0_19:notes"/>
          <p:cNvSpPr txBox="1">
            <a:spLocks noGrp="1"/>
          </p:cNvSpPr>
          <p:nvPr>
            <p:ph type="body" idx="1"/>
          </p:nvPr>
        </p:nvSpPr>
        <p:spPr>
          <a:xfrm>
            <a:off x="679768" y="4777200"/>
            <a:ext cx="5438085" cy="3908609"/>
          </a:xfrm>
          <a:prstGeom prst="rect">
            <a:avLst/>
          </a:prstGeom>
        </p:spPr>
        <p:txBody>
          <a:bodyPr spcFirstLastPara="1" wrap="square" lIns="91360" tIns="45654" rIns="91360" bIns="4565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7" name="Google Shape;287;g135b65a272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11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554aad57c_2_5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3554aad57c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281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5b65a272a_0_8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35b65a27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980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5b65a272a_0_95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35b65a272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399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5b65a272a_0_107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35b65a272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7292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5b65a272a_0_120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35b65a272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572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5b65a272a_0_144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35b65a272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739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5b65a272a_0_157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35b65a272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9720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5b65a272a_0_169:notes"/>
          <p:cNvSpPr txBox="1">
            <a:spLocks noGrp="1"/>
          </p:cNvSpPr>
          <p:nvPr>
            <p:ph type="body" idx="1"/>
          </p:nvPr>
        </p:nvSpPr>
        <p:spPr>
          <a:xfrm>
            <a:off x="992823" y="6908376"/>
            <a:ext cx="7942583" cy="56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24" tIns="66295" rIns="132624" bIns="66295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35b65a272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75" y="1795463"/>
            <a:ext cx="6848475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84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03479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575" y="379834"/>
            <a:ext cx="1584499" cy="54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8">
          <p15:clr>
            <a:srgbClr val="FBAE40"/>
          </p15:clr>
        </p15:guide>
        <p15:guide id="2" orient="horz" pos="4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3692" y="468741"/>
            <a:ext cx="4495188" cy="39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89561" y="432931"/>
            <a:ext cx="1439533" cy="5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97" y="213194"/>
            <a:ext cx="12300444" cy="1175686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1016278" y="10166465"/>
            <a:ext cx="34773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625" tIns="37300" rIns="74625" bIns="373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672778" y="1501472"/>
            <a:ext cx="7326000" cy="1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672778" y="486959"/>
            <a:ext cx="73260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672778" y="6861433"/>
            <a:ext cx="3109500" cy="1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3"/>
          </p:nvPr>
        </p:nvSpPr>
        <p:spPr>
          <a:xfrm>
            <a:off x="673351" y="3731930"/>
            <a:ext cx="1609200" cy="16104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4"/>
          </p:nvPr>
        </p:nvSpPr>
        <p:spPr>
          <a:xfrm>
            <a:off x="672778" y="6256644"/>
            <a:ext cx="3109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5"/>
          </p:nvPr>
        </p:nvSpPr>
        <p:spPr>
          <a:xfrm>
            <a:off x="4244688" y="6861433"/>
            <a:ext cx="3109500" cy="1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>
            <a:spLocks noGrp="1"/>
          </p:cNvSpPr>
          <p:nvPr>
            <p:ph type="pic" idx="6"/>
          </p:nvPr>
        </p:nvSpPr>
        <p:spPr>
          <a:xfrm>
            <a:off x="4245261" y="3731930"/>
            <a:ext cx="1609200" cy="16104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1"/>
          <p:cNvSpPr txBox="1">
            <a:spLocks noGrp="1"/>
          </p:cNvSpPr>
          <p:nvPr>
            <p:ph type="body" idx="7"/>
          </p:nvPr>
        </p:nvSpPr>
        <p:spPr>
          <a:xfrm>
            <a:off x="4244688" y="6256644"/>
            <a:ext cx="3109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8"/>
          </p:nvPr>
        </p:nvSpPr>
        <p:spPr>
          <a:xfrm>
            <a:off x="7816599" y="6861433"/>
            <a:ext cx="3109500" cy="1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9"/>
          </p:nvPr>
        </p:nvSpPr>
        <p:spPr>
          <a:xfrm>
            <a:off x="7817172" y="3731930"/>
            <a:ext cx="1609200" cy="16104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1"/>
          <p:cNvSpPr txBox="1">
            <a:spLocks noGrp="1"/>
          </p:cNvSpPr>
          <p:nvPr>
            <p:ph type="body" idx="13"/>
          </p:nvPr>
        </p:nvSpPr>
        <p:spPr>
          <a:xfrm>
            <a:off x="7816599" y="6256644"/>
            <a:ext cx="3109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4"/>
          </p:nvPr>
        </p:nvSpPr>
        <p:spPr>
          <a:xfrm>
            <a:off x="11388510" y="6861433"/>
            <a:ext cx="3109500" cy="1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15"/>
          </p:nvPr>
        </p:nvSpPr>
        <p:spPr>
          <a:xfrm>
            <a:off x="11389083" y="3731930"/>
            <a:ext cx="1609200" cy="16104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1"/>
          <p:cNvSpPr txBox="1">
            <a:spLocks noGrp="1"/>
          </p:cNvSpPr>
          <p:nvPr>
            <p:ph type="body" idx="16"/>
          </p:nvPr>
        </p:nvSpPr>
        <p:spPr>
          <a:xfrm>
            <a:off x="11388510" y="6256644"/>
            <a:ext cx="3109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790807" y="383495"/>
            <a:ext cx="6988970" cy="72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90575" y="1175275"/>
            <a:ext cx="11339513" cy="25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1800"/>
            </a:lvl1pPr>
            <a:lvl2pPr lvl="1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/>
            </a:lvl2pPr>
            <a:lvl3pPr lvl="2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/>
            </a:lvl3pPr>
            <a:lvl4pPr lvl="3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4pPr>
            <a:lvl5pPr lvl="4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5pPr>
            <a:lvl6pPr lvl="5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6pPr>
            <a:lvl7pPr lvl="6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7pPr>
            <a:lvl8pPr lvl="7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8pPr>
            <a:lvl9pPr lvl="8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303479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96848" y="379834"/>
            <a:ext cx="1584499" cy="548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3"/>
          <p:cNvGrpSpPr/>
          <p:nvPr/>
        </p:nvGrpSpPr>
        <p:grpSpPr>
          <a:xfrm>
            <a:off x="8831362" y="482439"/>
            <a:ext cx="3921258" cy="350037"/>
            <a:chOff x="8831362" y="482439"/>
            <a:chExt cx="3921258" cy="350037"/>
          </a:xfrm>
        </p:grpSpPr>
        <p:pic>
          <p:nvPicPr>
            <p:cNvPr id="24" name="Google Shape;24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39719" y="566571"/>
              <a:ext cx="377856" cy="181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31362" y="517741"/>
              <a:ext cx="684611" cy="279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06971" y="572129"/>
              <a:ext cx="342986" cy="170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99194" y="603704"/>
              <a:ext cx="591288" cy="107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 rotWithShape="1">
            <a:blip r:embed="rId7">
              <a:alphaModFix amt="35000"/>
            </a:blip>
            <a:srcRect/>
            <a:stretch/>
          </p:blipFill>
          <p:spPr>
            <a:xfrm>
              <a:off x="12466814" y="482439"/>
              <a:ext cx="285806" cy="350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 descr="Изображение выглядит как текст&#10;&#10;Автоматически созданное описание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65210" y="517300"/>
              <a:ext cx="892524" cy="2803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8">
          <p15:clr>
            <a:srgbClr val="FBAE40"/>
          </p15:clr>
        </p15:guide>
        <p15:guide id="2" orient="horz" pos="4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039455" y="2846200"/>
            <a:ext cx="6425724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7654171" y="2846200"/>
            <a:ext cx="6425724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3741" b="1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 b="1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 b="1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1041426" y="3905482"/>
            <a:ext cx="6396193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3"/>
          </p:nvPr>
        </p:nvSpPr>
        <p:spPr>
          <a:xfrm>
            <a:off x="7654172" y="2620980"/>
            <a:ext cx="6427693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3741" b="1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 b="1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 b="1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4"/>
          </p:nvPr>
        </p:nvSpPr>
        <p:spPr>
          <a:xfrm>
            <a:off x="7654172" y="3905482"/>
            <a:ext cx="6427693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9"/>
              <a:buFont typeface="Arial"/>
              <a:buNone/>
              <a:defRPr sz="49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6427693" y="1539425"/>
            <a:ext cx="7654171" cy="759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45401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4989"/>
              <a:buChar char="•"/>
              <a:defRPr sz="4989"/>
            </a:lvl1pPr>
            <a:lvl2pPr marL="914400" lvl="1" indent="-505777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4365"/>
              <a:buChar char="•"/>
              <a:defRPr sz="4365"/>
            </a:lvl2pPr>
            <a:lvl3pPr marL="1371600" lvl="2" indent="-466217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742"/>
              <a:buChar char="•"/>
              <a:defRPr sz="3741"/>
            </a:lvl3pPr>
            <a:lvl4pPr marL="1828800" lvl="3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4pPr>
            <a:lvl5pPr marL="2286000" lvl="4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5pPr>
            <a:lvl6pPr marL="2743200" lvl="5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6pPr>
            <a:lvl7pPr marL="3200400" lvl="6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7pPr>
            <a:lvl8pPr marL="3657600" lvl="7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8pPr>
            <a:lvl9pPr marL="4114800" lvl="8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1041425" y="3207544"/>
            <a:ext cx="4876384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183"/>
              <a:buNone/>
              <a:defRPr sz="2183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9"/>
              <a:buFont typeface="Arial"/>
              <a:buNone/>
              <a:defRPr sz="49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>
            <a:spLocks noGrp="1"/>
          </p:cNvSpPr>
          <p:nvPr>
            <p:ph type="pic" idx="2"/>
          </p:nvPr>
        </p:nvSpPr>
        <p:spPr>
          <a:xfrm>
            <a:off x="6427693" y="1539425"/>
            <a:ext cx="7654171" cy="7598117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041425" y="3207544"/>
            <a:ext cx="4876384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183"/>
              <a:buNone/>
              <a:defRPr sz="2183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 rot="5400000">
            <a:off x="4167747" y="-282091"/>
            <a:ext cx="6783857" cy="1304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 rot="5400000">
            <a:off x="7919432" y="3469593"/>
            <a:ext cx="9060817" cy="326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 rot="5400000">
            <a:off x="1304717" y="303979"/>
            <a:ext cx="9060817" cy="959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39456" y="739724"/>
            <a:ext cx="13040439" cy="98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60"/>
              <a:buFont typeface="Arial"/>
              <a:buNone/>
              <a:defRPr sz="6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5777" algn="l" rtl="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4365"/>
              <a:buFont typeface="Arial"/>
              <a:buChar char="•"/>
              <a:defRPr sz="43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217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742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26592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Arial"/>
              <a:buChar char="•"/>
              <a:defRPr sz="31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46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36.jpe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48.JP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2035.university/project/serovodorod-cernogo-mora-neiscerpaemyj-istocnik-vodoroda-i-elektroenergii-dla-pricernomor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>
            <a:spLocks noGrp="1"/>
          </p:cNvSpPr>
          <p:nvPr>
            <p:ph type="ctrTitle" idx="4294967295"/>
          </p:nvPr>
        </p:nvSpPr>
        <p:spPr>
          <a:xfrm>
            <a:off x="693550" y="534376"/>
            <a:ext cx="993510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ru-RU" sz="5700" i="0" u="none" strike="noStrike" cap="none">
                <a:solidFill>
                  <a:srgbClr val="050313"/>
                </a:solidFill>
                <a:latin typeface="Arial Black"/>
                <a:ea typeface="Arial Black"/>
                <a:cs typeface="Arial Black"/>
                <a:sym typeface="Arial Black"/>
              </a:rPr>
              <a:t>Архипелаг 2022: #НастоящееБудущее</a:t>
            </a:r>
            <a:endParaRPr sz="8500" i="0" u="none" strike="noStrike" cap="none">
              <a:solidFill>
                <a:srgbClr val="05031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12"/>
          <p:cNvSpPr txBox="1"/>
          <p:nvPr/>
        </p:nvSpPr>
        <p:spPr>
          <a:xfrm>
            <a:off x="693550" y="3084113"/>
            <a:ext cx="65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600" i="0" u="none" strike="noStrike" cap="none">
                <a:solidFill>
                  <a:srgbClr val="3622C1"/>
                </a:solidFill>
                <a:latin typeface="Arial Black"/>
                <a:ea typeface="Arial Black"/>
                <a:cs typeface="Arial Black"/>
                <a:sym typeface="Arial Black"/>
              </a:rPr>
              <a:t>Технологии, которые работают</a:t>
            </a:r>
            <a:endParaRPr sz="2600" i="0" u="none" strike="noStrike" cap="none">
              <a:solidFill>
                <a:srgbClr val="3622C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2158" y="1677935"/>
            <a:ext cx="996480" cy="60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1360" y="604471"/>
            <a:ext cx="1206866" cy="57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5775" y="750550"/>
            <a:ext cx="741154" cy="43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14415" y="852445"/>
            <a:ext cx="1072350" cy="22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11402852" y="1685317"/>
            <a:ext cx="1154677" cy="42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83383" y="1601996"/>
            <a:ext cx="1464274" cy="5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"/>
          <p:cNvSpPr txBox="1"/>
          <p:nvPr/>
        </p:nvSpPr>
        <p:spPr>
          <a:xfrm>
            <a:off x="746405" y="3647250"/>
            <a:ext cx="78210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Сероводород Чёрного моря - неисчерпаемый источник водорода и электроэнергии для Причерноморья</a:t>
            </a:r>
            <a:endParaRPr sz="4800" b="1" dirty="0">
              <a:solidFill>
                <a:schemeClr val="accent4">
                  <a:lumMod val="50000"/>
                </a:schemeClr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681726" y="9612325"/>
            <a:ext cx="99351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</a:rPr>
              <a:t>https://pt.2035.university/project/serovodorod-cernogo-mora-neiscerpaemyj-istocnik-vodoroda-i-elektroenergii-dla-pricernomora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0" name="Google Shape;110;p12"/>
          <p:cNvSpPr txBox="1"/>
          <p:nvPr/>
        </p:nvSpPr>
        <p:spPr>
          <a:xfrm>
            <a:off x="681726" y="7072769"/>
            <a:ext cx="7400100" cy="216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/>
            <a:r>
              <a:rPr lang="ru-RU" altLang="ru-RU" sz="2800" dirty="0">
                <a:solidFill>
                  <a:schemeClr val="accent5">
                    <a:lumMod val="50000"/>
                  </a:schemeClr>
                </a:solidFill>
              </a:rPr>
              <a:t>Водородные энергетические комплексы Чёрного моря. Морской автономный энергетический комплекс (МАЭК) для применения в Чёрном море и в прибрежных районах</a:t>
            </a:r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EB132-BCAF-B4C0-2E9D-CCE68D590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21577" r="21042"/>
          <a:stretch/>
        </p:blipFill>
        <p:spPr>
          <a:xfrm>
            <a:off x="11545322" y="2463360"/>
            <a:ext cx="3310797" cy="3245578"/>
          </a:xfrm>
          <a:prstGeom prst="rect">
            <a:avLst/>
          </a:prstGeom>
          <a:effectLst>
            <a:glow rad="63500">
              <a:schemeClr val="accent1">
                <a:alpha val="0"/>
              </a:schemeClr>
            </a:glow>
            <a:softEdge rad="254000"/>
          </a:effectLst>
        </p:spPr>
      </p:pic>
      <p:pic>
        <p:nvPicPr>
          <p:cNvPr id="111" name="Google Shape;111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63977" y="2828771"/>
            <a:ext cx="7619325" cy="76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1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21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ctrTitle"/>
          </p:nvPr>
        </p:nvSpPr>
        <p:spPr>
          <a:xfrm>
            <a:off x="790800" y="383500"/>
            <a:ext cx="88017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Интеллектуальная собственность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37E13-DCCA-AA61-7D11-FA059BE9E7BA}"/>
              </a:ext>
            </a:extLst>
          </p:cNvPr>
          <p:cNvSpPr txBox="1"/>
          <p:nvPr/>
        </p:nvSpPr>
        <p:spPr>
          <a:xfrm>
            <a:off x="1041092" y="2968470"/>
            <a:ext cx="79056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 рамках предлагаемой технологии отрабатываются порядка 15 новых технологических решений (</a:t>
            </a:r>
            <a:r>
              <a:rPr lang="ru-RU" sz="3600" dirty="0" err="1"/>
              <a:t>субтехнологий</a:t>
            </a:r>
            <a:r>
              <a:rPr lang="ru-RU" sz="3600" dirty="0"/>
              <a:t>).</a:t>
            </a:r>
          </a:p>
          <a:p>
            <a:endParaRPr lang="ru-RU" sz="3600" dirty="0"/>
          </a:p>
          <a:p>
            <a:r>
              <a:rPr lang="ru-RU" sz="3600" dirty="0"/>
              <a:t>По пяти из них готовятся патенты.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2332" r="51696" b="2880"/>
          <a:stretch/>
        </p:blipFill>
        <p:spPr>
          <a:xfrm>
            <a:off x="11215826" y="1702934"/>
            <a:ext cx="3473843" cy="5005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3875" r="50518" b="2891"/>
          <a:stretch/>
        </p:blipFill>
        <p:spPr>
          <a:xfrm>
            <a:off x="10367727" y="3443201"/>
            <a:ext cx="3587131" cy="5138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2684" r="51093" b="2552"/>
          <a:stretch/>
        </p:blipFill>
        <p:spPr>
          <a:xfrm>
            <a:off x="9681536" y="5464913"/>
            <a:ext cx="3498047" cy="49623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22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22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ctrTitle"/>
          </p:nvPr>
        </p:nvSpPr>
        <p:spPr>
          <a:xfrm>
            <a:off x="790800" y="383500"/>
            <a:ext cx="77022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Финансы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0C77C99E-9D72-D3B2-948E-58F0D59C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8220" r="6120" b="6664"/>
          <a:stretch>
            <a:fillRect/>
          </a:stretch>
        </p:blipFill>
        <p:spPr bwMode="auto">
          <a:xfrm>
            <a:off x="556825" y="2860273"/>
            <a:ext cx="14003241" cy="50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06599" y="1842895"/>
            <a:ext cx="9190835" cy="72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/>
              <a:t>Оценки финансовых показателей </a:t>
            </a:r>
            <a:br>
              <a:rPr lang="ru-RU" sz="2400" dirty="0"/>
            </a:br>
            <a:r>
              <a:rPr lang="ru-RU" sz="2400" dirty="0"/>
              <a:t>на этапе создания МАЭК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841" y="538041"/>
            <a:ext cx="9190835" cy="729995"/>
          </a:xfrm>
        </p:spPr>
        <p:txBody>
          <a:bodyPr/>
          <a:lstStyle/>
          <a:p>
            <a:r>
              <a:rPr lang="ru-RU" sz="2400" dirty="0"/>
              <a:t>Оценки финансовых показателей </a:t>
            </a:r>
            <a:br>
              <a:rPr lang="ru-RU" sz="2400" dirty="0"/>
            </a:br>
            <a:r>
              <a:rPr lang="ru-RU" sz="2400" dirty="0"/>
              <a:t>на этапе эксплуатации МАЭК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D6EDD8C-1330-C370-74A8-B8D1F917C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099287"/>
              </p:ext>
            </p:extLst>
          </p:nvPr>
        </p:nvGraphicFramePr>
        <p:xfrm>
          <a:off x="1538897" y="1688613"/>
          <a:ext cx="12501194" cy="8369779"/>
        </p:xfrm>
        <a:graphic>
          <a:graphicData uri="http://schemas.openxmlformats.org/drawingml/2006/table">
            <a:tbl>
              <a:tblPr/>
              <a:tblGrid>
                <a:gridCol w="5906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9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038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Финансовые и связанные показатели</a:t>
                      </a: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2026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2027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2028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2029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2030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Стоимость электроэнегии, руб./кВт*ч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Стоимость водорода, руб/кг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Стоимость полимерной серы, руб/кг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Производительность МАЭК по электричеству, кВт*ч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Производительность МАЭК по водороду, кг/час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Производительность МАЭК по полимерной сере, кг/час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Стоимость работ по созданию и эксплуатации МАЭК, млн.руб.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Себестоимость проекта, млн. руб.</a:t>
                      </a: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Продолжительность работы МАЭК, часы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7 257,60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7 338,24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7 418,88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9 837,76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14 837,76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Доход с проекта в части генерирования электроэнергии, млн. руб.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Доход с проекта в части производства водорода, млн. руб.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Доход с проекта в части производства полимерной серы, млн. руб.</a:t>
                      </a: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43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Выручка (вариант А), млн. руб.</a:t>
                      </a: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43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Выручка (вариант Б), млн. руб.</a:t>
                      </a: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43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Чистая прибыль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вариант А), млн. руб.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-163,85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-87,63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0433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Чистая прибыль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вариант Б), млн. руб.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9446" marR="9446" marT="9447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-89,82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12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3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rot="10800000">
            <a:off x="5406187" y="543387"/>
            <a:ext cx="9271002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23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p23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ctrTitle"/>
          </p:nvPr>
        </p:nvSpPr>
        <p:spPr>
          <a:xfrm>
            <a:off x="790800" y="383500"/>
            <a:ext cx="76377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Предложение для инвестора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5F7AA-0DE9-5832-79DD-DD016982740D}"/>
              </a:ext>
            </a:extLst>
          </p:cNvPr>
          <p:cNvSpPr txBox="1"/>
          <p:nvPr/>
        </p:nvSpPr>
        <p:spPr>
          <a:xfrm>
            <a:off x="1242449" y="2498973"/>
            <a:ext cx="126344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Вариант доли в бизнесе: </a:t>
            </a:r>
          </a:p>
          <a:p>
            <a:endParaRPr lang="ru-RU" sz="2800" dirty="0"/>
          </a:p>
          <a:p>
            <a:r>
              <a:rPr lang="ru-RU" sz="2800" dirty="0"/>
              <a:t>При инвестировании до 50% от общего необходимого капитала (289 млн. руб.) – прибыль инвестора составляет до 20% от чистой прибыли предприятия, начиная с третьего года этапа эксплуатации.</a:t>
            </a:r>
          </a:p>
          <a:p>
            <a:endParaRPr lang="ru-RU" sz="2800" dirty="0"/>
          </a:p>
          <a:p>
            <a:r>
              <a:rPr lang="ru-RU" sz="2800" dirty="0"/>
              <a:t>При инвестировании более 50 % от общего капитала создаётся акционерное общество с выпуском акций пропорционально взносам от инвесторов. При этом создатели проекта становятся его учредителями с долей не менее 51% от общего объёма акций. </a:t>
            </a:r>
          </a:p>
          <a:p>
            <a:endParaRPr lang="ru-RU" sz="2800" dirty="0"/>
          </a:p>
          <a:p>
            <a:r>
              <a:rPr lang="ru-RU" sz="2800" b="1" dirty="0"/>
              <a:t>Вариант предоставления займа: </a:t>
            </a:r>
          </a:p>
          <a:p>
            <a:r>
              <a:rPr lang="ru-RU" sz="2800" dirty="0"/>
              <a:t>требуется порядка 300 млн. рублей в течение первых 5 лет. Время полного возврата этих средств – 7 лет.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4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5" name="Google Shape;255;p24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ctrTitle"/>
          </p:nvPr>
        </p:nvSpPr>
        <p:spPr>
          <a:xfrm>
            <a:off x="790800" y="383500"/>
            <a:ext cx="88017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Предложение для Партнера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6FAA2-B0C7-D78C-83A9-69F879A5957F}"/>
              </a:ext>
            </a:extLst>
          </p:cNvPr>
          <p:cNvSpPr txBox="1"/>
          <p:nvPr/>
        </p:nvSpPr>
        <p:spPr>
          <a:xfrm>
            <a:off x="1207951" y="3223464"/>
            <a:ext cx="126344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Предложение 1</a:t>
            </a:r>
            <a:r>
              <a:rPr lang="ru-RU" sz="3200" dirty="0"/>
              <a:t>: Создание совместного предприятия для выхода на рынок МАЭК (изготовление серийных образцов различной производительности).</a:t>
            </a:r>
          </a:p>
          <a:p>
            <a:endParaRPr lang="ru-RU" sz="3200" dirty="0"/>
          </a:p>
          <a:p>
            <a:r>
              <a:rPr lang="ru-RU" sz="3200" b="1" dirty="0"/>
              <a:t>Предложение 2:</a:t>
            </a:r>
            <a:r>
              <a:rPr lang="ru-RU" sz="3200" dirty="0"/>
              <a:t> Создание предприятия по обслуживанию МАЭК (</a:t>
            </a:r>
            <a:r>
              <a:rPr lang="ru-RU" sz="3200" dirty="0" err="1"/>
              <a:t>плавсредства</a:t>
            </a:r>
            <a:r>
              <a:rPr lang="ru-RU" sz="3200" dirty="0"/>
              <a:t>, коммуникации, системы логистики и складирования, обслуживание).</a:t>
            </a:r>
          </a:p>
          <a:p>
            <a:endParaRPr lang="ru-RU" sz="3200" dirty="0"/>
          </a:p>
          <a:p>
            <a:r>
              <a:rPr lang="ru-RU" sz="3200" b="1" dirty="0"/>
              <a:t>Предложение 3: </a:t>
            </a:r>
            <a:r>
              <a:rPr lang="ru-RU" sz="3200" dirty="0"/>
              <a:t>Создание композитного производства для изготовления элементов МАЭК на побережье Крыма.</a:t>
            </a:r>
          </a:p>
          <a:p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rot="10800000">
            <a:off x="5406187" y="2391854"/>
            <a:ext cx="9271002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5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" name="Google Shape;267;p25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Команда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 rotWithShape="1">
          <a:blip r:embed="rId5">
            <a:alphaModFix amt="48000"/>
          </a:blip>
          <a:srcRect l="12509" t="15044" r="19245" b="34925"/>
          <a:stretch/>
        </p:blipFill>
        <p:spPr>
          <a:xfrm>
            <a:off x="1345239" y="363835"/>
            <a:ext cx="13331950" cy="10218851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1145100" y="2469350"/>
            <a:ext cx="13234200" cy="13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solidFill>
                  <a:schemeClr val="lt1"/>
                </a:solidFill>
              </a:rPr>
              <a:t>Ключевые члены вашей команды (CEO, CTO и СMO), ключевой опыт и компетенции. </a:t>
            </a:r>
            <a:r>
              <a:rPr lang="ru-RU" sz="2500" b="1">
                <a:solidFill>
                  <a:schemeClr val="lt1"/>
                </a:solidFill>
              </a:rPr>
              <a:t>(удалить это после заполнения слайда)</a:t>
            </a:r>
            <a:endParaRPr sz="2500" b="1" i="0" u="none" strike="noStrike" cap="none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73" name="Google Shape;273;p25"/>
          <p:cNvSpPr txBox="1">
            <a:spLocks noGrp="1"/>
          </p:cNvSpPr>
          <p:nvPr>
            <p:ph type="body" idx="4294967295"/>
          </p:nvPr>
        </p:nvSpPr>
        <p:spPr>
          <a:xfrm>
            <a:off x="794654" y="4803373"/>
            <a:ext cx="2399273" cy="429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b="1" dirty="0"/>
              <a:t>Сапрыкин Олег Алексеевич </a:t>
            </a:r>
            <a:endParaRPr lang="en-US" sz="1400" b="1" dirty="0"/>
          </a:p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– генеральный директор ОАО «Консорциум «Космическая регата», </a:t>
            </a:r>
            <a:r>
              <a:rPr lang="ru-RU" sz="1400" dirty="0" err="1"/>
              <a:t>в.н.с</a:t>
            </a:r>
            <a:r>
              <a:rPr lang="ru-RU" sz="1400" dirty="0"/>
              <a:t>. ГЕОХИ им. </a:t>
            </a:r>
            <a:r>
              <a:rPr lang="ru-RU" sz="1400" dirty="0" err="1"/>
              <a:t>В.И.Вернадского</a:t>
            </a:r>
            <a:r>
              <a:rPr lang="ru-RU" sz="1400" dirty="0"/>
              <a:t> РАН, к.т.н. </a:t>
            </a:r>
          </a:p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Руководил работами по трём космическим экспериментам. </a:t>
            </a:r>
          </a:p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С 2001 года занимается сероводородной тематикой. В настоящее время организовал работу по предлагаемому проекту в ГЕОХИ им. </a:t>
            </a:r>
            <a:r>
              <a:rPr lang="ru-RU" sz="1400" dirty="0" err="1"/>
              <a:t>В.И.Вернадского</a:t>
            </a:r>
            <a:r>
              <a:rPr lang="ru-RU" sz="1400" dirty="0"/>
              <a:t> РАН.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5A9A2-DE0F-29E2-C32A-7501B2CFD07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t="4873" b="4873"/>
          <a:stretch>
            <a:fillRect/>
          </a:stretch>
        </p:blipFill>
        <p:spPr>
          <a:xfrm>
            <a:off x="881064" y="1985089"/>
            <a:ext cx="1970292" cy="1971335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5" name="Google Shape;275;p25"/>
          <p:cNvSpPr txBox="1">
            <a:spLocks noGrp="1"/>
          </p:cNvSpPr>
          <p:nvPr>
            <p:ph type="body" idx="4294967295"/>
          </p:nvPr>
        </p:nvSpPr>
        <p:spPr>
          <a:xfrm>
            <a:off x="759522" y="4398482"/>
            <a:ext cx="2091834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ru-RU" sz="2000" b="1" dirty="0"/>
              <a:t>Директор (</a:t>
            </a:r>
            <a:r>
              <a:rPr lang="en-US" sz="2000" b="1" dirty="0"/>
              <a:t>CEO)</a:t>
            </a:r>
            <a:endParaRPr sz="2000" b="1" dirty="0"/>
          </a:p>
        </p:txBody>
      </p:sp>
      <p:sp>
        <p:nvSpPr>
          <p:cNvPr id="276" name="Google Shape;276;p25"/>
          <p:cNvSpPr txBox="1">
            <a:spLocks noGrp="1"/>
          </p:cNvSpPr>
          <p:nvPr>
            <p:ph type="body" idx="4294967295"/>
          </p:nvPr>
        </p:nvSpPr>
        <p:spPr>
          <a:xfrm>
            <a:off x="3488161" y="5410523"/>
            <a:ext cx="2257118" cy="162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indent="0" algn="ctr">
              <a:spcBef>
                <a:spcPts val="0"/>
              </a:spcBef>
              <a:buSzPts val="1600"/>
              <a:buNone/>
            </a:pPr>
            <a:r>
              <a:rPr lang="ru-RU" sz="1400" b="1" dirty="0"/>
              <a:t>Дудников Сергей Юрьевич</a:t>
            </a:r>
            <a:r>
              <a:rPr lang="ru-RU" sz="1400" dirty="0"/>
              <a:t> </a:t>
            </a:r>
            <a:endParaRPr lang="en-US" sz="1400" dirty="0"/>
          </a:p>
          <a:p>
            <a:pPr marL="12700" indent="0" algn="ctr">
              <a:spcBef>
                <a:spcPts val="0"/>
              </a:spcBef>
              <a:buSzPts val="1600"/>
              <a:buNone/>
            </a:pPr>
            <a:r>
              <a:rPr lang="ru-RU" sz="1400" dirty="0"/>
              <a:t>-  проректор по инновационной деятельности</a:t>
            </a:r>
            <a:r>
              <a:rPr lang="en-US" sz="1400" dirty="0"/>
              <a:t> </a:t>
            </a:r>
            <a:r>
              <a:rPr lang="ru-RU" sz="1400" dirty="0"/>
              <a:t>ФГАОУ ВО «Севастопольский государственный университет», директор Института национальной технологической инициативы, к.ф.-м.н. </a:t>
            </a:r>
          </a:p>
          <a:p>
            <a:pPr marL="12700" indent="0">
              <a:spcBef>
                <a:spcPts val="0"/>
              </a:spcBef>
              <a:buSzPts val="1600"/>
              <a:buNone/>
            </a:pPr>
            <a:endParaRPr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C53657-F696-593A-B868-B330F8957E6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7"/>
          <a:srcRect l="26" r="26"/>
          <a:stretch>
            <a:fillRect/>
          </a:stretch>
        </p:blipFill>
        <p:spPr>
          <a:xfrm>
            <a:off x="3560047" y="1985089"/>
            <a:ext cx="1970292" cy="1971335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25"/>
          <p:cNvSpPr txBox="1">
            <a:spLocks noGrp="1"/>
          </p:cNvSpPr>
          <p:nvPr>
            <p:ph type="body" idx="4294967295"/>
          </p:nvPr>
        </p:nvSpPr>
        <p:spPr>
          <a:xfrm>
            <a:off x="3504585" y="4298179"/>
            <a:ext cx="2025754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ru-RU" sz="2000" b="1" dirty="0"/>
              <a:t>Директор по маркетингу </a:t>
            </a:r>
            <a:r>
              <a:rPr lang="en-US" sz="2000" b="1" dirty="0"/>
              <a:t>(CMO)</a:t>
            </a:r>
            <a:endParaRPr sz="2000" b="1" dirty="0"/>
          </a:p>
        </p:txBody>
      </p:sp>
      <p:sp>
        <p:nvSpPr>
          <p:cNvPr id="279" name="Google Shape;279;p25"/>
          <p:cNvSpPr txBox="1">
            <a:spLocks noGrp="1"/>
          </p:cNvSpPr>
          <p:nvPr>
            <p:ph type="body" idx="4294967295"/>
          </p:nvPr>
        </p:nvSpPr>
        <p:spPr>
          <a:xfrm>
            <a:off x="6364216" y="5167853"/>
            <a:ext cx="2094767" cy="187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b="1" dirty="0" err="1"/>
              <a:t>Снежин</a:t>
            </a:r>
            <a:r>
              <a:rPr lang="ru-RU" sz="1400" b="1" dirty="0"/>
              <a:t> Анатолий Николаевич </a:t>
            </a:r>
            <a:r>
              <a:rPr lang="ru-RU" sz="1400" dirty="0"/>
              <a:t>- заместитель генерального директора по науке и </a:t>
            </a:r>
            <a:r>
              <a:rPr lang="en-US" sz="1400" dirty="0"/>
              <a:t>IT</a:t>
            </a:r>
            <a:r>
              <a:rPr lang="ru-RU" sz="1400" dirty="0"/>
              <a:t> Ассоциации «Русский Регистр», руководитель Консорциума «РР Технологии». </a:t>
            </a:r>
          </a:p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400" dirty="0"/>
              <a:t>Автор более десятка патентов, участник и руководитель ряда прикладных научно-технических инновационных проектов.</a:t>
            </a:r>
            <a:endParaRPr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14249F-F8AD-442D-B148-F31D536C764A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8"/>
          <a:srcRect t="4717" b="4717"/>
          <a:stretch>
            <a:fillRect/>
          </a:stretch>
        </p:blipFill>
        <p:spPr>
          <a:xfrm>
            <a:off x="6378204" y="1985088"/>
            <a:ext cx="1970293" cy="1971336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25"/>
          <p:cNvSpPr txBox="1">
            <a:spLocks noGrp="1"/>
          </p:cNvSpPr>
          <p:nvPr>
            <p:ph type="body" idx="4294967295"/>
          </p:nvPr>
        </p:nvSpPr>
        <p:spPr>
          <a:xfrm>
            <a:off x="6209524" y="4200851"/>
            <a:ext cx="2360239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ru-RU" sz="2000" b="1" dirty="0"/>
              <a:t>Коммерческий (финансовый) директор (</a:t>
            </a:r>
            <a:r>
              <a:rPr lang="en-US" sz="2000" b="1" dirty="0"/>
              <a:t>CFO)</a:t>
            </a:r>
            <a:endParaRPr sz="2000" b="1" dirty="0"/>
          </a:p>
        </p:txBody>
      </p:sp>
      <p:sp>
        <p:nvSpPr>
          <p:cNvPr id="282" name="Google Shape;282;p25"/>
          <p:cNvSpPr txBox="1">
            <a:spLocks noGrp="1"/>
          </p:cNvSpPr>
          <p:nvPr>
            <p:ph type="body" idx="4294967295"/>
          </p:nvPr>
        </p:nvSpPr>
        <p:spPr>
          <a:xfrm>
            <a:off x="11612689" y="4947209"/>
            <a:ext cx="2399273" cy="225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indent="0" algn="ctr">
              <a:spcBef>
                <a:spcPts val="0"/>
              </a:spcBef>
              <a:buSzPts val="1600"/>
              <a:buNone/>
            </a:pPr>
            <a:r>
              <a:rPr lang="ru-RU" sz="1400" b="1" dirty="0"/>
              <a:t>Нестеров Сергей Валерьевич </a:t>
            </a:r>
            <a:r>
              <a:rPr lang="ru-RU" sz="1400" dirty="0"/>
              <a:t>- Технический директор ООО «</a:t>
            </a:r>
            <a:r>
              <a:rPr lang="ru-RU" sz="1400" dirty="0" err="1"/>
              <a:t>Проминформсистемы</a:t>
            </a:r>
            <a:r>
              <a:rPr lang="ru-RU" sz="1400" dirty="0"/>
              <a:t>», доцент кластера высоких технологий </a:t>
            </a:r>
            <a:r>
              <a:rPr lang="ru-RU" sz="1400" dirty="0" err="1"/>
              <a:t>Балтицского</a:t>
            </a:r>
            <a:r>
              <a:rPr lang="ru-RU" sz="1400" dirty="0"/>
              <a:t> федерального университета им. </a:t>
            </a:r>
            <a:r>
              <a:rPr lang="ru-RU" sz="1400" dirty="0" err="1"/>
              <a:t>И.Канта</a:t>
            </a:r>
            <a:r>
              <a:rPr lang="ru-RU" sz="1400" dirty="0"/>
              <a:t> (БФУ), к.ф.-м.н. </a:t>
            </a:r>
          </a:p>
          <a:p>
            <a:pPr marL="12700" indent="0" algn="ctr">
              <a:spcBef>
                <a:spcPts val="0"/>
              </a:spcBef>
              <a:buSzPts val="1600"/>
              <a:buNone/>
            </a:pPr>
            <a:r>
              <a:rPr lang="ru-RU" sz="1400" dirty="0"/>
              <a:t>Разработка систем автоматизации, систем возобновляемой энергетики, руководитель множества проектов, научный консультант.</a:t>
            </a:r>
          </a:p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69CAE8-D6A9-9B7D-7C2C-82DEE3C44103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9"/>
          <a:srcRect l="12460" r="12460"/>
          <a:stretch>
            <a:fillRect/>
          </a:stretch>
        </p:blipFill>
        <p:spPr>
          <a:xfrm rot="5400000">
            <a:off x="11921460" y="1986133"/>
            <a:ext cx="1972381" cy="1970294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4" name="Google Shape;284;p25"/>
          <p:cNvSpPr txBox="1">
            <a:spLocks noGrp="1"/>
          </p:cNvSpPr>
          <p:nvPr>
            <p:ph type="body" idx="4294967295"/>
          </p:nvPr>
        </p:nvSpPr>
        <p:spPr>
          <a:xfrm>
            <a:off x="11508842" y="4151473"/>
            <a:ext cx="2561119" cy="564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ru-RU" sz="2000" b="1" dirty="0"/>
              <a:t>Технический директор</a:t>
            </a:r>
            <a:r>
              <a:rPr lang="en-US" sz="2000" b="1" dirty="0"/>
              <a:t> (CTO)</a:t>
            </a:r>
            <a:endParaRPr lang="ru-RU" sz="2000" b="1" dirty="0"/>
          </a:p>
        </p:txBody>
      </p:sp>
      <p:pic>
        <p:nvPicPr>
          <p:cNvPr id="31" name="Рисунок 16">
            <a:extLst>
              <a:ext uri="{FF2B5EF4-FFF2-40B4-BE49-F238E27FC236}">
                <a16:creationId xmlns:a16="http://schemas.microsoft.com/office/drawing/2014/main" id="{E957488A-3EC6-C8FF-F9A5-A36164C51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3698" r="68665" b="14195"/>
          <a:stretch/>
        </p:blipFill>
        <p:spPr bwMode="auto">
          <a:xfrm>
            <a:off x="12203515" y="8380415"/>
            <a:ext cx="1099969" cy="10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3">
            <a:extLst>
              <a:ext uri="{FF2B5EF4-FFF2-40B4-BE49-F238E27FC236}">
                <a16:creationId xmlns:a16="http://schemas.microsoft.com/office/drawing/2014/main" id="{68226ACB-14C1-247C-19CC-6558270C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40" y="8305872"/>
            <a:ext cx="1100447" cy="110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5">
            <a:extLst>
              <a:ext uri="{FF2B5EF4-FFF2-40B4-BE49-F238E27FC236}">
                <a16:creationId xmlns:a16="http://schemas.microsoft.com/office/drawing/2014/main" id="{986046D1-A841-3842-438E-3244D6FCC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28"/>
          <a:stretch/>
        </p:blipFill>
        <p:spPr bwMode="auto">
          <a:xfrm>
            <a:off x="4152737" y="8467514"/>
            <a:ext cx="1167636" cy="10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6" descr="Заголовок слайда.gif">
            <a:extLst>
              <a:ext uri="{FF2B5EF4-FFF2-40B4-BE49-F238E27FC236}">
                <a16:creationId xmlns:a16="http://schemas.microsoft.com/office/drawing/2014/main" id="{4FC82799-FDF3-402D-6F21-4E358B9D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7" y="8432551"/>
            <a:ext cx="1074718" cy="1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10">
            <a:extLst>
              <a:ext uri="{FF2B5EF4-FFF2-40B4-BE49-F238E27FC236}">
                <a16:creationId xmlns:a16="http://schemas.microsoft.com/office/drawing/2014/main" id="{409549D0-6E44-49CA-0D90-331E7EB9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19" y="8503055"/>
            <a:ext cx="1072708" cy="10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9B837-2AEB-E063-47D8-F8228E482C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66" t="7026" r="68016" b="50000"/>
          <a:stretch/>
        </p:blipFill>
        <p:spPr>
          <a:xfrm>
            <a:off x="9290321" y="1985088"/>
            <a:ext cx="1721808" cy="195226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747CD9E-0DDA-6F5C-4D85-19E9055FD242}"/>
              </a:ext>
            </a:extLst>
          </p:cNvPr>
          <p:cNvSpPr txBox="1"/>
          <p:nvPr/>
        </p:nvSpPr>
        <p:spPr>
          <a:xfrm>
            <a:off x="9089825" y="4059477"/>
            <a:ext cx="197686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700" indent="0" algn="ctr">
              <a:lnSpc>
                <a:spcPct val="90000"/>
              </a:lnSpc>
              <a:buClr>
                <a:schemeClr val="dk1"/>
              </a:buClr>
              <a:buSzPts val="2300"/>
              <a:buNone/>
              <a:defRPr sz="2000" b="1">
                <a:solidFill>
                  <a:schemeClr val="dk1"/>
                </a:solidFill>
              </a:defRPr>
            </a:lvl1pPr>
            <a:lvl2pPr marL="914400" indent="-466217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3742"/>
              <a:buChar char="•"/>
              <a:defRPr sz="3741">
                <a:solidFill>
                  <a:schemeClr val="dk1"/>
                </a:solidFill>
              </a:defRPr>
            </a:lvl2pPr>
            <a:lvl3pPr marL="1371600" indent="-426592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3118"/>
              <a:buChar char="•"/>
              <a:defRPr sz="3118">
                <a:solidFill>
                  <a:schemeClr val="dk1"/>
                </a:solidFill>
              </a:defRPr>
            </a:lvl3pPr>
            <a:lvl4pPr marL="18288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4pPr>
            <a:lvl5pPr marL="22860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5pPr>
            <a:lvl6pPr marL="27432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6pPr>
            <a:lvl7pPr marL="32004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7pPr>
            <a:lvl8pPr marL="36576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8pPr>
            <a:lvl9pPr marL="4114800" indent="-406781">
              <a:lnSpc>
                <a:spcPct val="90000"/>
              </a:lnSpc>
              <a:spcBef>
                <a:spcPts val="780"/>
              </a:spcBef>
              <a:buClr>
                <a:schemeClr val="dk1"/>
              </a:buClr>
              <a:buSzPts val="2806"/>
              <a:buChar char="•"/>
              <a:defRPr sz="2806"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Научный руководитель (</a:t>
            </a:r>
            <a:r>
              <a:rPr lang="en-US" dirty="0"/>
              <a:t>CRO</a:t>
            </a:r>
            <a:r>
              <a:rPr lang="ru-RU" dirty="0"/>
              <a:t>)</a:t>
            </a:r>
          </a:p>
        </p:txBody>
      </p:sp>
      <p:sp>
        <p:nvSpPr>
          <p:cNvPr id="38" name="Google Shape;279;p25">
            <a:extLst>
              <a:ext uri="{FF2B5EF4-FFF2-40B4-BE49-F238E27FC236}">
                <a16:creationId xmlns:a16="http://schemas.microsoft.com/office/drawing/2014/main" id="{3DF8DB1E-A051-5F78-69D8-7BBDA07999BB}"/>
              </a:ext>
            </a:extLst>
          </p:cNvPr>
          <p:cNvSpPr txBox="1">
            <a:spLocks/>
          </p:cNvSpPr>
          <p:nvPr/>
        </p:nvSpPr>
        <p:spPr>
          <a:xfrm>
            <a:off x="9034840" y="5088039"/>
            <a:ext cx="2135699" cy="187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05777" algn="l" rtl="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4365"/>
              <a:buFont typeface="Arial"/>
              <a:buChar char="•"/>
              <a:defRPr sz="43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217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742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26592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Arial"/>
              <a:buChar char="•"/>
              <a:defRPr sz="31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indent="0" algn="ctr">
              <a:spcBef>
                <a:spcPts val="0"/>
              </a:spcBef>
              <a:buSzPts val="1600"/>
              <a:buFont typeface="Arial"/>
              <a:buNone/>
            </a:pPr>
            <a:r>
              <a:rPr lang="ru-RU" sz="1400" b="1" dirty="0" err="1"/>
              <a:t>Простокишин</a:t>
            </a:r>
            <a:r>
              <a:rPr lang="ru-RU" sz="1400" b="1" dirty="0"/>
              <a:t> Валерий Михайлович </a:t>
            </a:r>
            <a:r>
              <a:rPr lang="ru-RU" sz="1400" dirty="0"/>
              <a:t>- заместитель начальника Департамента по науке и IT Ассоциации «Русский Регистр», </a:t>
            </a:r>
            <a:r>
              <a:rPr lang="ru-RU" sz="1400" dirty="0" err="1"/>
              <a:t>к.ф-м.н</a:t>
            </a:r>
            <a:r>
              <a:rPr lang="ru-RU" sz="1400" dirty="0"/>
              <a:t>.</a:t>
            </a:r>
          </a:p>
          <a:p>
            <a:pPr marL="12700" indent="0" algn="ctr">
              <a:spcBef>
                <a:spcPts val="0"/>
              </a:spcBef>
              <a:buSzPts val="1600"/>
              <a:buFont typeface="Arial"/>
              <a:buNone/>
            </a:pPr>
            <a:r>
              <a:rPr lang="ru-RU" sz="1400" dirty="0"/>
              <a:t>Научный руководитель ряда работ Консорциума «РР Технологии». </a:t>
            </a:r>
          </a:p>
        </p:txBody>
      </p:sp>
      <p:pic>
        <p:nvPicPr>
          <p:cNvPr id="39" name="Рисунок 13">
            <a:extLst>
              <a:ext uri="{FF2B5EF4-FFF2-40B4-BE49-F238E27FC236}">
                <a16:creationId xmlns:a16="http://schemas.microsoft.com/office/drawing/2014/main" id="{54D8283A-F2AE-5814-3FE0-4392AAD9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859" y="8380415"/>
            <a:ext cx="1100447" cy="110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title" idx="4294967295"/>
          </p:nvPr>
        </p:nvSpPr>
        <p:spPr>
          <a:xfrm>
            <a:off x="681709" y="4313169"/>
            <a:ext cx="7320300" cy="2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b="1"/>
              <a:t>Контакты</a:t>
            </a:r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ctrTitle" idx="4294967295"/>
          </p:nvPr>
        </p:nvSpPr>
        <p:spPr>
          <a:xfrm>
            <a:off x="693550" y="534376"/>
            <a:ext cx="993510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ru-RU" sz="5700" i="0" u="none" strike="noStrike" cap="none">
                <a:solidFill>
                  <a:srgbClr val="050313"/>
                </a:solidFill>
                <a:latin typeface="Arial Black"/>
                <a:ea typeface="Arial Black"/>
                <a:cs typeface="Arial Black"/>
                <a:sym typeface="Arial Black"/>
              </a:rPr>
              <a:t>Архипелаг 2022: #НастоящееБудущее</a:t>
            </a:r>
            <a:endParaRPr sz="8500" i="0" u="none" strike="noStrike" cap="none">
              <a:solidFill>
                <a:srgbClr val="05031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2" name="Google Shape;292;p26"/>
          <p:cNvSpPr txBox="1"/>
          <p:nvPr/>
        </p:nvSpPr>
        <p:spPr>
          <a:xfrm>
            <a:off x="693550" y="3084113"/>
            <a:ext cx="65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600" i="0" u="none" strike="noStrike" cap="none">
                <a:solidFill>
                  <a:srgbClr val="3622C1"/>
                </a:solidFill>
                <a:latin typeface="Arial Black"/>
                <a:ea typeface="Arial Black"/>
                <a:cs typeface="Arial Black"/>
                <a:sym typeface="Arial Black"/>
              </a:rPr>
              <a:t>Технологии, которые работают</a:t>
            </a:r>
            <a:endParaRPr sz="2600" i="0" u="none" strike="noStrike" cap="none">
              <a:solidFill>
                <a:srgbClr val="3622C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93" name="Google Shape;293;p26"/>
          <p:cNvGraphicFramePr/>
          <p:nvPr>
            <p:extLst>
              <p:ext uri="{D42A27DB-BD31-4B8C-83A1-F6EECF244321}">
                <p14:modId xmlns:p14="http://schemas.microsoft.com/office/powerpoint/2010/main" val="2517114989"/>
              </p:ext>
            </p:extLst>
          </p:nvPr>
        </p:nvGraphicFramePr>
        <p:xfrm>
          <a:off x="790575" y="6886900"/>
          <a:ext cx="12060186" cy="3107854"/>
        </p:xfrm>
        <a:graphic>
          <a:graphicData uri="http://schemas.openxmlformats.org/drawingml/2006/table">
            <a:tbl>
              <a:tblPr>
                <a:noFill/>
                <a:tableStyleId>{5B2E13A2-21F0-498D-9D80-8EF4AEAD761E}</a:tableStyleId>
              </a:tblPr>
              <a:tblGrid>
                <a:gridCol w="387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0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24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500" b="1" dirty="0">
                          <a:solidFill>
                            <a:schemeClr val="dk1"/>
                          </a:solidFill>
                        </a:rPr>
                        <a:t>Сайт 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4363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ru-RU" sz="2400" dirty="0">
                          <a:solidFill>
                            <a:schemeClr val="tx1"/>
                          </a:solidFill>
                          <a:hlinkClick r:id="rId4"/>
                        </a:rPr>
                        <a:t>https://pt.2035.university/project/serovodorod-cernogo-mora-neiscerpaemyj-istocnik-vodoroda-i-elektroenergii-dla-pricernomora</a:t>
                      </a:r>
                      <a:endParaRPr lang="ru-RU" alt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242222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Телефон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5714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300" dirty="0">
                          <a:solidFill>
                            <a:schemeClr val="dk1"/>
                          </a:solidFill>
                        </a:rPr>
                        <a:t>+7 (916) 327-55-91, Сапрыкин Олег Алексеевич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90500" lvl="0" indent="-190500" algn="l" rtl="0">
                        <a:lnSpc>
                          <a:spcPct val="242222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>
                          <a:solidFill>
                            <a:schemeClr val="dk1"/>
                          </a:solidFill>
                        </a:rPr>
                        <a:t>email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5714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 err="1">
                          <a:solidFill>
                            <a:schemeClr val="dk1"/>
                          </a:solidFill>
                        </a:rPr>
                        <a:t>oleg.sapr</a:t>
                      </a:r>
                      <a:r>
                        <a:rPr lang="ru-RU" sz="2300" dirty="0">
                          <a:solidFill>
                            <a:schemeClr val="dk1"/>
                          </a:solidFill>
                        </a:rPr>
                        <a:t>@</a:t>
                      </a:r>
                      <a:r>
                        <a:rPr lang="en-US" sz="2300" dirty="0" err="1">
                          <a:solidFill>
                            <a:schemeClr val="dk1"/>
                          </a:solidFill>
                        </a:rPr>
                        <a:t>gmail</a:t>
                      </a:r>
                      <a:r>
                        <a:rPr lang="ru-RU" sz="2300" dirty="0">
                          <a:solidFill>
                            <a:schemeClr val="dk1"/>
                          </a:solidFill>
                        </a:rPr>
                        <a:t>.</a:t>
                      </a:r>
                      <a:r>
                        <a:rPr lang="en-US" sz="2300" dirty="0">
                          <a:solidFill>
                            <a:schemeClr val="dk1"/>
                          </a:solidFill>
                        </a:rPr>
                        <a:t>com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3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" name="Google Shape;121;p13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Проблема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4" name="Google Shape;12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13">
            <a:extLst>
              <a:ext uri="{FF2B5EF4-FFF2-40B4-BE49-F238E27FC236}">
                <a16:creationId xmlns:a16="http://schemas.microsoft.com/office/drawing/2014/main" id="{6F4E13D7-A3FC-319A-F091-BF5FA19C68E1}"/>
              </a:ext>
            </a:extLst>
          </p:cNvPr>
          <p:cNvSpPr txBox="1">
            <a:spLocks/>
          </p:cNvSpPr>
          <p:nvPr/>
        </p:nvSpPr>
        <p:spPr>
          <a:xfrm>
            <a:off x="554306" y="1686249"/>
            <a:ext cx="7331166" cy="729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ru-RU" sz="2000" b="1" dirty="0">
                <a:solidFill>
                  <a:schemeClr val="tx1"/>
                </a:solidFill>
              </a:rPr>
              <a:t>Главная решаемая проблема – </a:t>
            </a:r>
            <a:r>
              <a:rPr lang="ru-RU" sz="2000" b="1" dirty="0">
                <a:solidFill>
                  <a:srgbClr val="FF0000"/>
                </a:solidFill>
              </a:rPr>
              <a:t>отравление Чёрного моря сероводородом </a:t>
            </a:r>
          </a:p>
          <a:p>
            <a:pPr algn="just"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0E74E9-76EA-2466-7BDF-1EE32DC52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058" y="6331351"/>
            <a:ext cx="5811945" cy="326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44AAD1-C875-4917-44E3-633C5B487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393" y="1961835"/>
            <a:ext cx="5985232" cy="436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41BCF-BD3D-E13D-BBA6-4977852616CF}"/>
              </a:ext>
            </a:extLst>
          </p:cNvPr>
          <p:cNvSpPr txBox="1"/>
          <p:nvPr/>
        </p:nvSpPr>
        <p:spPr>
          <a:xfrm>
            <a:off x="9890451" y="4014214"/>
            <a:ext cx="383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90 млрд. тонн </a:t>
            </a:r>
            <a:r>
              <a:rPr lang="en-US" sz="3200" b="1" dirty="0">
                <a:solidFill>
                  <a:srgbClr val="FFFF00"/>
                </a:solidFill>
              </a:rPr>
              <a:t>H</a:t>
            </a:r>
            <a:r>
              <a:rPr lang="en-US" sz="3200" b="1" baseline="-25000" dirty="0">
                <a:solidFill>
                  <a:srgbClr val="FFFF00"/>
                </a:solidFill>
              </a:rPr>
              <a:t>2</a:t>
            </a:r>
            <a:r>
              <a:rPr lang="en-US" sz="3200" b="1" dirty="0">
                <a:solidFill>
                  <a:srgbClr val="FFFF00"/>
                </a:solidFill>
              </a:rPr>
              <a:t>S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551746C-E871-5A02-B666-070045E8630B}"/>
              </a:ext>
            </a:extLst>
          </p:cNvPr>
          <p:cNvSpPr/>
          <p:nvPr/>
        </p:nvSpPr>
        <p:spPr>
          <a:xfrm>
            <a:off x="9143945" y="2675387"/>
            <a:ext cx="4884572" cy="33368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9" y="2513686"/>
            <a:ext cx="8684228" cy="579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4305" y="2675386"/>
            <a:ext cx="755967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</a:rPr>
              <a:t>Последние 40 лет уровень сероводородного слоя («</a:t>
            </a:r>
            <a:r>
              <a:rPr lang="ru-RU" sz="2000" dirty="0" err="1">
                <a:solidFill>
                  <a:schemeClr val="bg1"/>
                </a:solidFill>
              </a:rPr>
              <a:t>галоклин</a:t>
            </a:r>
            <a:r>
              <a:rPr lang="ru-RU" sz="2000" dirty="0">
                <a:solidFill>
                  <a:schemeClr val="bg1"/>
                </a:solidFill>
              </a:rPr>
              <a:t>») поднимается ежегодно на 1 метр!</a:t>
            </a:r>
          </a:p>
          <a:p>
            <a:pPr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chemeClr val="bg1"/>
                </a:solidFill>
              </a:rPr>
              <a:t>С 200 метров глубины (1971 год) на сегодня он поднялся до значений 150-160 метров.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1" y="6941038"/>
            <a:ext cx="5070611" cy="336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33462" y="7166987"/>
            <a:ext cx="4124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</a:rPr>
              <a:t>Дно Чёрного моря на глубинах более 150 метров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56949" y="8528261"/>
            <a:ext cx="4246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</a:rPr>
              <a:t>Сероводород ядовит и огнеопасен </a:t>
            </a:r>
          </a:p>
        </p:txBody>
      </p:sp>
      <p:sp>
        <p:nvSpPr>
          <p:cNvPr id="20" name="Текст 13">
            <a:extLst>
              <a:ext uri="{FF2B5EF4-FFF2-40B4-BE49-F238E27FC236}">
                <a16:creationId xmlns:a16="http://schemas.microsoft.com/office/drawing/2014/main" id="{29696C4A-890C-CFDC-0B83-6DCF0A010262}"/>
              </a:ext>
            </a:extLst>
          </p:cNvPr>
          <p:cNvSpPr txBox="1">
            <a:spLocks/>
          </p:cNvSpPr>
          <p:nvPr/>
        </p:nvSpPr>
        <p:spPr>
          <a:xfrm>
            <a:off x="8024699" y="1543031"/>
            <a:ext cx="6467926" cy="8731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</a:rPr>
              <a:t>Вторая решаемая проблема – </a:t>
            </a:r>
            <a:r>
              <a:rPr lang="ru-RU" sz="1800" b="1" dirty="0">
                <a:solidFill>
                  <a:srgbClr val="FF0000"/>
                </a:solidFill>
              </a:rPr>
              <a:t>зависимость региона от внешних поставок традиционным топливом и электричеством</a:t>
            </a:r>
          </a:p>
          <a:p>
            <a:pPr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4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rot="10800000">
            <a:off x="5406187" y="2391854"/>
            <a:ext cx="9271002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4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" name="Google Shape;133;p14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Решение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14">
            <a:extLst>
              <a:ext uri="{FF2B5EF4-FFF2-40B4-BE49-F238E27FC236}">
                <a16:creationId xmlns:a16="http://schemas.microsoft.com/office/drawing/2014/main" id="{D8F79407-B018-0BE2-947F-04C0C37B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047" y="5022512"/>
            <a:ext cx="5668032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altLang="ru-RU" sz="1600" dirty="0"/>
          </a:p>
          <a:p>
            <a:pPr algn="just"/>
            <a:r>
              <a:rPr lang="ru-RU" altLang="ru-RU" sz="1800" b="1" dirty="0"/>
              <a:t>Предлагаемое решение</a:t>
            </a:r>
            <a:r>
              <a:rPr lang="ru-RU" altLang="ru-RU" sz="1800" dirty="0"/>
              <a:t> – добыча и диссоциация </a:t>
            </a:r>
            <a:r>
              <a:rPr lang="en-US" altLang="ru-RU" sz="1800" dirty="0"/>
              <a:t>H</a:t>
            </a:r>
            <a:r>
              <a:rPr lang="en-US" altLang="ru-RU" sz="1800" baseline="-25000" dirty="0"/>
              <a:t>2</a:t>
            </a:r>
            <a:r>
              <a:rPr lang="en-US" altLang="ru-RU" sz="1800" dirty="0"/>
              <a:t>S</a:t>
            </a:r>
            <a:r>
              <a:rPr lang="ru-RU" altLang="ru-RU" sz="1800" dirty="0"/>
              <a:t>. </a:t>
            </a:r>
            <a:r>
              <a:rPr lang="ru-RU" altLang="ru-RU" sz="1800" dirty="0">
                <a:cs typeface="Calibri" panose="020F0502020204030204" pitchFamily="34" charset="0"/>
              </a:rPr>
              <a:t>Для разложения одной молекулы Н</a:t>
            </a:r>
            <a:r>
              <a:rPr lang="ru-RU" altLang="ru-RU" sz="1800" baseline="-25000" dirty="0">
                <a:cs typeface="Calibri" panose="020F0502020204030204" pitchFamily="34" charset="0"/>
              </a:rPr>
              <a:t>2</a:t>
            </a:r>
            <a:r>
              <a:rPr lang="en-US" altLang="ru-RU" sz="1800" dirty="0">
                <a:cs typeface="Calibri" panose="020F0502020204030204" pitchFamily="34" charset="0"/>
              </a:rPr>
              <a:t>S</a:t>
            </a:r>
            <a:r>
              <a:rPr lang="ru-RU" altLang="ru-RU" sz="1800" dirty="0">
                <a:cs typeface="Calibri" panose="020F0502020204030204" pitchFamily="34" charset="0"/>
              </a:rPr>
              <a:t> требуется </a:t>
            </a:r>
            <a:r>
              <a:rPr lang="ru-RU" altLang="ru-RU" sz="1800" b="1" dirty="0">
                <a:cs typeface="Calibri" panose="020F0502020204030204" pitchFamily="34" charset="0"/>
              </a:rPr>
              <a:t>менее 1 эВ энергии</a:t>
            </a:r>
            <a:r>
              <a:rPr lang="ru-RU" altLang="ru-RU" sz="1800" dirty="0">
                <a:cs typeface="Calibri" panose="020F0502020204030204" pitchFamily="34" charset="0"/>
              </a:rPr>
              <a:t>:</a:t>
            </a:r>
            <a:endParaRPr lang="ru-RU" altLang="ru-RU" sz="1800" dirty="0"/>
          </a:p>
          <a:p>
            <a:r>
              <a:rPr lang="ru-RU" altLang="ru-RU" sz="2400" dirty="0">
                <a:cs typeface="Calibri" panose="020F0502020204030204" pitchFamily="34" charset="0"/>
              </a:rPr>
              <a:t>H</a:t>
            </a:r>
            <a:r>
              <a:rPr lang="ru-RU" altLang="ru-RU" sz="2400" baseline="-25000" dirty="0">
                <a:cs typeface="Calibri" panose="020F0502020204030204" pitchFamily="34" charset="0"/>
              </a:rPr>
              <a:t>2</a:t>
            </a:r>
            <a:r>
              <a:rPr lang="ru-RU" altLang="ru-RU" sz="2400" dirty="0">
                <a:cs typeface="Calibri" panose="020F0502020204030204" pitchFamily="34" charset="0"/>
              </a:rPr>
              <a:t>S = H* + HS*,	</a:t>
            </a:r>
          </a:p>
          <a:p>
            <a:r>
              <a:rPr lang="ru-RU" altLang="ru-RU" sz="2400" dirty="0">
                <a:cs typeface="Calibri" panose="020F0502020204030204" pitchFamily="34" charset="0"/>
              </a:rPr>
              <a:t>HS* = H* + S*.</a:t>
            </a:r>
            <a:endParaRPr lang="ru-RU" altLang="ru-RU" sz="2400" dirty="0"/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1140AA2-BC39-6597-C35D-F6FBADB7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b="23232"/>
          <a:stretch>
            <a:fillRect/>
          </a:stretch>
        </p:blipFill>
        <p:spPr bwMode="auto">
          <a:xfrm>
            <a:off x="9010372" y="3139892"/>
            <a:ext cx="49434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2">
            <a:extLst>
              <a:ext uri="{FF2B5EF4-FFF2-40B4-BE49-F238E27FC236}">
                <a16:creationId xmlns:a16="http://schemas.microsoft.com/office/drawing/2014/main" id="{F5410714-31E0-F9A3-C5FC-D566D97CE4AD}"/>
              </a:ext>
            </a:extLst>
          </p:cNvPr>
          <p:cNvGrpSpPr>
            <a:grpSpLocks/>
          </p:cNvGrpSpPr>
          <p:nvPr/>
        </p:nvGrpSpPr>
        <p:grpSpPr bwMode="auto">
          <a:xfrm>
            <a:off x="9167307" y="7210300"/>
            <a:ext cx="4786543" cy="2117587"/>
            <a:chOff x="15058263" y="9461986"/>
            <a:chExt cx="3633787" cy="1446577"/>
          </a:xfrm>
        </p:grpSpPr>
        <p:pic>
          <p:nvPicPr>
            <p:cNvPr id="14" name="Рисунок 10">
              <a:extLst>
                <a:ext uri="{FF2B5EF4-FFF2-40B4-BE49-F238E27FC236}">
                  <a16:creationId xmlns:a16="http://schemas.microsoft.com/office/drawing/2014/main" id="{AE6767CF-0BCF-600F-680D-1D498DAD4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" t="49532" r="54726" b="1990"/>
            <a:stretch>
              <a:fillRect/>
            </a:stretch>
          </p:blipFill>
          <p:spPr bwMode="auto">
            <a:xfrm>
              <a:off x="15058263" y="9461986"/>
              <a:ext cx="1385887" cy="127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3">
              <a:extLst>
                <a:ext uri="{FF2B5EF4-FFF2-40B4-BE49-F238E27FC236}">
                  <a16:creationId xmlns:a16="http://schemas.microsoft.com/office/drawing/2014/main" id="{8495A940-D39C-04E3-A227-6C963F2BF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" t="20203" r="54726" b="49792"/>
            <a:stretch>
              <a:fillRect/>
            </a:stretch>
          </p:blipFill>
          <p:spPr bwMode="auto">
            <a:xfrm>
              <a:off x="16753713" y="9633436"/>
              <a:ext cx="1938337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98EA8151-34CB-74D1-D1BD-4CE9F590C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79038" y="9549296"/>
              <a:ext cx="657225" cy="26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Сера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318F2E46-EA8C-0F67-4D97-A4C929057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2313" y="10641494"/>
              <a:ext cx="1027112" cy="26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Водород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A1CD8C3-8014-ED5D-023C-7D215306F77A}"/>
              </a:ext>
            </a:extLst>
          </p:cNvPr>
          <p:cNvSpPr txBox="1"/>
          <p:nvPr/>
        </p:nvSpPr>
        <p:spPr>
          <a:xfrm>
            <a:off x="962007" y="1926006"/>
            <a:ext cx="7542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800" b="1" dirty="0"/>
              <a:t>Традиционные решения</a:t>
            </a:r>
            <a:r>
              <a:rPr lang="ru-RU" altLang="ru-RU" sz="1800" dirty="0"/>
              <a:t> получения водорода в промышленности:</a:t>
            </a:r>
          </a:p>
          <a:p>
            <a:pPr marL="342900" indent="-342900" algn="just">
              <a:buAutoNum type="arabicPeriod"/>
            </a:pPr>
            <a:r>
              <a:rPr lang="ru-RU" altLang="ru-RU" sz="1800" dirty="0"/>
              <a:t>Используя природный газ, в частности:</a:t>
            </a:r>
          </a:p>
          <a:p>
            <a:pPr algn="just"/>
            <a:r>
              <a:rPr lang="ru-RU" altLang="ru-RU" sz="1800" dirty="0"/>
              <a:t>Конверсия метана с водяным паром</a:t>
            </a:r>
          </a:p>
          <a:p>
            <a:pPr algn="just"/>
            <a:r>
              <a:rPr lang="ru-RU" altLang="ru-RU" sz="1800" dirty="0"/>
              <a:t>Каталитическое окисление кислородом</a:t>
            </a:r>
          </a:p>
          <a:p>
            <a:pPr algn="just"/>
            <a:r>
              <a:rPr lang="ru-RU" altLang="ru-RU" sz="1800" dirty="0"/>
              <a:t>2. Пропускание паров воды над раскалённым коксом при температуре порядка 1000 </a:t>
            </a:r>
            <a:r>
              <a:rPr lang="ru-RU" altLang="ru-RU" sz="1800" baseline="30000" dirty="0"/>
              <a:t>0</a:t>
            </a:r>
            <a:r>
              <a:rPr lang="ru-RU" altLang="ru-RU" sz="1800" dirty="0"/>
              <a:t>С (газификация угля)</a:t>
            </a:r>
          </a:p>
          <a:p>
            <a:pPr algn="just"/>
            <a:r>
              <a:rPr lang="en-US" altLang="ru-RU" sz="1800" dirty="0"/>
              <a:t>3. </a:t>
            </a:r>
            <a:r>
              <a:rPr lang="ru-RU" altLang="ru-RU" sz="1800" dirty="0"/>
              <a:t>Электролиз водных растворов солей:</a:t>
            </a:r>
          </a:p>
          <a:p>
            <a:pPr algn="just"/>
            <a:endParaRPr lang="ru-RU" altLang="ru-RU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F42C55-EB30-38CB-ED70-C84080711204}"/>
              </a:ext>
            </a:extLst>
          </p:cNvPr>
          <p:cNvSpPr txBox="1"/>
          <p:nvPr/>
        </p:nvSpPr>
        <p:spPr>
          <a:xfrm>
            <a:off x="8738407" y="1552527"/>
            <a:ext cx="59670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Для разложения одной молекулы Н</a:t>
            </a:r>
            <a:r>
              <a:rPr lang="ru-RU" altLang="ru-RU" sz="18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 требуется </a:t>
            </a:r>
            <a:r>
              <a:rPr lang="ru-RU" alt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от 7,13 эВ до 14,19 эВ энергии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ru-RU" sz="2800" dirty="0"/>
              <a:t>E</a:t>
            </a:r>
            <a:r>
              <a:rPr lang="ru-RU" altLang="ru-RU" sz="2800" baseline="-25000" dirty="0"/>
              <a:t>водорода</a:t>
            </a:r>
            <a:r>
              <a:rPr lang="ru-RU" altLang="ru-RU" sz="2800" dirty="0"/>
              <a:t> </a:t>
            </a:r>
            <a:r>
              <a:rPr lang="en-US" altLang="ru-RU" sz="2800" dirty="0"/>
              <a:t>~ E</a:t>
            </a:r>
            <a:r>
              <a:rPr lang="ru-RU" altLang="ru-RU" sz="2800" baseline="-25000" dirty="0"/>
              <a:t>электролиза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F42CBFC-E781-696A-5E6C-EB46B81F57DD}"/>
              </a:ext>
            </a:extLst>
          </p:cNvPr>
          <p:cNvSpPr/>
          <p:nvPr/>
        </p:nvSpPr>
        <p:spPr>
          <a:xfrm>
            <a:off x="8529425" y="5050429"/>
            <a:ext cx="6147764" cy="44176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F54B4D1-7100-B444-1C00-BEA19E1D5198}"/>
              </a:ext>
            </a:extLst>
          </p:cNvPr>
          <p:cNvSpPr/>
          <p:nvPr/>
        </p:nvSpPr>
        <p:spPr>
          <a:xfrm rot="2426326">
            <a:off x="1641987" y="3982065"/>
            <a:ext cx="530942" cy="46910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43512C69-D110-0FB5-CF6B-F4EB20D62A3B}"/>
              </a:ext>
            </a:extLst>
          </p:cNvPr>
          <p:cNvSpPr/>
          <p:nvPr/>
        </p:nvSpPr>
        <p:spPr>
          <a:xfrm>
            <a:off x="4220894" y="4155693"/>
            <a:ext cx="530942" cy="3542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6FC30-020F-5B6B-7871-FDEBE57607A4}"/>
              </a:ext>
            </a:extLst>
          </p:cNvPr>
          <p:cNvSpPr txBox="1"/>
          <p:nvPr/>
        </p:nvSpPr>
        <p:spPr>
          <a:xfrm>
            <a:off x="962007" y="4451170"/>
            <a:ext cx="212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Требуются кокс, метан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17A60A-2F16-E393-B084-BD0FB2124414}"/>
              </a:ext>
            </a:extLst>
          </p:cNvPr>
          <p:cNvSpPr txBox="1"/>
          <p:nvPr/>
        </p:nvSpPr>
        <p:spPr>
          <a:xfrm>
            <a:off x="3064866" y="4408584"/>
            <a:ext cx="288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Решения экологически не безупречны</a:t>
            </a:r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77F96F5B-ABC4-0978-FBCC-554BF5BEEC1E}"/>
              </a:ext>
            </a:extLst>
          </p:cNvPr>
          <p:cNvSpPr/>
          <p:nvPr/>
        </p:nvSpPr>
        <p:spPr>
          <a:xfrm rot="18475902">
            <a:off x="6708763" y="4038814"/>
            <a:ext cx="530942" cy="5119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AB7368-3A9C-7D91-6363-75E6AB1BA17C}"/>
              </a:ext>
            </a:extLst>
          </p:cNvPr>
          <p:cNvSpPr txBox="1"/>
          <p:nvPr/>
        </p:nvSpPr>
        <p:spPr>
          <a:xfrm>
            <a:off x="5842762" y="4451169"/>
            <a:ext cx="239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Требуется нагрев либо электричество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8201" t="17628" r="20535" b="45490"/>
          <a:stretch/>
        </p:blipFill>
        <p:spPr>
          <a:xfrm>
            <a:off x="715713" y="5703413"/>
            <a:ext cx="7297209" cy="3668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 rot="10800000">
            <a:off x="5406187" y="2391854"/>
            <a:ext cx="9271002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5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Продукт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7">
            <a:extLst>
              <a:ext uri="{FF2B5EF4-FFF2-40B4-BE49-F238E27FC236}">
                <a16:creationId xmlns:a16="http://schemas.microsoft.com/office/drawing/2014/main" id="{7C8624D2-806F-08C6-F7A4-D8CFD2144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61" y="1913380"/>
            <a:ext cx="127560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ru-RU" altLang="ru-RU" sz="2000" b="1" dirty="0"/>
              <a:t>Прототип морского автономного энергетического комплекса по добыче и переработке сероводорода Чёрного моря (полезная  мощность – 300 кВт) </a:t>
            </a:r>
          </a:p>
        </p:txBody>
      </p:sp>
      <p:grpSp>
        <p:nvGrpSpPr>
          <p:cNvPr id="10" name="Группа 24">
            <a:extLst>
              <a:ext uri="{FF2B5EF4-FFF2-40B4-BE49-F238E27FC236}">
                <a16:creationId xmlns:a16="http://schemas.microsoft.com/office/drawing/2014/main" id="{1B15D630-00BE-3634-06C7-EC233DA09992}"/>
              </a:ext>
            </a:extLst>
          </p:cNvPr>
          <p:cNvGrpSpPr>
            <a:grpSpLocks/>
          </p:cNvGrpSpPr>
          <p:nvPr/>
        </p:nvGrpSpPr>
        <p:grpSpPr bwMode="auto">
          <a:xfrm>
            <a:off x="442161" y="3099738"/>
            <a:ext cx="10265165" cy="6654995"/>
            <a:chOff x="6704669" y="5571300"/>
            <a:chExt cx="6404862" cy="4008241"/>
          </a:xfrm>
        </p:grpSpPr>
        <p:pic>
          <p:nvPicPr>
            <p:cNvPr id="11" name="Рисунок 23">
              <a:extLst>
                <a:ext uri="{FF2B5EF4-FFF2-40B4-BE49-F238E27FC236}">
                  <a16:creationId xmlns:a16="http://schemas.microsoft.com/office/drawing/2014/main" id="{715D281C-B50F-438D-22B1-C15DCA7E8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3" r="12614"/>
            <a:stretch>
              <a:fillRect/>
            </a:stretch>
          </p:blipFill>
          <p:spPr bwMode="auto">
            <a:xfrm>
              <a:off x="8001000" y="5842762"/>
              <a:ext cx="4508500" cy="359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21E5794D-6A35-A421-D79A-EF20CCE9A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3250" y="5630037"/>
              <a:ext cx="1978024" cy="42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>
                  <a:solidFill>
                    <a:schemeClr val="tx1"/>
                  </a:solidFill>
                </a:rPr>
                <a:t>Ёмкости-поплавки с газообразным водородом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B04A7AB-7304-9C3A-BA1D-F29937FAF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7436" y="6760337"/>
              <a:ext cx="960052" cy="42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>
                  <a:solidFill>
                    <a:schemeClr val="tx1"/>
                  </a:solidFill>
                </a:rPr>
                <a:t>Генератор водорода 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50D12F59-A902-2CE0-B8C4-82D98E8B6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3250" y="8225600"/>
              <a:ext cx="1352550" cy="255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Турбогенератор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A0A4154-65A2-63E8-B089-E361FB9A4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4700" y="5571300"/>
              <a:ext cx="1876730" cy="42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/>
                <a:t>Кабель-трубка к бую </a:t>
              </a:r>
            </a:p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/>
                <a:t>с воздушным клапаном</a:t>
              </a:r>
            </a:p>
          </p:txBody>
        </p:sp>
        <p:sp>
          <p:nvSpPr>
            <p:cNvPr id="16" name="Надпись 2">
              <a:extLst>
                <a:ext uri="{FF2B5EF4-FFF2-40B4-BE49-F238E27FC236}">
                  <a16:creationId xmlns:a16="http://schemas.microsoft.com/office/drawing/2014/main" id="{35C967F7-11F7-42EB-12C9-CA2492DBE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4669" y="7419150"/>
              <a:ext cx="1413806" cy="40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ts val="450"/>
                </a:spcBef>
                <a:spcAft>
                  <a:spcPts val="450"/>
                </a:spcAft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>
                  <a:solidFill>
                    <a:schemeClr val="tx1"/>
                  </a:solidFill>
                  <a:cs typeface="Calibri" panose="020F0502020204030204" pitchFamily="34" charset="0"/>
                </a:rPr>
                <a:t>Круговой причал с аккумуляторами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72B18600-0651-5B8B-EEBA-9CD35D8E929F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305800" y="8353296"/>
              <a:ext cx="1323821" cy="4494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CEA1D0FF-5AA4-47F0-7C22-AE13C5BF1118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7942263" y="6055689"/>
              <a:ext cx="709544" cy="47159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39A3E4F1-DF50-40AD-6791-4FA4E178F76F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7837488" y="6973163"/>
              <a:ext cx="2111091" cy="106383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0DD719DD-C726-BBC8-9E50-A5D63B06923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7942263" y="6055689"/>
              <a:ext cx="1876730" cy="3732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E00D35F-CEBA-5D99-CA4D-597CEE806FA1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7942263" y="6055689"/>
              <a:ext cx="3086506" cy="34078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ADBBAC5-B5F3-D28B-F085-5DE60D4991E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133" y="8815950"/>
              <a:ext cx="6832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24B4B4DB-AE8D-4967-A9CF-5AB941A16072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9986639" y="5784126"/>
              <a:ext cx="948061" cy="29172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AD2CB18E-F304-6AF6-DF5B-3F66BD70C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3976" y="9324150"/>
              <a:ext cx="1624620" cy="255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/>
                <a:t>Якорный канат</a:t>
              </a: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C8D9020E-CB34-86E0-663D-04697AB4BD52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9986639" y="9422785"/>
              <a:ext cx="227337" cy="2906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2AE5C3B-66A3-CC2D-DE24-857E95A2B9EB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8118475" y="7621334"/>
              <a:ext cx="811535" cy="19141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38">
              <a:extLst>
                <a:ext uri="{FF2B5EF4-FFF2-40B4-BE49-F238E27FC236}">
                  <a16:creationId xmlns:a16="http://schemas.microsoft.com/office/drawing/2014/main" id="{9C441A92-A5EA-919A-27B0-F313F30DF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00" y="8644700"/>
              <a:ext cx="1028700" cy="42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>
                  <a:solidFill>
                    <a:schemeClr val="tx1"/>
                  </a:solidFill>
                </a:rPr>
                <a:t>Первичные сепараторы</a:t>
              </a:r>
            </a:p>
          </p:txBody>
        </p:sp>
        <p:sp>
          <p:nvSpPr>
            <p:cNvPr id="28" name="TextBox 52">
              <a:extLst>
                <a:ext uri="{FF2B5EF4-FFF2-40B4-BE49-F238E27FC236}">
                  <a16:creationId xmlns:a16="http://schemas.microsoft.com/office/drawing/2014/main" id="{C7EB2588-3213-2FEC-37ED-FEB13F403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1671" y="8282057"/>
              <a:ext cx="1727860" cy="255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ru-RU" altLang="ru-RU" sz="1200" dirty="0">
                  <a:solidFill>
                    <a:schemeClr val="tx1"/>
                  </a:solidFill>
                </a:rPr>
                <a:t>Вторичные сепараторы</a:t>
              </a: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5940E180-EF2B-58EA-0B4E-ADEE669C4511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10657017" y="8036997"/>
              <a:ext cx="724654" cy="37275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E61E66A-1573-FC1D-BC4B-90EAAE5229EB}"/>
              </a:ext>
            </a:extLst>
          </p:cNvPr>
          <p:cNvSpPr txBox="1"/>
          <p:nvPr/>
        </p:nvSpPr>
        <p:spPr>
          <a:xfrm>
            <a:off x="10423251" y="6169856"/>
            <a:ext cx="388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320 кг/час полимерной серы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565422-0485-56D8-5E30-87F70B92DDA2}"/>
              </a:ext>
            </a:extLst>
          </p:cNvPr>
          <p:cNvSpPr txBox="1"/>
          <p:nvPr/>
        </p:nvSpPr>
        <p:spPr>
          <a:xfrm>
            <a:off x="10423251" y="3929197"/>
            <a:ext cx="388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300 кВт*час электроэнергии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72EC17-5B60-756D-9D13-D713DD63C6CA}"/>
              </a:ext>
            </a:extLst>
          </p:cNvPr>
          <p:cNvSpPr txBox="1"/>
          <p:nvPr/>
        </p:nvSpPr>
        <p:spPr>
          <a:xfrm>
            <a:off x="10423251" y="5134619"/>
            <a:ext cx="360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20 кг/час водорода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83C43E-FDE0-2234-067D-EF160BD0C00D}"/>
              </a:ext>
            </a:extLst>
          </p:cNvPr>
          <p:cNvSpPr txBox="1"/>
          <p:nvPr/>
        </p:nvSpPr>
        <p:spPr>
          <a:xfrm>
            <a:off x="10423251" y="7429931"/>
            <a:ext cx="416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до 68000 куб. м/час пресной воды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BBFB-2258-E730-9C8B-EAFC17813E76}"/>
              </a:ext>
            </a:extLst>
          </p:cNvPr>
          <p:cNvSpPr txBox="1"/>
          <p:nvPr/>
        </p:nvSpPr>
        <p:spPr>
          <a:xfrm>
            <a:off x="9608706" y="3213481"/>
            <a:ext cx="303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Производительность: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16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16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Конкуренты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Таблица 8">
            <a:extLst>
              <a:ext uri="{FF2B5EF4-FFF2-40B4-BE49-F238E27FC236}">
                <a16:creationId xmlns:a16="http://schemas.microsoft.com/office/drawing/2014/main" id="{A5767A2E-BD28-5BBF-6EFB-D86F8FA3B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63397"/>
              </p:ext>
            </p:extLst>
          </p:nvPr>
        </p:nvGraphicFramePr>
        <p:xfrm>
          <a:off x="1667233" y="2052268"/>
          <a:ext cx="11784883" cy="6766560"/>
        </p:xfrm>
        <a:graphic>
          <a:graphicData uri="http://schemas.openxmlformats.org/drawingml/2006/table">
            <a:tbl>
              <a:tblPr firstRow="1" bandRow="1">
                <a:tableStyleId>{5B2E13A2-21F0-498D-9D80-8EF4AEAD761E}</a:tableStyleId>
              </a:tblPr>
              <a:tblGrid>
                <a:gridCol w="3721633">
                  <a:extLst>
                    <a:ext uri="{9D8B030D-6E8A-4147-A177-3AD203B41FA5}">
                      <a16:colId xmlns:a16="http://schemas.microsoft.com/office/drawing/2014/main" val="2371421078"/>
                    </a:ext>
                  </a:extLst>
                </a:gridCol>
                <a:gridCol w="1612650">
                  <a:extLst>
                    <a:ext uri="{9D8B030D-6E8A-4147-A177-3AD203B41FA5}">
                      <a16:colId xmlns:a16="http://schemas.microsoft.com/office/drawing/2014/main" val="2642318139"/>
                    </a:ext>
                  </a:extLst>
                </a:gridCol>
                <a:gridCol w="1612650">
                  <a:extLst>
                    <a:ext uri="{9D8B030D-6E8A-4147-A177-3AD203B41FA5}">
                      <a16:colId xmlns:a16="http://schemas.microsoft.com/office/drawing/2014/main" val="889614758"/>
                    </a:ext>
                  </a:extLst>
                </a:gridCol>
                <a:gridCol w="1612650">
                  <a:extLst>
                    <a:ext uri="{9D8B030D-6E8A-4147-A177-3AD203B41FA5}">
                      <a16:colId xmlns:a16="http://schemas.microsoft.com/office/drawing/2014/main" val="2903519768"/>
                    </a:ext>
                  </a:extLst>
                </a:gridCol>
                <a:gridCol w="1612650">
                  <a:extLst>
                    <a:ext uri="{9D8B030D-6E8A-4147-A177-3AD203B41FA5}">
                      <a16:colId xmlns:a16="http://schemas.microsoft.com/office/drawing/2014/main" val="1481157653"/>
                    </a:ext>
                  </a:extLst>
                </a:gridCol>
                <a:gridCol w="1612650">
                  <a:extLst>
                    <a:ext uri="{9D8B030D-6E8A-4147-A177-3AD203B41FA5}">
                      <a16:colId xmlns:a16="http://schemas.microsoft.com/office/drawing/2014/main" val="1700105380"/>
                    </a:ext>
                  </a:extLst>
                </a:gridCol>
              </a:tblGrid>
              <a:tr h="279915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Характеристика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МАЭК</a:t>
                      </a: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ГУП «</a:t>
                      </a:r>
                      <a:r>
                        <a:rPr lang="ru-RU" sz="1400" b="1" i="0" u="none" strike="noStrike" cap="none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Крымэнерго</a:t>
                      </a:r>
                      <a:r>
                        <a:rPr lang="ru-RU" sz="14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»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АО «КРЫМТЭЦ»</a:t>
                      </a:r>
                      <a:endParaRPr lang="ru-RU" sz="1400" b="1" i="0" u="none" strike="noStrike" cap="none" dirty="0">
                        <a:solidFill>
                          <a:srgbClr val="333333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cs typeface="Arial"/>
                          <a:sym typeface="Arial"/>
                        </a:rPr>
                        <a:t>ООО «Русский водород»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OOO </a:t>
                      </a:r>
                      <a:r>
                        <a:rPr lang="ru-RU" sz="1400" b="1" i="0" u="none" strike="noStrike" cap="none" dirty="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«Аргон»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03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Производство электроэнергии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Производство водорода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639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Производство серных соединений, серы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4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Полное отсутствие в технологии выброса углекислого и других ядовитых газов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5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Очистка морских 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57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Производство пресной воды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70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Независимость производства от традиционных полезных ископаемых (метан, уголь, нефть)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+/-*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29026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D3B48B3-AF25-9899-4E56-B0A5CE2EDCD7}"/>
              </a:ext>
            </a:extLst>
          </p:cNvPr>
          <p:cNvSpPr txBox="1"/>
          <p:nvPr/>
        </p:nvSpPr>
        <p:spPr>
          <a:xfrm>
            <a:off x="1667233" y="9004658"/>
            <a:ext cx="1011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Примечание: *) – независимость обеспечивается на 20 % электростанций – солнечных и ветровых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D7F92E-0C39-4AE1-AB21-092D50D23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42" y="2555877"/>
            <a:ext cx="1114559" cy="2486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4E1866-6CF7-74BA-E69F-1C78ED7BC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09" y="2588424"/>
            <a:ext cx="1246938" cy="57551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C79251-98EA-E88C-E210-AD3A95A12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156" y="2617698"/>
            <a:ext cx="515523" cy="512281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CA42633-6813-F2D7-0175-6545DE80B507}"/>
              </a:ext>
            </a:extLst>
          </p:cNvPr>
          <p:cNvSpPr/>
          <p:nvPr/>
        </p:nvSpPr>
        <p:spPr>
          <a:xfrm>
            <a:off x="5320840" y="1866438"/>
            <a:ext cx="1779969" cy="70693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B924595-C1C2-DD3B-5A43-AA5B141C5C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0" t="6832" r="68348" b="27868"/>
          <a:stretch/>
        </p:blipFill>
        <p:spPr>
          <a:xfrm>
            <a:off x="12180138" y="2464749"/>
            <a:ext cx="837572" cy="6795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7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Рынок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343944" y="1969457"/>
            <a:ext cx="330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Рынок электроэнергии в Крыму: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01825" y="2131053"/>
            <a:ext cx="3061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Рынок водорода: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614601" y="2131053"/>
            <a:ext cx="3986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Рынок серы:</a:t>
            </a:r>
            <a:endParaRPr lang="ru-RU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0E181-B11B-C109-8CD5-5D101962DB4B}"/>
              </a:ext>
            </a:extLst>
          </p:cNvPr>
          <p:cNvSpPr txBox="1"/>
          <p:nvPr/>
        </p:nvSpPr>
        <p:spPr>
          <a:xfrm>
            <a:off x="5798130" y="2825201"/>
            <a:ext cx="2831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Мировой рынок водорода в настоящее время составляет 72 млн. тонн.</a:t>
            </a:r>
          </a:p>
          <a:p>
            <a:pPr algn="ctr"/>
            <a:r>
              <a:rPr lang="ru-RU" sz="1400" dirty="0"/>
              <a:t>Утверждённая 5 августа 2021 г. «Концепция развития водородной энергетики в Российской Федерации предусматривает увеличение производства водорода </a:t>
            </a:r>
            <a:r>
              <a:rPr lang="ru-RU" sz="1400" b="1" dirty="0"/>
              <a:t>до 11,5 млн. т </a:t>
            </a:r>
            <a:r>
              <a:rPr lang="ru-RU" sz="1400" dirty="0"/>
              <a:t>– к 2030 году и </a:t>
            </a:r>
            <a:r>
              <a:rPr lang="ru-RU" sz="1400" b="1" dirty="0"/>
              <a:t>до 46,95 млн. т </a:t>
            </a:r>
            <a:r>
              <a:rPr lang="ru-RU" sz="1400" dirty="0"/>
              <a:t>– к 2050 году</a:t>
            </a:r>
          </a:p>
          <a:p>
            <a:pPr algn="ctr"/>
            <a:r>
              <a:rPr lang="ru-RU" sz="1400" b="1" dirty="0"/>
              <a:t>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0156C1-BDDD-8A34-5FBE-7FA42DB9FBAA}"/>
              </a:ext>
            </a:extLst>
          </p:cNvPr>
          <p:cNvSpPr/>
          <p:nvPr/>
        </p:nvSpPr>
        <p:spPr>
          <a:xfrm>
            <a:off x="5652748" y="2634016"/>
            <a:ext cx="3061759" cy="2996053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5CC2875-C44D-7DB2-2F50-C9F05751C061}"/>
              </a:ext>
            </a:extLst>
          </p:cNvPr>
          <p:cNvSpPr/>
          <p:nvPr/>
        </p:nvSpPr>
        <p:spPr>
          <a:xfrm>
            <a:off x="1683576" y="2821859"/>
            <a:ext cx="2855508" cy="195706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3E4A2-BF29-7776-E4B7-24EA56ED4343}"/>
              </a:ext>
            </a:extLst>
          </p:cNvPr>
          <p:cNvSpPr txBox="1"/>
          <p:nvPr/>
        </p:nvSpPr>
        <p:spPr>
          <a:xfrm>
            <a:off x="9809032" y="2963044"/>
            <a:ext cx="36028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Мировой рынок серы в настоящее время составляет 70 млн. тонн. в год.</a:t>
            </a:r>
          </a:p>
          <a:p>
            <a:pPr algn="ctr"/>
            <a:r>
              <a:rPr lang="ru-RU" sz="1400" b="1" dirty="0"/>
              <a:t>Производство серы в России составляет 6-7 млн. тонн в год.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Мировой рынок полимерной серы в настоящее время составляет </a:t>
            </a:r>
            <a:r>
              <a:rPr lang="ru-RU" sz="1400" b="1" dirty="0">
                <a:solidFill>
                  <a:srgbClr val="C00000"/>
                </a:solidFill>
              </a:rPr>
              <a:t>не менее 10 млн. тонн. в год</a:t>
            </a:r>
            <a:endParaRPr lang="ru-RU" sz="1400" b="1" dirty="0"/>
          </a:p>
          <a:p>
            <a:pPr algn="ctr"/>
            <a:endParaRPr lang="ru-RU" sz="1400" b="1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5197559-9F20-389E-E8B0-514F51055317}"/>
              </a:ext>
            </a:extLst>
          </p:cNvPr>
          <p:cNvSpPr/>
          <p:nvPr/>
        </p:nvSpPr>
        <p:spPr>
          <a:xfrm>
            <a:off x="9809031" y="2634016"/>
            <a:ext cx="3626267" cy="24346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F9B5FF83-C9E7-CD5D-3052-FC0641282B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542471"/>
              </p:ext>
            </p:extLst>
          </p:nvPr>
        </p:nvGraphicFramePr>
        <p:xfrm>
          <a:off x="9891871" y="5630069"/>
          <a:ext cx="3551789" cy="31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67E6EB5-A270-85E5-7FB5-A32CB1C4CFF9}"/>
              </a:ext>
            </a:extLst>
          </p:cNvPr>
          <p:cNvSpPr txBox="1"/>
          <p:nvPr/>
        </p:nvSpPr>
        <p:spPr>
          <a:xfrm>
            <a:off x="1811764" y="2963044"/>
            <a:ext cx="26091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Дефицит электроэнергии в Крыму для достижения энергонезависимости составляет порядка 900…1427 млн. кВт*ч. </a:t>
            </a:r>
          </a:p>
          <a:p>
            <a:pPr algn="ctr"/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Рынок МАЭК составляет </a:t>
            </a:r>
            <a:r>
              <a:rPr lang="ru-RU" sz="1400" b="1" dirty="0">
                <a:solidFill>
                  <a:srgbClr val="202122"/>
                </a:solidFill>
                <a:latin typeface="Arial" panose="020B0604020202020204" pitchFamily="34" charset="0"/>
              </a:rPr>
              <a:t>3000-4757 штук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1A781D26-C67F-6010-3838-23A273B59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588962"/>
              </p:ext>
            </p:extLst>
          </p:nvPr>
        </p:nvGraphicFramePr>
        <p:xfrm>
          <a:off x="5481956" y="5929538"/>
          <a:ext cx="3924096" cy="321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7A16A7C7-FF81-2A27-1E24-267588CA56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542579"/>
              </p:ext>
            </p:extLst>
          </p:nvPr>
        </p:nvGraphicFramePr>
        <p:xfrm>
          <a:off x="1254672" y="5502857"/>
          <a:ext cx="3924096" cy="362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18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18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Бизнес-модель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трелка вправо 2"/>
          <p:cNvSpPr/>
          <p:nvPr/>
        </p:nvSpPr>
        <p:spPr>
          <a:xfrm>
            <a:off x="3371763" y="2927886"/>
            <a:ext cx="1315984" cy="82339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30 млн. р., 1,5 года</a:t>
            </a:r>
          </a:p>
        </p:txBody>
      </p:sp>
      <p:sp>
        <p:nvSpPr>
          <p:cNvPr id="4" name="Овал 3"/>
          <p:cNvSpPr/>
          <p:nvPr/>
        </p:nvSpPr>
        <p:spPr>
          <a:xfrm>
            <a:off x="2956734" y="1839683"/>
            <a:ext cx="1940760" cy="64537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Грант ФСИ, Инвестор</a:t>
            </a:r>
          </a:p>
        </p:txBody>
      </p:sp>
      <p:cxnSp>
        <p:nvCxnSpPr>
          <p:cNvPr id="6" name="Прямая со стрелкой 5"/>
          <p:cNvCxnSpPr>
            <a:cxnSpLocks/>
            <a:stCxn id="4" idx="4"/>
          </p:cNvCxnSpPr>
          <p:nvPr/>
        </p:nvCxnSpPr>
        <p:spPr>
          <a:xfrm flipH="1">
            <a:off x="3907045" y="2485060"/>
            <a:ext cx="20069" cy="648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704802" y="2195408"/>
            <a:ext cx="2407534" cy="226863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Модуль добычи сероводорода </a:t>
            </a:r>
            <a:endParaRPr lang="ru-RU" sz="1600" dirty="0"/>
          </a:p>
          <a:p>
            <a:pPr algn="ctr"/>
            <a:r>
              <a:rPr lang="ru-RU" dirty="0">
                <a:solidFill>
                  <a:schemeClr val="tx1"/>
                </a:solidFill>
              </a:rPr>
              <a:t>(эксперимент. образец), эскизный проект по генератору водорода </a:t>
            </a:r>
          </a:p>
        </p:txBody>
      </p:sp>
      <p:pic>
        <p:nvPicPr>
          <p:cNvPr id="20" name="Рисунок 6" descr="Заголовок слайда.gif">
            <a:extLst>
              <a:ext uri="{FF2B5EF4-FFF2-40B4-BE49-F238E27FC236}">
                <a16:creationId xmlns:a16="http://schemas.microsoft.com/office/drawing/2014/main" id="{4FC82799-FDF3-402D-6F21-4E358B9D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04" y="4292619"/>
            <a:ext cx="728109" cy="7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0">
            <a:extLst>
              <a:ext uri="{FF2B5EF4-FFF2-40B4-BE49-F238E27FC236}">
                <a16:creationId xmlns:a16="http://schemas.microsoft.com/office/drawing/2014/main" id="{409549D0-6E44-49CA-0D90-331E7EB9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90" y="4128420"/>
            <a:ext cx="665249" cy="64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3">
            <a:extLst>
              <a:ext uri="{FF2B5EF4-FFF2-40B4-BE49-F238E27FC236}">
                <a16:creationId xmlns:a16="http://schemas.microsoft.com/office/drawing/2014/main" id="{68226ACB-14C1-247C-19CC-6558270C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3" y="4333429"/>
            <a:ext cx="670816" cy="67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5">
            <a:extLst>
              <a:ext uri="{FF2B5EF4-FFF2-40B4-BE49-F238E27FC236}">
                <a16:creationId xmlns:a16="http://schemas.microsoft.com/office/drawing/2014/main" id="{986046D1-A841-3842-438E-3244D6FCC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28"/>
          <a:stretch/>
        </p:blipFill>
        <p:spPr bwMode="auto">
          <a:xfrm>
            <a:off x="3206401" y="5335380"/>
            <a:ext cx="655236" cy="58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6">
            <a:extLst>
              <a:ext uri="{FF2B5EF4-FFF2-40B4-BE49-F238E27FC236}">
                <a16:creationId xmlns:a16="http://schemas.microsoft.com/office/drawing/2014/main" id="{E957488A-3EC6-C8FF-F9A5-A36164C51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3698" r="68665" b="14195"/>
          <a:stretch/>
        </p:blipFill>
        <p:spPr bwMode="auto">
          <a:xfrm>
            <a:off x="3906403" y="5255089"/>
            <a:ext cx="746621" cy="71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3861637" y="3530279"/>
            <a:ext cx="8678" cy="63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2488505" y="4128419"/>
            <a:ext cx="2835796" cy="188381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Софинансирование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7129390" y="2926149"/>
            <a:ext cx="1368357" cy="82512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208 млн. р., 3 года</a:t>
            </a:r>
          </a:p>
        </p:txBody>
      </p:sp>
      <p:pic>
        <p:nvPicPr>
          <p:cNvPr id="30" name="Рисунок 6" descr="Заголовок слайда.gif">
            <a:extLst>
              <a:ext uri="{FF2B5EF4-FFF2-40B4-BE49-F238E27FC236}">
                <a16:creationId xmlns:a16="http://schemas.microsoft.com/office/drawing/2014/main" id="{4FC82799-FDF3-402D-6F21-4E358B9D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28" y="4338715"/>
            <a:ext cx="728109" cy="7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0">
            <a:extLst>
              <a:ext uri="{FF2B5EF4-FFF2-40B4-BE49-F238E27FC236}">
                <a16:creationId xmlns:a16="http://schemas.microsoft.com/office/drawing/2014/main" id="{409549D0-6E44-49CA-0D90-331E7EB9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14" y="4174516"/>
            <a:ext cx="665249" cy="64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3">
            <a:extLst>
              <a:ext uri="{FF2B5EF4-FFF2-40B4-BE49-F238E27FC236}">
                <a16:creationId xmlns:a16="http://schemas.microsoft.com/office/drawing/2014/main" id="{68226ACB-14C1-247C-19CC-6558270C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87" y="4379525"/>
            <a:ext cx="670816" cy="67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5">
            <a:extLst>
              <a:ext uri="{FF2B5EF4-FFF2-40B4-BE49-F238E27FC236}">
                <a16:creationId xmlns:a16="http://schemas.microsoft.com/office/drawing/2014/main" id="{986046D1-A841-3842-438E-3244D6FCC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28"/>
          <a:stretch/>
        </p:blipFill>
        <p:spPr bwMode="auto">
          <a:xfrm>
            <a:off x="7051125" y="5381476"/>
            <a:ext cx="655236" cy="58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16">
            <a:extLst>
              <a:ext uri="{FF2B5EF4-FFF2-40B4-BE49-F238E27FC236}">
                <a16:creationId xmlns:a16="http://schemas.microsoft.com/office/drawing/2014/main" id="{E957488A-3EC6-C8FF-F9A5-A36164C51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3698" r="68665" b="14195"/>
          <a:stretch/>
        </p:blipFill>
        <p:spPr bwMode="auto">
          <a:xfrm>
            <a:off x="7751127" y="5301185"/>
            <a:ext cx="746621" cy="71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 flipH="1" flipV="1">
            <a:off x="7706361" y="3541854"/>
            <a:ext cx="8678" cy="678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6333229" y="4174515"/>
            <a:ext cx="2835796" cy="188381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Софинансирование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606334" y="1767021"/>
            <a:ext cx="2029465" cy="68243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Грант ФПИ, Инвестор</a:t>
            </a:r>
          </a:p>
        </p:txBody>
      </p:sp>
      <p:cxnSp>
        <p:nvCxnSpPr>
          <p:cNvPr id="38" name="Прямая со стрелкой 37"/>
          <p:cNvCxnSpPr>
            <a:cxnSpLocks/>
            <a:stCxn id="37" idx="4"/>
          </p:cNvCxnSpPr>
          <p:nvPr/>
        </p:nvCxnSpPr>
        <p:spPr>
          <a:xfrm flipH="1">
            <a:off x="7612120" y="2449455"/>
            <a:ext cx="8947" cy="669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8513017" y="2217785"/>
            <a:ext cx="2323483" cy="226863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Генератор </a:t>
            </a:r>
            <a:r>
              <a:rPr lang="ru-RU" sz="1600" dirty="0" err="1">
                <a:solidFill>
                  <a:schemeClr val="tx1"/>
                </a:solidFill>
              </a:rPr>
              <a:t>вододорода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(эксперимент. образец), эскизный проект по МАЭК </a:t>
            </a:r>
          </a:p>
        </p:txBody>
      </p:sp>
      <p:sp>
        <p:nvSpPr>
          <p:cNvPr id="42" name="Стрелка вправо 41"/>
          <p:cNvSpPr/>
          <p:nvPr/>
        </p:nvSpPr>
        <p:spPr>
          <a:xfrm>
            <a:off x="10836501" y="2879848"/>
            <a:ext cx="1307084" cy="92822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50 млн. р., 1 год</a:t>
            </a:r>
          </a:p>
        </p:txBody>
      </p:sp>
      <p:sp>
        <p:nvSpPr>
          <p:cNvPr id="43" name="Овал 42"/>
          <p:cNvSpPr/>
          <p:nvPr/>
        </p:nvSpPr>
        <p:spPr>
          <a:xfrm>
            <a:off x="12176567" y="2210765"/>
            <a:ext cx="2374551" cy="226863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Прототип МАЭК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(эксперимент. образец)</a:t>
            </a:r>
          </a:p>
        </p:txBody>
      </p:sp>
      <p:sp>
        <p:nvSpPr>
          <p:cNvPr id="44" name="Овал 43"/>
          <p:cNvSpPr/>
          <p:nvPr/>
        </p:nvSpPr>
        <p:spPr>
          <a:xfrm>
            <a:off x="10115042" y="1804526"/>
            <a:ext cx="2374550" cy="631122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Индустриальный партнёр</a:t>
            </a:r>
          </a:p>
        </p:txBody>
      </p:sp>
      <p:cxnSp>
        <p:nvCxnSpPr>
          <p:cNvPr id="45" name="Прямая со стрелкой 44"/>
          <p:cNvCxnSpPr>
            <a:cxnSpLocks/>
            <a:stCxn id="44" idx="4"/>
          </p:cNvCxnSpPr>
          <p:nvPr/>
        </p:nvCxnSpPr>
        <p:spPr>
          <a:xfrm>
            <a:off x="11302317" y="2435648"/>
            <a:ext cx="1163" cy="659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5" idx="0"/>
          </p:cNvCxnSpPr>
          <p:nvPr/>
        </p:nvCxnSpPr>
        <p:spPr>
          <a:xfrm flipV="1">
            <a:off x="11490043" y="3553430"/>
            <a:ext cx="12151" cy="972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трелка вправо 50"/>
          <p:cNvSpPr/>
          <p:nvPr/>
        </p:nvSpPr>
        <p:spPr>
          <a:xfrm>
            <a:off x="9169025" y="5004245"/>
            <a:ext cx="903120" cy="25084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28263" y="1622637"/>
            <a:ext cx="14277216" cy="4581393"/>
          </a:xfrm>
          <a:prstGeom prst="rect">
            <a:avLst/>
          </a:prstGeom>
          <a:noFill/>
          <a:ln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578734" y="1736203"/>
            <a:ext cx="293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Этап создания МАЭК</a:t>
            </a:r>
          </a:p>
        </p:txBody>
      </p:sp>
      <p:sp>
        <p:nvSpPr>
          <p:cNvPr id="54" name="Стрелка углом 53"/>
          <p:cNvSpPr/>
          <p:nvPr/>
        </p:nvSpPr>
        <p:spPr>
          <a:xfrm rot="10800000">
            <a:off x="790799" y="4499502"/>
            <a:ext cx="12770684" cy="2213763"/>
          </a:xfrm>
          <a:prstGeom prst="bentArrow">
            <a:avLst>
              <a:gd name="adj1" fmla="val 8694"/>
              <a:gd name="adj2" fmla="val 9837"/>
              <a:gd name="adj3" fmla="val 3564"/>
              <a:gd name="adj4" fmla="val 4375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78734" y="6238755"/>
            <a:ext cx="544010" cy="59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звернутая стрелка 56"/>
          <p:cNvSpPr/>
          <p:nvPr/>
        </p:nvSpPr>
        <p:spPr>
          <a:xfrm rot="16200000" flipH="1">
            <a:off x="-187546" y="6915591"/>
            <a:ext cx="1956692" cy="925975"/>
          </a:xfrm>
          <a:prstGeom prst="uturnArrow">
            <a:avLst>
              <a:gd name="adj1" fmla="val 21250"/>
              <a:gd name="adj2" fmla="val 25000"/>
              <a:gd name="adj3" fmla="val 25000"/>
              <a:gd name="adj4" fmla="val 43750"/>
              <a:gd name="adj5" fmla="val 7500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16-конечная звезда 58"/>
          <p:cNvSpPr/>
          <p:nvPr/>
        </p:nvSpPr>
        <p:spPr>
          <a:xfrm>
            <a:off x="947360" y="2466624"/>
            <a:ext cx="2320252" cy="1736895"/>
          </a:xfrm>
          <a:prstGeom prst="star16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925975" y="2210765"/>
            <a:ext cx="2407534" cy="226863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Идея проекта, </a:t>
            </a:r>
            <a:r>
              <a:rPr lang="ru-RU" dirty="0">
                <a:solidFill>
                  <a:schemeClr val="tx1"/>
                </a:solidFill>
              </a:rPr>
              <a:t>результаты НИР, отдельные опытные образцы</a:t>
            </a:r>
          </a:p>
        </p:txBody>
      </p:sp>
      <p:sp>
        <p:nvSpPr>
          <p:cNvPr id="61" name="32-конечная звезда 60"/>
          <p:cNvSpPr/>
          <p:nvPr/>
        </p:nvSpPr>
        <p:spPr>
          <a:xfrm>
            <a:off x="10192033" y="4499502"/>
            <a:ext cx="2597992" cy="1206817"/>
          </a:xfrm>
          <a:prstGeom prst="star32">
            <a:avLst/>
          </a:prstGeom>
          <a:solidFill>
            <a:srgbClr val="F6DB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10072145" y="4525665"/>
            <a:ext cx="2835796" cy="115731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Новая организация (ООО либо АО)</a:t>
            </a:r>
          </a:p>
        </p:txBody>
      </p:sp>
      <p:sp>
        <p:nvSpPr>
          <p:cNvPr id="62" name="Стрелка углом 61"/>
          <p:cNvSpPr/>
          <p:nvPr/>
        </p:nvSpPr>
        <p:spPr>
          <a:xfrm>
            <a:off x="4559112" y="7084348"/>
            <a:ext cx="1575332" cy="535618"/>
          </a:xfrm>
          <a:prstGeom prst="bentArrow">
            <a:avLst>
              <a:gd name="adj1" fmla="val 29397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Стрелка углом 77"/>
          <p:cNvSpPr/>
          <p:nvPr/>
        </p:nvSpPr>
        <p:spPr>
          <a:xfrm flipV="1">
            <a:off x="4500459" y="8467756"/>
            <a:ext cx="1647684" cy="638981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4" name="Прямая со стрелкой 63"/>
          <p:cNvCxnSpPr>
            <a:stCxn id="57" idx="1"/>
          </p:cNvCxnSpPr>
          <p:nvPr/>
        </p:nvCxnSpPr>
        <p:spPr>
          <a:xfrm flipV="1">
            <a:off x="1022294" y="8099014"/>
            <a:ext cx="13353463" cy="26417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/>
          <p:cNvSpPr/>
          <p:nvPr/>
        </p:nvSpPr>
        <p:spPr>
          <a:xfrm>
            <a:off x="1043511" y="7213751"/>
            <a:ext cx="2007067" cy="181586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Натурные испытания прототипа (ПТ) МАЭК (300 кВт*ч)</a:t>
            </a:r>
          </a:p>
        </p:txBody>
      </p:sp>
      <p:sp>
        <p:nvSpPr>
          <p:cNvPr id="66" name="Овал 65"/>
          <p:cNvSpPr/>
          <p:nvPr/>
        </p:nvSpPr>
        <p:spPr>
          <a:xfrm>
            <a:off x="6170482" y="6654794"/>
            <a:ext cx="2920919" cy="1133794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Натурные испытания ЭО МАЭК</a:t>
            </a:r>
          </a:p>
        </p:txBody>
      </p:sp>
      <p:sp>
        <p:nvSpPr>
          <p:cNvPr id="67" name="Овал 66"/>
          <p:cNvSpPr/>
          <p:nvPr/>
        </p:nvSpPr>
        <p:spPr>
          <a:xfrm>
            <a:off x="3665818" y="7321780"/>
            <a:ext cx="1990355" cy="155446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Экспериментальный образец (ЭО) МАЭК</a:t>
            </a:r>
          </a:p>
        </p:txBody>
      </p:sp>
      <p:sp>
        <p:nvSpPr>
          <p:cNvPr id="68" name="Овал 67"/>
          <p:cNvSpPr/>
          <p:nvPr/>
        </p:nvSpPr>
        <p:spPr>
          <a:xfrm>
            <a:off x="12201666" y="7255368"/>
            <a:ext cx="1806148" cy="181586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Эксплуатация 1-го серийного образца МАЭК</a:t>
            </a:r>
          </a:p>
        </p:txBody>
      </p:sp>
      <p:sp>
        <p:nvSpPr>
          <p:cNvPr id="70" name="Овал 69"/>
          <p:cNvSpPr/>
          <p:nvPr/>
        </p:nvSpPr>
        <p:spPr>
          <a:xfrm>
            <a:off x="9336439" y="7196591"/>
            <a:ext cx="2077054" cy="181586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Серийный образец (СО) МАЭК</a:t>
            </a:r>
          </a:p>
        </p:txBody>
      </p:sp>
      <p:sp>
        <p:nvSpPr>
          <p:cNvPr id="71" name="Овал 70"/>
          <p:cNvSpPr/>
          <p:nvPr/>
        </p:nvSpPr>
        <p:spPr>
          <a:xfrm>
            <a:off x="6170482" y="8261000"/>
            <a:ext cx="2998543" cy="136497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Доработка проекта МАЭК по результатам испытаний ПТ и ЭО – при необходимости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284212" y="8988899"/>
            <a:ext cx="1803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50 млн. руб., 1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664729" y="7750447"/>
            <a:ext cx="2002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100 млн. руб., 2 года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895765" y="9613336"/>
            <a:ext cx="1903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25 млн. руб., 1 год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11033745" y="7092067"/>
            <a:ext cx="1455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100 млн. руб., </a:t>
            </a:r>
          </a:p>
          <a:p>
            <a:pPr algn="ctr"/>
            <a:r>
              <a:rPr lang="ru-RU" b="1" dirty="0"/>
              <a:t>1 год</a:t>
            </a:r>
          </a:p>
        </p:txBody>
      </p:sp>
      <p:sp>
        <p:nvSpPr>
          <p:cNvPr id="87" name="Стрелка углом 86"/>
          <p:cNvSpPr/>
          <p:nvPr/>
        </p:nvSpPr>
        <p:spPr>
          <a:xfrm rot="5400000">
            <a:off x="9494904" y="6629410"/>
            <a:ext cx="621028" cy="1428036"/>
          </a:xfrm>
          <a:prstGeom prst="bentArrow">
            <a:avLst>
              <a:gd name="adj1" fmla="val 21351"/>
              <a:gd name="adj2" fmla="val 23287"/>
              <a:gd name="adj3" fmla="val 24697"/>
              <a:gd name="adj4" fmla="val 4747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Стрелка углом 87"/>
          <p:cNvSpPr/>
          <p:nvPr/>
        </p:nvSpPr>
        <p:spPr>
          <a:xfrm rot="5400000" flipH="1">
            <a:off x="9656215" y="8112143"/>
            <a:ext cx="430281" cy="1404663"/>
          </a:xfrm>
          <a:prstGeom prst="bentArrow">
            <a:avLst>
              <a:gd name="adj1" fmla="val 41193"/>
              <a:gd name="adj2" fmla="val 40772"/>
              <a:gd name="adj3" fmla="val 38147"/>
              <a:gd name="adj4" fmla="val 4747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Стрелка вниз 80"/>
          <p:cNvSpPr/>
          <p:nvPr/>
        </p:nvSpPr>
        <p:spPr>
          <a:xfrm>
            <a:off x="11192395" y="5682984"/>
            <a:ext cx="595296" cy="1293285"/>
          </a:xfrm>
          <a:prstGeom prst="downArrow">
            <a:avLst>
              <a:gd name="adj1" fmla="val 50000"/>
              <a:gd name="adj2" fmla="val 37504"/>
            </a:avLst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/>
          <p:cNvSpPr txBox="1"/>
          <p:nvPr/>
        </p:nvSpPr>
        <p:spPr>
          <a:xfrm>
            <a:off x="907131" y="9507538"/>
            <a:ext cx="659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n>
                  <a:solidFill>
                    <a:schemeClr val="accent5">
                      <a:lumMod val="50000"/>
                    </a:schemeClr>
                  </a:solidFill>
                </a:ln>
              </a:rPr>
              <a:t>Этап испытаний и начала эксплуатации МАЭК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1ECF8F8-3D31-1F0D-9508-253CFA367303}"/>
              </a:ext>
            </a:extLst>
          </p:cNvPr>
          <p:cNvCxnSpPr>
            <a:cxnSpLocks/>
          </p:cNvCxnSpPr>
          <p:nvPr/>
        </p:nvCxnSpPr>
        <p:spPr>
          <a:xfrm flipV="1">
            <a:off x="14089626" y="7213751"/>
            <a:ext cx="0" cy="8444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41BB899-8AED-ECF2-56E5-BCCBEBD1B624}"/>
              </a:ext>
            </a:extLst>
          </p:cNvPr>
          <p:cNvSpPr/>
          <p:nvPr/>
        </p:nvSpPr>
        <p:spPr>
          <a:xfrm>
            <a:off x="12977710" y="6499301"/>
            <a:ext cx="1821950" cy="7192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300"/>
                </a:solidFill>
              </a:rPr>
              <a:t>Чистая прибыль порядка 400…690 млн. руб./год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19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3" name="Google Shape;193;p19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Текущие результаты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A4363-A0C3-36BD-C116-71E3440D4F39}"/>
              </a:ext>
            </a:extLst>
          </p:cNvPr>
          <p:cNvSpPr txBox="1"/>
          <p:nvPr/>
        </p:nvSpPr>
        <p:spPr>
          <a:xfrm>
            <a:off x="325121" y="2732275"/>
            <a:ext cx="99207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Проведены научно-исследовательские работа по обоснованию предложенной  технологии - с 2001 года (ЗАО «Промышленные и бытовые приборы», ГЕОХИ им. </a:t>
            </a:r>
            <a:r>
              <a:rPr lang="ru-RU" sz="1600" dirty="0" err="1"/>
              <a:t>В.И.Вернадского</a:t>
            </a:r>
            <a:r>
              <a:rPr lang="ru-RU" sz="1600" dirty="0"/>
              <a:t> РАН).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ru-RU" sz="1600" dirty="0"/>
              <a:t>Созданы и испытаны системы молекулярных мембран для очистки метана от нежелательных газов (ГЕОХИ им. </a:t>
            </a:r>
            <a:r>
              <a:rPr lang="ru-RU" sz="1600" dirty="0" err="1"/>
              <a:t>В.И.Вернадского</a:t>
            </a:r>
            <a:r>
              <a:rPr lang="ru-RU" sz="1600" dirty="0"/>
              <a:t> РАН, группа компаний «Русский регистр»).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endParaRPr lang="ru-RU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ru-RU" sz="1600" dirty="0"/>
              <a:t>Созданы образцы композитных конструкций для работы с агрессивными газами (сероводород, водород), испытан метод плазмохимической диссоциации сероводорода с получением полимерной серы, созданы перспективные металл-</a:t>
            </a:r>
            <a:r>
              <a:rPr lang="ru-RU" sz="1600" dirty="0" err="1"/>
              <a:t>гидридные</a:t>
            </a:r>
            <a:r>
              <a:rPr lang="ru-RU" sz="1600" dirty="0"/>
              <a:t> аккумуляторы отечественного производства (Институт проблем химической физики РАН).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endParaRPr lang="ru-RU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ru-RU" sz="1600" dirty="0"/>
              <a:t>Создана кооперация проекта с участием Севастопольского государственного университета (</a:t>
            </a:r>
            <a:r>
              <a:rPr lang="ru-RU" sz="1600" dirty="0" err="1"/>
              <a:t>СевГУ</a:t>
            </a:r>
            <a:r>
              <a:rPr lang="ru-RU" sz="1600" dirty="0"/>
              <a:t>), Балтийского федерального университета (БФУ), институтов Российской академии наук. </a:t>
            </a:r>
          </a:p>
        </p:txBody>
      </p:sp>
      <p:pic>
        <p:nvPicPr>
          <p:cNvPr id="11" name="Рисунок 6" descr="Заголовок слайда.gif">
            <a:extLst>
              <a:ext uri="{FF2B5EF4-FFF2-40B4-BE49-F238E27FC236}">
                <a16:creationId xmlns:a16="http://schemas.microsoft.com/office/drawing/2014/main" id="{F798E683-84E6-914E-CE80-237276DA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738" y="3450719"/>
            <a:ext cx="622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61B2F92-0808-78E4-B287-0548FC2E501C}"/>
              </a:ext>
            </a:extLst>
          </p:cNvPr>
          <p:cNvSpPr txBox="1">
            <a:spLocks/>
          </p:cNvSpPr>
          <p:nvPr/>
        </p:nvSpPr>
        <p:spPr>
          <a:xfrm>
            <a:off x="10826101" y="3458657"/>
            <a:ext cx="3527425" cy="538162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Институт геохимии и аналитической химии имени </a:t>
            </a:r>
            <a:r>
              <a:rPr lang="ru-RU" sz="11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В.И.Вернадского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Российской академии наук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9E03E69E-CC6D-31C8-276C-00A127F4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76" y="2858582"/>
            <a:ext cx="1800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0">
            <a:extLst>
              <a:ext uri="{FF2B5EF4-FFF2-40B4-BE49-F238E27FC236}">
                <a16:creationId xmlns:a16="http://schemas.microsoft.com/office/drawing/2014/main" id="{7CC1A444-827F-0536-B3BB-299E6FD9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13" y="5031869"/>
            <a:ext cx="6223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CCBD2-DE2C-3E6F-4818-3539C5FFEB6A}"/>
              </a:ext>
            </a:extLst>
          </p:cNvPr>
          <p:cNvSpPr txBox="1"/>
          <p:nvPr/>
        </p:nvSpPr>
        <p:spPr>
          <a:xfrm>
            <a:off x="10889601" y="5149344"/>
            <a:ext cx="3400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Консорциум «Космическая регата»</a:t>
            </a:r>
          </a:p>
        </p:txBody>
      </p:sp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F1EE68F2-AF32-97C5-FAC8-2174F964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738" y="5711319"/>
            <a:ext cx="7667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57BEB5-CE9F-EF01-1774-BD32428B3D68}"/>
              </a:ext>
            </a:extLst>
          </p:cNvPr>
          <p:cNvSpPr txBox="1"/>
          <p:nvPr/>
        </p:nvSpPr>
        <p:spPr>
          <a:xfrm>
            <a:off x="10946751" y="5889119"/>
            <a:ext cx="3717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Sitka Small" panose="02000505000000020004" pitchFamily="2" charset="0"/>
                <a:cs typeface="Times New Roman" panose="02020603050405020304" pitchFamily="18" charset="0"/>
              </a:rPr>
              <a:t>Группа компаний «Русский регистр»</a:t>
            </a:r>
          </a:p>
        </p:txBody>
      </p:sp>
      <p:pic>
        <p:nvPicPr>
          <p:cNvPr id="18" name="Рисунок 16">
            <a:extLst>
              <a:ext uri="{FF2B5EF4-FFF2-40B4-BE49-F238E27FC236}">
                <a16:creationId xmlns:a16="http://schemas.microsoft.com/office/drawing/2014/main" id="{DE333026-B6BF-A2CB-DBCE-409B6945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3698" r="4286" b="14195"/>
          <a:stretch>
            <a:fillRect/>
          </a:stretch>
        </p:blipFill>
        <p:spPr bwMode="auto">
          <a:xfrm>
            <a:off x="10276826" y="6555869"/>
            <a:ext cx="251936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0">
            <a:extLst>
              <a:ext uri="{FF2B5EF4-FFF2-40B4-BE49-F238E27FC236}">
                <a16:creationId xmlns:a16="http://schemas.microsoft.com/office/drawing/2014/main" id="{91544C67-FBAD-F78D-99B8-78F55EEB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26" y="4168269"/>
            <a:ext cx="2303462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1613" y="103378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0"/>
          <p:cNvCxnSpPr/>
          <p:nvPr/>
        </p:nvCxnSpPr>
        <p:spPr>
          <a:xfrm>
            <a:off x="17738120" y="6012234"/>
            <a:ext cx="0" cy="3742500"/>
          </a:xfrm>
          <a:prstGeom prst="straightConnector1">
            <a:avLst/>
          </a:prstGeom>
          <a:noFill/>
          <a:ln w="9525" cap="flat" cmpd="sng">
            <a:solidFill>
              <a:srgbClr val="D2CCF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20"/>
          <p:cNvSpPr txBox="1">
            <a:spLocks noGrp="1"/>
          </p:cNvSpPr>
          <p:nvPr>
            <p:ph type="sldNum" idx="12"/>
          </p:nvPr>
        </p:nvSpPr>
        <p:spPr>
          <a:xfrm>
            <a:off x="11303479" y="10122573"/>
            <a:ext cx="34020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ctrTitle"/>
          </p:nvPr>
        </p:nvSpPr>
        <p:spPr>
          <a:xfrm>
            <a:off x="790799" y="383500"/>
            <a:ext cx="78450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</a:pPr>
            <a:r>
              <a:rPr lang="ru-RU" sz="3500" b="0">
                <a:latin typeface="Arial Black"/>
                <a:ea typeface="Arial Black"/>
                <a:cs typeface="Arial Black"/>
                <a:sym typeface="Arial Black"/>
              </a:rPr>
              <a:t>Планы развития</a:t>
            </a:r>
            <a:endParaRPr sz="3500" b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8" name="Google Shape;20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681537" y="9613336"/>
            <a:ext cx="5437802" cy="50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Прямая со стрелкой 25"/>
          <p:cNvCxnSpPr/>
          <p:nvPr/>
        </p:nvCxnSpPr>
        <p:spPr>
          <a:xfrm>
            <a:off x="451413" y="5757218"/>
            <a:ext cx="139590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31461" y="5120985"/>
            <a:ext cx="1180502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НИОКР на МАЭК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142390" y="5087073"/>
            <a:ext cx="1627867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Эксплуатация экспериментального образца МАЭК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84758" y="5087073"/>
            <a:ext cx="1627867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Изготовление серийных образцов №№1, 2, 3 МАЭК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18138" y="5087073"/>
            <a:ext cx="1627867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Создание серийного производства МАЭК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651518" y="5087071"/>
            <a:ext cx="1627867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Создание </a:t>
            </a:r>
            <a:r>
              <a:rPr lang="ru-RU" b="1" dirty="0" err="1">
                <a:solidFill>
                  <a:schemeClr val="tx2">
                    <a:lumMod val="25000"/>
                  </a:schemeClr>
                </a:solidFill>
              </a:rPr>
              <a:t>композитногопроизводства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 в Крыму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84898" y="5087071"/>
            <a:ext cx="1627867" cy="1307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Создание производства собственных </a:t>
            </a:r>
            <a:r>
              <a:rPr lang="ru-RU" b="1" dirty="0" err="1">
                <a:solidFill>
                  <a:schemeClr val="tx2">
                    <a:lumMod val="25000"/>
                  </a:schemeClr>
                </a:solidFill>
              </a:rPr>
              <a:t>плавсредств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 обслуживания МАЭК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843458" y="7120182"/>
            <a:ext cx="2579032" cy="1565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Доходы с эксплуатации ЭО и СО №№1, 2, 3 обеспечивают строительство серийного производства</a:t>
            </a:r>
          </a:p>
        </p:txBody>
      </p:sp>
      <p:sp>
        <p:nvSpPr>
          <p:cNvPr id="34" name="Стрелка вверх 33"/>
          <p:cNvSpPr/>
          <p:nvPr/>
        </p:nvSpPr>
        <p:spPr>
          <a:xfrm flipV="1">
            <a:off x="4832032" y="6394601"/>
            <a:ext cx="601884" cy="712249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30010" y="2577169"/>
            <a:ext cx="1749375" cy="18597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Доходы с эксплуатации ЭО и СО №№1…9 обеспечивают строительство композитного  производства</a:t>
            </a:r>
          </a:p>
        </p:txBody>
      </p:sp>
      <p:cxnSp>
        <p:nvCxnSpPr>
          <p:cNvPr id="36" name="Соединительная линия уступом 35"/>
          <p:cNvCxnSpPr/>
          <p:nvPr/>
        </p:nvCxnSpPr>
        <p:spPr>
          <a:xfrm>
            <a:off x="10279385" y="3507697"/>
            <a:ext cx="227944" cy="225551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0540" y="4679606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2022-2026 гг.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10618" y="4664596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2027-2028 гг.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48556" y="4679353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2028-2030 гг.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1400" y="4675561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2031-2032 гг.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87976" y="4664595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2032-2033 гг.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921356" y="4664594"/>
            <a:ext cx="14914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2033-2035 гг.</a:t>
            </a:r>
          </a:p>
        </p:txBody>
      </p:sp>
      <p:sp>
        <p:nvSpPr>
          <p:cNvPr id="43" name="Стрелка углом 42"/>
          <p:cNvSpPr/>
          <p:nvPr/>
        </p:nvSpPr>
        <p:spPr>
          <a:xfrm>
            <a:off x="7114080" y="3205052"/>
            <a:ext cx="1364746" cy="1436598"/>
          </a:xfrm>
          <a:prstGeom prst="bentArrow">
            <a:avLst>
              <a:gd name="adj1" fmla="val 21099"/>
              <a:gd name="adj2" fmla="val 21608"/>
              <a:gd name="adj3" fmla="val 20759"/>
              <a:gd name="adj4" fmla="val 437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943409" y="7009271"/>
            <a:ext cx="1955893" cy="10572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Снижение себестоимости МАЭК на 30%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1921930" y="3238098"/>
            <a:ext cx="1539427" cy="10572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Снижение эксплуатационных расходов МАЭК на 50%</a:t>
            </a:r>
          </a:p>
        </p:txBody>
      </p:sp>
      <p:sp>
        <p:nvSpPr>
          <p:cNvPr id="46" name="Стрелка углом 45"/>
          <p:cNvSpPr/>
          <p:nvPr/>
        </p:nvSpPr>
        <p:spPr>
          <a:xfrm>
            <a:off x="11389489" y="3504143"/>
            <a:ext cx="509813" cy="1137507"/>
          </a:xfrm>
          <a:prstGeom prst="bentArrow">
            <a:avLst>
              <a:gd name="adj1" fmla="val 41532"/>
              <a:gd name="adj2" fmla="val 50000"/>
              <a:gd name="adj3" fmla="val 32111"/>
              <a:gd name="adj4" fmla="val 437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Стрелка углом 46"/>
          <p:cNvSpPr/>
          <p:nvPr/>
        </p:nvSpPr>
        <p:spPr>
          <a:xfrm flipV="1">
            <a:off x="9306803" y="6397007"/>
            <a:ext cx="600235" cy="1419687"/>
          </a:xfrm>
          <a:prstGeom prst="bentArrow">
            <a:avLst>
              <a:gd name="adj1" fmla="val 41532"/>
              <a:gd name="adj2" fmla="val 50000"/>
              <a:gd name="adj3" fmla="val 32111"/>
              <a:gd name="adj4" fmla="val 437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8" name="Соединительная линия уступом 47"/>
          <p:cNvCxnSpPr>
            <a:stCxn id="45" idx="3"/>
          </p:cNvCxnSpPr>
          <p:nvPr/>
        </p:nvCxnSpPr>
        <p:spPr>
          <a:xfrm>
            <a:off x="13461357" y="3766745"/>
            <a:ext cx="335666" cy="1990473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>
            <a:stCxn id="44" idx="3"/>
          </p:cNvCxnSpPr>
          <p:nvPr/>
        </p:nvCxnSpPr>
        <p:spPr>
          <a:xfrm flipV="1">
            <a:off x="11899302" y="5757218"/>
            <a:ext cx="890723" cy="178070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трелка углом 49"/>
          <p:cNvSpPr/>
          <p:nvPr/>
        </p:nvSpPr>
        <p:spPr>
          <a:xfrm flipV="1">
            <a:off x="2831292" y="6390487"/>
            <a:ext cx="1012166" cy="1769664"/>
          </a:xfrm>
          <a:prstGeom prst="bentArrow">
            <a:avLst>
              <a:gd name="adj1" fmla="val 30097"/>
              <a:gd name="adj2" fmla="val 34562"/>
              <a:gd name="adj3" fmla="val 18388"/>
              <a:gd name="adj4" fmla="val 437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1" name="Соединительная линия уступом 50"/>
          <p:cNvCxnSpPr>
            <a:stCxn id="33" idx="3"/>
          </p:cNvCxnSpPr>
          <p:nvPr/>
        </p:nvCxnSpPr>
        <p:spPr>
          <a:xfrm flipV="1">
            <a:off x="6422490" y="6428925"/>
            <a:ext cx="904285" cy="1474145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000035">
      <a:dk1>
        <a:srgbClr val="000034"/>
      </a:dk1>
      <a:lt1>
        <a:srgbClr val="FFFFFF"/>
      </a:lt1>
      <a:dk2>
        <a:srgbClr val="3622C1"/>
      </a:dk2>
      <a:lt2>
        <a:srgbClr val="FAFAFA"/>
      </a:lt2>
      <a:accent1>
        <a:srgbClr val="3622C1"/>
      </a:accent1>
      <a:accent2>
        <a:srgbClr val="009CEA"/>
      </a:accent2>
      <a:accent3>
        <a:srgbClr val="BC00EC"/>
      </a:accent3>
      <a:accent4>
        <a:srgbClr val="00B9FF"/>
      </a:accent4>
      <a:accent5>
        <a:srgbClr val="6BD3C0"/>
      </a:accent5>
      <a:accent6>
        <a:srgbClr val="5959FD"/>
      </a:accent6>
      <a:hlink>
        <a:srgbClr val="5959F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7451</TotalTime>
  <Words>1740</Words>
  <Application>Microsoft Office PowerPoint</Application>
  <PresentationFormat>Произвольный</PresentationFormat>
  <Paragraphs>346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Arial Black</vt:lpstr>
      <vt:lpstr>Times New Roman</vt:lpstr>
      <vt:lpstr>Sitka Small</vt:lpstr>
      <vt:lpstr>2_Тема Office</vt:lpstr>
      <vt:lpstr>Архипелаг 2022: #НастоящееБудущее</vt:lpstr>
      <vt:lpstr>Проблема</vt:lpstr>
      <vt:lpstr>Решение</vt:lpstr>
      <vt:lpstr>Продукт</vt:lpstr>
      <vt:lpstr>Конкуренты</vt:lpstr>
      <vt:lpstr>Рынок</vt:lpstr>
      <vt:lpstr>Бизнес-модель</vt:lpstr>
      <vt:lpstr>Текущие результаты</vt:lpstr>
      <vt:lpstr>Планы развития</vt:lpstr>
      <vt:lpstr>Интеллектуальная собственность</vt:lpstr>
      <vt:lpstr>Финансы</vt:lpstr>
      <vt:lpstr>Оценки финансовых показателей  на этапе эксплуатации МАЭК</vt:lpstr>
      <vt:lpstr>Предложение для инвестора</vt:lpstr>
      <vt:lpstr>Предложение для Партнера</vt:lpstr>
      <vt:lpstr>Команда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2022: #НастоящееБудущее</dc:title>
  <dc:creator>Пользователь</dc:creator>
  <cp:lastModifiedBy>Oleg Saprykin</cp:lastModifiedBy>
  <cp:revision>67</cp:revision>
  <cp:lastPrinted>2022-07-06T11:28:08Z</cp:lastPrinted>
  <dcterms:modified xsi:type="dcterms:W3CDTF">2022-07-12T20:07:53Z</dcterms:modified>
</cp:coreProperties>
</file>