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8" r:id="rId2"/>
    <p:sldId id="285" r:id="rId3"/>
    <p:sldId id="284" r:id="rId4"/>
    <p:sldId id="280" r:id="rId5"/>
    <p:sldId id="28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8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7174" userDrawn="1">
          <p15:clr>
            <a:srgbClr val="A4A3A4"/>
          </p15:clr>
        </p15:guide>
        <p15:guide id="6" pos="361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2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root" initials="r" lastIdx="2" clrIdx="1">
    <p:extLst>
      <p:ext uri="{19B8F6BF-5375-455C-9EA6-DF929625EA0E}">
        <p15:presenceInfo xmlns:p15="http://schemas.microsoft.com/office/powerpoint/2012/main" userId="ro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F1F"/>
    <a:srgbClr val="FFFFFF"/>
    <a:srgbClr val="F9633B"/>
    <a:srgbClr val="818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46" autoAdjust="0"/>
    <p:restoredTop sz="95226" autoAdjust="0"/>
  </p:normalViewPr>
  <p:slideViewPr>
    <p:cSldViewPr snapToGrid="0" snapToObjects="1">
      <p:cViewPr varScale="1">
        <p:scale>
          <a:sx n="112" d="100"/>
          <a:sy n="112" d="100"/>
        </p:scale>
        <p:origin x="1008" y="200"/>
      </p:cViewPr>
      <p:guideLst>
        <p:guide orient="horz" pos="2160"/>
        <p:guide pos="982"/>
        <p:guide orient="horz" pos="981"/>
        <p:guide orient="horz" pos="3952"/>
        <p:guide pos="7174"/>
        <p:guide pos="3613"/>
        <p:guide pos="3840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2F33-EDE1-9642-926E-FC97F4D9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BB52D-A377-204D-BFB8-CDE1E4EB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872AB-9EF6-E841-A23F-3F5A4E0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384F1-95FC-D943-93CD-51BF52B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D556F-FA3D-1C4B-9794-D9940FF9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AC8D9-0B14-CD40-91A8-5015C15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3B234-2DCC-4742-9996-D364E2A6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9B123-97F2-274E-8926-464FCB3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A326D-6DE9-D249-8DB0-8CABC24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F7967-0BA4-714A-BA7F-DA98041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2FD552-180C-B847-8140-23A0188E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59AAE-DEDD-9E45-9BE0-0EC4D6E8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F6B3-19CC-1248-BEF3-8B08B1F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8875D-B762-3344-84BB-CEE777D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5059F-C104-7347-A29A-6C38050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06B6-E2F2-6C4C-ACFB-D643DCE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815F4-BDCD-9541-8879-1633ECF5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3DF23-3B7C-C849-92BD-F90A32B2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DDD51-4F09-A240-9F69-FC18299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41794-8502-FC4E-A48B-0E6F67C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B50F-0785-8E48-8454-C25CEF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20D09-B78C-2B40-AA8F-ADBD148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0A284-956E-6D49-808E-D9179131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8B5B2-90E8-E34E-B030-50405E5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91912-46F8-EA47-863F-308EC77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C1A5E-52E1-A740-B0C0-38F0D69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DE98F-6380-E946-8A39-DB28F905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F57E6-8859-3049-A4B7-85F34A6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61951-3C9B-EA45-84EF-B9767753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609FC-C8F1-2647-BB86-7DC4DF6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987DA-F658-5E4C-AF78-04F2B0F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B139-BA2A-A943-A65A-411A6EF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C57479-4F1B-064A-9EB3-451E6FF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3ABE9-B7DE-A848-9C3A-917AAA4A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A2642B-EED4-114B-A2D8-F21D116B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DC37D-ABDD-AF49-AD4B-CD65130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CB0957-5554-9C4E-98FD-7F949F8F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B8208E-41A4-994B-B187-113B0E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CE7BBA-93CA-9042-A8A7-3E76673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609-4973-714B-A156-A43D9EF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972C8-652B-F34E-BFC7-D2D4BB47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EE1AB-B37D-5149-8C17-5B45C4D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A4C623-58E0-874F-83F5-AA105822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DCEFE6-ECB9-0044-91B0-1DC5B4E1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322E01-5EF3-8C45-AAF8-8C1B2BCD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B2AB9-9AAF-3F49-908B-2D9041F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86FE-26DF-F54E-A941-93C717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ADDF-6EF8-C44D-9C08-DAC22EB1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0D37AD-11B4-FD48-B804-3DB9318A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257F10-C976-1747-B375-0EC7D77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67E5C-3C48-7646-BC5E-4301D65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21DED-EAC5-BE4C-A500-D4F082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673D9-7A10-044B-82F9-2F01F55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A091AB-50EA-9146-B86F-B73723AD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92EDA-E858-3645-B34C-94CBCA88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CF516-6359-8741-BCD6-CF25BA8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66FE7-FF8D-EB4B-9139-25915D9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5DD21-9ECB-A84D-97A1-FFE732D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118B-4042-8848-ABA9-DCC8B9F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4A2C6-5030-BF4E-9DE7-2122D9A9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7B039-F07D-914C-931A-BB0F7684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F3D28-0A9F-9E43-BEF8-0CEBEBE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A550B-2DE1-D842-86BD-A0AB158C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microsoft.com/office/2007/relationships/hdphoto" Target="../media/hdphoto1.wdp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326" y="765494"/>
            <a:ext cx="1772831" cy="86642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FBE748A-9D00-0B4B-920E-6355E6C9D5E6}"/>
              </a:ext>
            </a:extLst>
          </p:cNvPr>
          <p:cNvSpPr txBox="1">
            <a:spLocks/>
          </p:cNvSpPr>
          <p:nvPr/>
        </p:nvSpPr>
        <p:spPr>
          <a:xfrm>
            <a:off x="753416" y="322942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отраслевого применения </a:t>
            </a:r>
          </a:p>
          <a:p>
            <a:pPr algn="l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Экомониторинг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7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48D43D-4E39-0246-BB9E-93E9B13C1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r="23147"/>
          <a:stretch/>
        </p:blipFill>
        <p:spPr>
          <a:xfrm>
            <a:off x="5249113" y="1012371"/>
            <a:ext cx="6078623" cy="46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5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8680477-8864-0613-FEDA-EB71634A10E7}"/>
              </a:ext>
            </a:extLst>
          </p:cNvPr>
          <p:cNvSpPr txBox="1">
            <a:spLocks/>
          </p:cNvSpPr>
          <p:nvPr/>
        </p:nvSpPr>
        <p:spPr>
          <a:xfrm>
            <a:off x="729094" y="88653"/>
            <a:ext cx="7168282" cy="303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экомониторинга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67952F6-2EE4-26FB-D8FD-0774F2F2BF08}"/>
              </a:ext>
            </a:extLst>
          </p:cNvPr>
          <p:cNvSpPr txBox="1">
            <a:spLocks/>
          </p:cNvSpPr>
          <p:nvPr/>
        </p:nvSpPr>
        <p:spPr>
          <a:xfrm>
            <a:off x="729093" y="577318"/>
            <a:ext cx="9470821" cy="377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Горизонт развития БАС в экомониторинге на период до 2035 года </a:t>
            </a:r>
          </a:p>
        </p:txBody>
      </p:sp>
      <p:sp>
        <p:nvSpPr>
          <p:cNvPr id="380" name="Text 1">
            <a:extLst>
              <a:ext uri="{FF2B5EF4-FFF2-40B4-BE49-F238E27FC236}">
                <a16:creationId xmlns:a16="http://schemas.microsoft.com/office/drawing/2014/main" id="{F29C8F6D-4313-52CA-5C1A-2B5130C29B0A}"/>
              </a:ext>
            </a:extLst>
          </p:cNvPr>
          <p:cNvSpPr/>
          <p:nvPr/>
        </p:nvSpPr>
        <p:spPr>
          <a:xfrm>
            <a:off x="1261946" y="2474721"/>
            <a:ext cx="1304284" cy="1075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46"/>
              </a:lnSpc>
            </a:pPr>
            <a:r>
              <a:rPr lang="en-US" sz="600" b="1" dirty="0">
                <a:solidFill>
                  <a:srgbClr val="FFFFFF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Объекты экомониторинга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1" name="Таблица 401">
            <a:extLst>
              <a:ext uri="{FF2B5EF4-FFF2-40B4-BE49-F238E27FC236}">
                <a16:creationId xmlns:a16="http://schemas.microsoft.com/office/drawing/2014/main" id="{774C14DD-80E3-C913-1D2C-2E2E37F92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57556"/>
              </p:ext>
            </p:extLst>
          </p:nvPr>
        </p:nvGraphicFramePr>
        <p:xfrm>
          <a:off x="1013656" y="1142989"/>
          <a:ext cx="107061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20">
                  <a:extLst>
                    <a:ext uri="{9D8B030D-6E8A-4147-A177-3AD203B41FA5}">
                      <a16:colId xmlns:a16="http://schemas.microsoft.com/office/drawing/2014/main" val="3939095644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709505304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3942508681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30336355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4218940909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716423823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62218512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930089199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1741791278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496551678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106612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 экомониторинга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БПЛА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Полезная нагрузка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Кадры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Программное обеспечение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15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77529"/>
                  </a:ext>
                </a:extLst>
              </a:tr>
            </a:tbl>
          </a:graphicData>
        </a:graphic>
      </p:graphicFrame>
      <p:cxnSp>
        <p:nvCxnSpPr>
          <p:cNvPr id="404" name="Прямая соединительная линия 403">
            <a:extLst>
              <a:ext uri="{FF2B5EF4-FFF2-40B4-BE49-F238E27FC236}">
                <a16:creationId xmlns:a16="http://schemas.microsoft.com/office/drawing/2014/main" id="{9F92A2D2-27CE-3F5B-008A-BD659C0B9329}"/>
              </a:ext>
            </a:extLst>
          </p:cNvPr>
          <p:cNvCxnSpPr>
            <a:cxnSpLocks/>
          </p:cNvCxnSpPr>
          <p:nvPr/>
        </p:nvCxnSpPr>
        <p:spPr>
          <a:xfrm>
            <a:off x="3153631" y="1884668"/>
            <a:ext cx="0" cy="4644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TextBox 437">
            <a:extLst>
              <a:ext uri="{FF2B5EF4-FFF2-40B4-BE49-F238E27FC236}">
                <a16:creationId xmlns:a16="http://schemas.microsoft.com/office/drawing/2014/main" id="{8D8DD6B2-840A-B896-FBDC-FB0A035319CD}"/>
              </a:ext>
            </a:extLst>
          </p:cNvPr>
          <p:cNvSpPr txBox="1"/>
          <p:nvPr/>
        </p:nvSpPr>
        <p:spPr>
          <a:xfrm>
            <a:off x="1679526" y="2018245"/>
            <a:ext cx="1021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Воздух</a:t>
            </a:r>
            <a:endParaRPr lang="en-US" sz="11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1" name="Рисунок 440">
            <a:extLst>
              <a:ext uri="{FF2B5EF4-FFF2-40B4-BE49-F238E27FC236}">
                <a16:creationId xmlns:a16="http://schemas.microsoft.com/office/drawing/2014/main" id="{E1D16FF7-ACF2-2DFB-5B84-D4073D9BE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04" y="6064941"/>
            <a:ext cx="360000" cy="36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205897-566C-3734-997F-A35F186DF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004" y="5557854"/>
            <a:ext cx="360000" cy="3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3E0318-8183-CC6A-C407-1666D0DC3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004" y="5050767"/>
            <a:ext cx="360000" cy="3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E7706D-A7ED-1A5A-BED4-5FEC6B71E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004" y="4036593"/>
            <a:ext cx="360000" cy="36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6CF311-E3DA-130C-2AD1-2E5DADF18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004" y="3529506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0791A5-D8B9-E1E6-2B4B-C040BD13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1004" y="4543680"/>
            <a:ext cx="360000" cy="3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D7FF01-22A7-EA42-9529-9E551D12B8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004" y="3022419"/>
            <a:ext cx="360000" cy="3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F6DF63-C938-8867-578D-1C26637F73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1004" y="2515332"/>
            <a:ext cx="360000" cy="3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9D0904-890A-65E5-FB18-A7CA6D3F63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1004" y="2008245"/>
            <a:ext cx="360000" cy="36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A717AA-ADBB-405E-C1CF-106D1D1FE6B8}"/>
              </a:ext>
            </a:extLst>
          </p:cNvPr>
          <p:cNvSpPr txBox="1"/>
          <p:nvPr/>
        </p:nvSpPr>
        <p:spPr>
          <a:xfrm>
            <a:off x="1679526" y="5121721"/>
            <a:ext cx="1021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Отходы</a:t>
            </a:r>
            <a:endParaRPr lang="en-US" sz="11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85CBE-BB47-26C1-2BE7-CB00FEE37C45}"/>
              </a:ext>
            </a:extLst>
          </p:cNvPr>
          <p:cNvSpPr txBox="1"/>
          <p:nvPr/>
        </p:nvSpPr>
        <p:spPr>
          <a:xfrm>
            <a:off x="1679526" y="2535491"/>
            <a:ext cx="1021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Вода</a:t>
            </a:r>
            <a:endParaRPr lang="en-US" sz="11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EFB26F-185D-F162-92F5-8BF7D4752343}"/>
              </a:ext>
            </a:extLst>
          </p:cNvPr>
          <p:cNvSpPr txBox="1"/>
          <p:nvPr/>
        </p:nvSpPr>
        <p:spPr>
          <a:xfrm>
            <a:off x="1679526" y="3052737"/>
            <a:ext cx="1021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Земля</a:t>
            </a:r>
            <a:endParaRPr lang="en-US" sz="11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D51AA-99B0-C098-D263-B8D71D6DC982}"/>
              </a:ext>
            </a:extLst>
          </p:cNvPr>
          <p:cNvSpPr txBox="1"/>
          <p:nvPr/>
        </p:nvSpPr>
        <p:spPr>
          <a:xfrm>
            <a:off x="1679526" y="3569983"/>
            <a:ext cx="1021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Лес</a:t>
            </a:r>
            <a:endParaRPr lang="en-US" sz="11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9EBE12-A0D5-8CCF-978E-A77A7336C61E}"/>
              </a:ext>
            </a:extLst>
          </p:cNvPr>
          <p:cNvSpPr txBox="1"/>
          <p:nvPr/>
        </p:nvSpPr>
        <p:spPr>
          <a:xfrm>
            <a:off x="1679526" y="4087229"/>
            <a:ext cx="1021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F963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Фауна</a:t>
            </a:r>
            <a:endParaRPr lang="en-US" sz="11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8E6FC4-1702-056E-43EE-662812E83A5E}"/>
              </a:ext>
            </a:extLst>
          </p:cNvPr>
          <p:cNvSpPr txBox="1"/>
          <p:nvPr/>
        </p:nvSpPr>
        <p:spPr>
          <a:xfrm>
            <a:off x="1679526" y="5638967"/>
            <a:ext cx="1021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Радиация</a:t>
            </a:r>
            <a:endParaRPr lang="en-US" sz="11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FE0B7F-56E4-16C2-4819-8651AE11E0CC}"/>
              </a:ext>
            </a:extLst>
          </p:cNvPr>
          <p:cNvSpPr txBox="1"/>
          <p:nvPr/>
        </p:nvSpPr>
        <p:spPr>
          <a:xfrm>
            <a:off x="1679526" y="6156212"/>
            <a:ext cx="1021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Воздух</a:t>
            </a:r>
            <a:endParaRPr lang="en-US" sz="11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9622C5-CE6E-349A-848F-7DEFC05C53A4}"/>
              </a:ext>
            </a:extLst>
          </p:cNvPr>
          <p:cNvSpPr txBox="1"/>
          <p:nvPr/>
        </p:nvSpPr>
        <p:spPr>
          <a:xfrm>
            <a:off x="1679526" y="4506702"/>
            <a:ext cx="142525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F963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объекты</a:t>
            </a:r>
            <a:endParaRPr lang="en-US" sz="11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F719708-C420-A491-328A-700E5F96798B}"/>
              </a:ext>
            </a:extLst>
          </p:cNvPr>
          <p:cNvCxnSpPr>
            <a:cxnSpLocks/>
          </p:cNvCxnSpPr>
          <p:nvPr/>
        </p:nvCxnSpPr>
        <p:spPr>
          <a:xfrm>
            <a:off x="7437631" y="1884668"/>
            <a:ext cx="0" cy="4644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7E936E6-519A-70D8-CD39-88E0EDBEBE4B}"/>
              </a:ext>
            </a:extLst>
          </p:cNvPr>
          <p:cNvCxnSpPr>
            <a:cxnSpLocks/>
          </p:cNvCxnSpPr>
          <p:nvPr/>
        </p:nvCxnSpPr>
        <p:spPr>
          <a:xfrm>
            <a:off x="5295631" y="1883485"/>
            <a:ext cx="0" cy="4644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5126EB2-ECD2-33C9-A04B-9AD6509BDD15}"/>
              </a:ext>
            </a:extLst>
          </p:cNvPr>
          <p:cNvCxnSpPr>
            <a:cxnSpLocks/>
          </p:cNvCxnSpPr>
          <p:nvPr/>
        </p:nvCxnSpPr>
        <p:spPr>
          <a:xfrm>
            <a:off x="9579631" y="1883485"/>
            <a:ext cx="0" cy="4644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361822A-3DD5-1F85-0BD0-CD6E1050A43B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3684631" y="2356669"/>
            <a:ext cx="1080000" cy="54793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22C9D45-D8B3-9868-4744-3DCA08AAEE60}"/>
              </a:ext>
            </a:extLst>
          </p:cNvPr>
          <p:cNvSpPr txBox="1"/>
          <p:nvPr/>
        </p:nvSpPr>
        <p:spPr>
          <a:xfrm>
            <a:off x="3153631" y="2040903"/>
            <a:ext cx="214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Мультироторного типа</a:t>
            </a:r>
            <a:endParaRPr lang="en-US" sz="10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1" name="Группа 320">
            <a:extLst>
              <a:ext uri="{FF2B5EF4-FFF2-40B4-BE49-F238E27FC236}">
                <a16:creationId xmlns:a16="http://schemas.microsoft.com/office/drawing/2014/main" id="{08B06A9E-7100-46F4-2CF2-004DEC95F3CF}"/>
              </a:ext>
            </a:extLst>
          </p:cNvPr>
          <p:cNvGrpSpPr/>
          <p:nvPr/>
        </p:nvGrpSpPr>
        <p:grpSpPr>
          <a:xfrm>
            <a:off x="3153631" y="2955683"/>
            <a:ext cx="2149202" cy="356729"/>
            <a:chOff x="3254400" y="3404442"/>
            <a:chExt cx="2149202" cy="356729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808E23E4-BF6D-85F1-61F1-20005E4AFA56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3965C1-F596-8068-B70D-95AF13C119B9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54,6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C4A0C2-061E-B4BE-2EB9-645411C2D7E1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100,6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CE37CF0-13DF-BE63-27AF-F04E3DF0B27F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145,5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712890B3-57CC-CDAD-2B28-2D60393B053C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7E5D22-52D7-8497-8693-153F92E27A47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5AA47AB-1E54-94C4-F7C0-5EFB2CE4D85D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1D0C1B4-41AB-978B-D6A4-E3040758A176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3" name="TextBox 322">
            <a:extLst>
              <a:ext uri="{FF2B5EF4-FFF2-40B4-BE49-F238E27FC236}">
                <a16:creationId xmlns:a16="http://schemas.microsoft.com/office/drawing/2014/main" id="{DAD350E0-C760-E2E2-773F-F6187C21A2EF}"/>
              </a:ext>
            </a:extLst>
          </p:cNvPr>
          <p:cNvSpPr txBox="1"/>
          <p:nvPr/>
        </p:nvSpPr>
        <p:spPr>
          <a:xfrm>
            <a:off x="3153631" y="3602361"/>
            <a:ext cx="214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Самолетного типа</a:t>
            </a:r>
            <a:endParaRPr lang="en-US" sz="10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4" name="Группа 323">
            <a:extLst>
              <a:ext uri="{FF2B5EF4-FFF2-40B4-BE49-F238E27FC236}">
                <a16:creationId xmlns:a16="http://schemas.microsoft.com/office/drawing/2014/main" id="{24498038-DA97-766B-F174-493AE8648B73}"/>
              </a:ext>
            </a:extLst>
          </p:cNvPr>
          <p:cNvGrpSpPr/>
          <p:nvPr/>
        </p:nvGrpSpPr>
        <p:grpSpPr>
          <a:xfrm>
            <a:off x="3153631" y="4517141"/>
            <a:ext cx="2149202" cy="356729"/>
            <a:chOff x="3254400" y="3404442"/>
            <a:chExt cx="2149202" cy="356729"/>
          </a:xfrm>
        </p:grpSpPr>
        <p:grpSp>
          <p:nvGrpSpPr>
            <p:cNvPr id="325" name="Группа 324">
              <a:extLst>
                <a:ext uri="{FF2B5EF4-FFF2-40B4-BE49-F238E27FC236}">
                  <a16:creationId xmlns:a16="http://schemas.microsoft.com/office/drawing/2014/main" id="{1412B4BD-E27E-824E-2B7A-84F67F933E99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C7E0B5CD-322E-FD25-81BD-05AC20854A80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15,6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A6C03BC1-8FCD-ADDE-82A4-3C87AB8227DE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28,8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00AC8769-2E99-C86B-CBA2-B7554A7DC2EA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41,6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6" name="Группа 325">
              <a:extLst>
                <a:ext uri="{FF2B5EF4-FFF2-40B4-BE49-F238E27FC236}">
                  <a16:creationId xmlns:a16="http://schemas.microsoft.com/office/drawing/2014/main" id="{346168F6-17B7-FD41-7E75-0D25D3DD64B1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6FE7D510-31B2-EC71-488E-68234C8CE273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3D3DC100-8B37-0B3D-6F47-DF7A19ABF34A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8DF7DDFF-2241-36A5-358A-63F8B0191505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4" name="TextBox 333">
            <a:extLst>
              <a:ext uri="{FF2B5EF4-FFF2-40B4-BE49-F238E27FC236}">
                <a16:creationId xmlns:a16="http://schemas.microsoft.com/office/drawing/2014/main" id="{8B19A265-4097-23B3-2D0B-498803DDA383}"/>
              </a:ext>
            </a:extLst>
          </p:cNvPr>
          <p:cNvSpPr txBox="1"/>
          <p:nvPr/>
        </p:nvSpPr>
        <p:spPr>
          <a:xfrm>
            <a:off x="3153631" y="5241432"/>
            <a:ext cx="214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Аэростатного типа</a:t>
            </a:r>
            <a:endParaRPr lang="en-US" sz="1000" dirty="0">
              <a:solidFill>
                <a:srgbClr val="F963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5" name="Группа 334">
            <a:extLst>
              <a:ext uri="{FF2B5EF4-FFF2-40B4-BE49-F238E27FC236}">
                <a16:creationId xmlns:a16="http://schemas.microsoft.com/office/drawing/2014/main" id="{6F8DEEC8-3F9A-1D3A-D675-311573F53C5D}"/>
              </a:ext>
            </a:extLst>
          </p:cNvPr>
          <p:cNvGrpSpPr/>
          <p:nvPr/>
        </p:nvGrpSpPr>
        <p:grpSpPr>
          <a:xfrm>
            <a:off x="3153631" y="6156212"/>
            <a:ext cx="2149202" cy="356729"/>
            <a:chOff x="3254400" y="3404442"/>
            <a:chExt cx="2149202" cy="356729"/>
          </a:xfrm>
        </p:grpSpPr>
        <p:grpSp>
          <p:nvGrpSpPr>
            <p:cNvPr id="336" name="Группа 335">
              <a:extLst>
                <a:ext uri="{FF2B5EF4-FFF2-40B4-BE49-F238E27FC236}">
                  <a16:creationId xmlns:a16="http://schemas.microsoft.com/office/drawing/2014/main" id="{E7502268-97F0-EDC6-FC3E-2E12084C6A5E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BB7C099A-AF8C-1C2B-9EC8-3AF3903E3F6F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7,8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96A60ADD-A3F8-C8E2-848E-A872C79DB811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14,4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3CE0D034-307B-7968-C798-8B5D5F7C407F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20,8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7" name="Группа 336">
              <a:extLst>
                <a:ext uri="{FF2B5EF4-FFF2-40B4-BE49-F238E27FC236}">
                  <a16:creationId xmlns:a16="http://schemas.microsoft.com/office/drawing/2014/main" id="{754C9A41-0E4C-0967-3E6C-B1E9EE02A78F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98615567-8AF5-A3C9-7C8D-AC814461DC01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A6EFE5F7-2CBE-5DC0-FFEA-A60F8AED779E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D9AB7507-8C30-4FCC-D0E0-2827B160F67C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44" name="Прямая соединительная линия 343">
            <a:extLst>
              <a:ext uri="{FF2B5EF4-FFF2-40B4-BE49-F238E27FC236}">
                <a16:creationId xmlns:a16="http://schemas.microsoft.com/office/drawing/2014/main" id="{7FDCDBD1-966D-AEAC-1912-7169C4B90735}"/>
              </a:ext>
            </a:extLst>
          </p:cNvPr>
          <p:cNvCxnSpPr>
            <a:cxnSpLocks/>
          </p:cNvCxnSpPr>
          <p:nvPr/>
        </p:nvCxnSpPr>
        <p:spPr>
          <a:xfrm rot="16200000">
            <a:off x="4224630" y="2399275"/>
            <a:ext cx="0" cy="2142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Прямая соединительная линия 344">
            <a:extLst>
              <a:ext uri="{FF2B5EF4-FFF2-40B4-BE49-F238E27FC236}">
                <a16:creationId xmlns:a16="http://schemas.microsoft.com/office/drawing/2014/main" id="{9F143F80-2254-A80C-7A1D-4C927C34F9EE}"/>
              </a:ext>
            </a:extLst>
          </p:cNvPr>
          <p:cNvCxnSpPr>
            <a:cxnSpLocks/>
          </p:cNvCxnSpPr>
          <p:nvPr/>
        </p:nvCxnSpPr>
        <p:spPr>
          <a:xfrm rot="16200000">
            <a:off x="4217430" y="4037572"/>
            <a:ext cx="0" cy="2142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>
            <a:extLst>
              <a:ext uri="{FF2B5EF4-FFF2-40B4-BE49-F238E27FC236}">
                <a16:creationId xmlns:a16="http://schemas.microsoft.com/office/drawing/2014/main" id="{4BD0BC5F-B14A-5269-5A1A-B84EF3616E90}"/>
              </a:ext>
            </a:extLst>
          </p:cNvPr>
          <p:cNvSpPr txBox="1"/>
          <p:nvPr/>
        </p:nvSpPr>
        <p:spPr>
          <a:xfrm>
            <a:off x="7428404" y="2039736"/>
            <a:ext cx="214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Разработчики моделей </a:t>
            </a:r>
            <a:b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данных и ПО</a:t>
            </a:r>
          </a:p>
        </p:txBody>
      </p:sp>
      <p:grpSp>
        <p:nvGrpSpPr>
          <p:cNvPr id="384" name="Группа 383">
            <a:extLst>
              <a:ext uri="{FF2B5EF4-FFF2-40B4-BE49-F238E27FC236}">
                <a16:creationId xmlns:a16="http://schemas.microsoft.com/office/drawing/2014/main" id="{8558AFAB-9B52-74FC-DFB4-87801450E5F6}"/>
              </a:ext>
            </a:extLst>
          </p:cNvPr>
          <p:cNvGrpSpPr/>
          <p:nvPr/>
        </p:nvGrpSpPr>
        <p:grpSpPr>
          <a:xfrm>
            <a:off x="7428404" y="2954516"/>
            <a:ext cx="2149202" cy="356729"/>
            <a:chOff x="3254400" y="3404442"/>
            <a:chExt cx="2149202" cy="356729"/>
          </a:xfrm>
        </p:grpSpPr>
        <p:grpSp>
          <p:nvGrpSpPr>
            <p:cNvPr id="385" name="Группа 384">
              <a:extLst>
                <a:ext uri="{FF2B5EF4-FFF2-40B4-BE49-F238E27FC236}">
                  <a16:creationId xmlns:a16="http://schemas.microsoft.com/office/drawing/2014/main" id="{FE3F0DCE-82D4-BE35-EE49-2D7A352FD7C1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E78B3A8F-90A9-EB05-2BEC-CE29992D8E8E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1,9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C0C03A67-642A-8292-0968-51B9630C350B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5,5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0D6CEE79-48EF-A0E6-CB25-62C0DBC457F7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10,4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6" name="Группа 385">
              <a:extLst>
                <a:ext uri="{FF2B5EF4-FFF2-40B4-BE49-F238E27FC236}">
                  <a16:creationId xmlns:a16="http://schemas.microsoft.com/office/drawing/2014/main" id="{BA82E003-E0CC-1CFC-B5BA-9E407ED9BED2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387" name="TextBox 386">
                <a:extLst>
                  <a:ext uri="{FF2B5EF4-FFF2-40B4-BE49-F238E27FC236}">
                    <a16:creationId xmlns:a16="http://schemas.microsoft.com/office/drawing/2014/main" id="{246A876E-0005-50AC-C0CD-DA6828808B55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чел.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33F07D94-BB23-289D-1EA7-AC5544660E2E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чел.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BB3E53BB-71BD-FA59-3934-23AF71D7D464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чел.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3" name="TextBox 392">
            <a:extLst>
              <a:ext uri="{FF2B5EF4-FFF2-40B4-BE49-F238E27FC236}">
                <a16:creationId xmlns:a16="http://schemas.microsoft.com/office/drawing/2014/main" id="{CF2E2F5E-06E8-5726-4BA7-5A61F56BD690}"/>
              </a:ext>
            </a:extLst>
          </p:cNvPr>
          <p:cNvSpPr txBox="1"/>
          <p:nvPr/>
        </p:nvSpPr>
        <p:spPr>
          <a:xfrm>
            <a:off x="7428404" y="3601194"/>
            <a:ext cx="2142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Операторы БПЛА</a:t>
            </a:r>
          </a:p>
        </p:txBody>
      </p:sp>
      <p:grpSp>
        <p:nvGrpSpPr>
          <p:cNvPr id="394" name="Группа 393">
            <a:extLst>
              <a:ext uri="{FF2B5EF4-FFF2-40B4-BE49-F238E27FC236}">
                <a16:creationId xmlns:a16="http://schemas.microsoft.com/office/drawing/2014/main" id="{2916AAB7-6A75-A029-6393-46BA1388E859}"/>
              </a:ext>
            </a:extLst>
          </p:cNvPr>
          <p:cNvGrpSpPr/>
          <p:nvPr/>
        </p:nvGrpSpPr>
        <p:grpSpPr>
          <a:xfrm>
            <a:off x="7428404" y="4515974"/>
            <a:ext cx="2149202" cy="356729"/>
            <a:chOff x="3254400" y="3404442"/>
            <a:chExt cx="2149202" cy="356729"/>
          </a:xfrm>
        </p:grpSpPr>
        <p:grpSp>
          <p:nvGrpSpPr>
            <p:cNvPr id="395" name="Группа 394">
              <a:extLst>
                <a:ext uri="{FF2B5EF4-FFF2-40B4-BE49-F238E27FC236}">
                  <a16:creationId xmlns:a16="http://schemas.microsoft.com/office/drawing/2014/main" id="{DBCC7809-F6F8-E14A-EEBE-7C4733764F3F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13F603CF-82A9-86E8-7FDC-2C3FA32481F7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7,8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TextBox 401">
                <a:extLst>
                  <a:ext uri="{FF2B5EF4-FFF2-40B4-BE49-F238E27FC236}">
                    <a16:creationId xmlns:a16="http://schemas.microsoft.com/office/drawing/2014/main" id="{B5FC2EEC-2198-CCFD-5A9A-91D9E78183CA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10,8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TextBox 402">
                <a:extLst>
                  <a:ext uri="{FF2B5EF4-FFF2-40B4-BE49-F238E27FC236}">
                    <a16:creationId xmlns:a16="http://schemas.microsoft.com/office/drawing/2014/main" id="{5286E76D-50D5-C091-AEBF-9E438E8C34CE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10,4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6" name="Группа 395">
              <a:extLst>
                <a:ext uri="{FF2B5EF4-FFF2-40B4-BE49-F238E27FC236}">
                  <a16:creationId xmlns:a16="http://schemas.microsoft.com/office/drawing/2014/main" id="{4902054B-5954-20E3-61F0-7BE8E0CAFBC3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B782E25C-A3BB-41F4-4B6A-D7C14213C8F3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чел.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4A0CF310-ECB7-F558-82C1-085EC145CC3C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чел.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0A73D469-6785-2338-805F-16125FCB1B4E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чел.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05" name="TextBox 404">
            <a:extLst>
              <a:ext uri="{FF2B5EF4-FFF2-40B4-BE49-F238E27FC236}">
                <a16:creationId xmlns:a16="http://schemas.microsoft.com/office/drawing/2014/main" id="{4AFA1FDC-E249-9113-744D-8F33FF6B714B}"/>
              </a:ext>
            </a:extLst>
          </p:cNvPr>
          <p:cNvSpPr txBox="1"/>
          <p:nvPr/>
        </p:nvSpPr>
        <p:spPr>
          <a:xfrm>
            <a:off x="7428404" y="5240265"/>
            <a:ext cx="214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Специалисты по обработке данных</a:t>
            </a:r>
          </a:p>
        </p:txBody>
      </p:sp>
      <p:grpSp>
        <p:nvGrpSpPr>
          <p:cNvPr id="416" name="Группа 415">
            <a:extLst>
              <a:ext uri="{FF2B5EF4-FFF2-40B4-BE49-F238E27FC236}">
                <a16:creationId xmlns:a16="http://schemas.microsoft.com/office/drawing/2014/main" id="{87E3AE9C-E79D-99A9-DC7F-E7013AB91023}"/>
              </a:ext>
            </a:extLst>
          </p:cNvPr>
          <p:cNvGrpSpPr/>
          <p:nvPr/>
        </p:nvGrpSpPr>
        <p:grpSpPr>
          <a:xfrm>
            <a:off x="7428404" y="6155045"/>
            <a:ext cx="2149202" cy="356729"/>
            <a:chOff x="3254400" y="3404442"/>
            <a:chExt cx="2149202" cy="356729"/>
          </a:xfrm>
        </p:grpSpPr>
        <p:grpSp>
          <p:nvGrpSpPr>
            <p:cNvPr id="417" name="Группа 416">
              <a:extLst>
                <a:ext uri="{FF2B5EF4-FFF2-40B4-BE49-F238E27FC236}">
                  <a16:creationId xmlns:a16="http://schemas.microsoft.com/office/drawing/2014/main" id="{26B7CC72-5DF5-9258-CD70-8E4BA2364CD7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CEEF1A87-E786-CDD8-8334-5AC8088FF9C0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3,9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BD91612B-CC31-3290-58CF-029FDD0C33FA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5,5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2D2F0D28-524B-A2A7-3DC1-AF32282B4FFF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5,2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9" name="Группа 418">
              <a:extLst>
                <a:ext uri="{FF2B5EF4-FFF2-40B4-BE49-F238E27FC236}">
                  <a16:creationId xmlns:a16="http://schemas.microsoft.com/office/drawing/2014/main" id="{8A1EF698-32D6-C515-9191-0E2567971B1E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F0B48BF0-1957-D538-2368-9ED7A44A1669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чел.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ADD7109B-0D78-DBFA-ADF2-B3FA8A40E23E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чел.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FB2E0A2C-EF44-2234-B31E-DFA96A66AF1E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чел.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32" name="Прямая соединительная линия 431">
            <a:extLst>
              <a:ext uri="{FF2B5EF4-FFF2-40B4-BE49-F238E27FC236}">
                <a16:creationId xmlns:a16="http://schemas.microsoft.com/office/drawing/2014/main" id="{8AB1E174-2ED2-921A-AB38-AC7C534FE559}"/>
              </a:ext>
            </a:extLst>
          </p:cNvPr>
          <p:cNvCxnSpPr>
            <a:cxnSpLocks/>
          </p:cNvCxnSpPr>
          <p:nvPr/>
        </p:nvCxnSpPr>
        <p:spPr>
          <a:xfrm rot="16200000">
            <a:off x="9576420" y="1328275"/>
            <a:ext cx="0" cy="4284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Прямая соединительная линия 432">
            <a:extLst>
              <a:ext uri="{FF2B5EF4-FFF2-40B4-BE49-F238E27FC236}">
                <a16:creationId xmlns:a16="http://schemas.microsoft.com/office/drawing/2014/main" id="{651B2A20-087D-4699-979D-7A1C968FC57B}"/>
              </a:ext>
            </a:extLst>
          </p:cNvPr>
          <p:cNvCxnSpPr>
            <a:cxnSpLocks/>
          </p:cNvCxnSpPr>
          <p:nvPr/>
        </p:nvCxnSpPr>
        <p:spPr>
          <a:xfrm rot="16200000">
            <a:off x="9575002" y="2965405"/>
            <a:ext cx="0" cy="4284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Text 78">
            <a:extLst>
              <a:ext uri="{FF2B5EF4-FFF2-40B4-BE49-F238E27FC236}">
                <a16:creationId xmlns:a16="http://schemas.microsoft.com/office/drawing/2014/main" id="{DFC30A36-A6AC-40CB-FC79-C3EA7FE724F7}"/>
              </a:ext>
            </a:extLst>
          </p:cNvPr>
          <p:cNvSpPr/>
          <p:nvPr/>
        </p:nvSpPr>
        <p:spPr>
          <a:xfrm>
            <a:off x="13313152" y="-1487129"/>
            <a:ext cx="409575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25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6" name="Группа 445">
            <a:extLst>
              <a:ext uri="{FF2B5EF4-FFF2-40B4-BE49-F238E27FC236}">
                <a16:creationId xmlns:a16="http://schemas.microsoft.com/office/drawing/2014/main" id="{77913AFD-159D-45D5-7268-CCED94801D44}"/>
              </a:ext>
            </a:extLst>
          </p:cNvPr>
          <p:cNvGrpSpPr/>
          <p:nvPr/>
        </p:nvGrpSpPr>
        <p:grpSpPr>
          <a:xfrm>
            <a:off x="5298812" y="2501594"/>
            <a:ext cx="2149202" cy="356729"/>
            <a:chOff x="3254400" y="3404442"/>
            <a:chExt cx="2149202" cy="356729"/>
          </a:xfrm>
        </p:grpSpPr>
        <p:grpSp>
          <p:nvGrpSpPr>
            <p:cNvPr id="447" name="Группа 446">
              <a:extLst>
                <a:ext uri="{FF2B5EF4-FFF2-40B4-BE49-F238E27FC236}">
                  <a16:creationId xmlns:a16="http://schemas.microsoft.com/office/drawing/2014/main" id="{D7EBBF90-A615-22A7-C98D-E65CFA72DB2E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219E0DBC-62FA-8BE2-EE3A-045053CC744A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19,5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FB9B67EF-E9B8-9985-0D44-38B7C094AE18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35,9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F7D8C62B-6DAB-5B38-796A-25A01DBDE5FD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52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8" name="Группа 447">
              <a:extLst>
                <a:ext uri="{FF2B5EF4-FFF2-40B4-BE49-F238E27FC236}">
                  <a16:creationId xmlns:a16="http://schemas.microsoft.com/office/drawing/2014/main" id="{73E5EA36-E7D3-E9A1-B319-1F768527B14A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B3522394-7197-0859-4127-B921ED681712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D852A74E-6CEF-87B3-057C-F907D4CEB47A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A0A0E540-49F4-6F38-72AF-0C3FD57FCD03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5" name="Группа 454">
            <a:extLst>
              <a:ext uri="{FF2B5EF4-FFF2-40B4-BE49-F238E27FC236}">
                <a16:creationId xmlns:a16="http://schemas.microsoft.com/office/drawing/2014/main" id="{6C8CE74F-F3C8-9C16-FAC4-2C454EDDA1DA}"/>
              </a:ext>
            </a:extLst>
          </p:cNvPr>
          <p:cNvGrpSpPr/>
          <p:nvPr/>
        </p:nvGrpSpPr>
        <p:grpSpPr>
          <a:xfrm>
            <a:off x="5292419" y="5227596"/>
            <a:ext cx="2149202" cy="356729"/>
            <a:chOff x="3254400" y="3404442"/>
            <a:chExt cx="2149202" cy="356729"/>
          </a:xfrm>
        </p:grpSpPr>
        <p:grpSp>
          <p:nvGrpSpPr>
            <p:cNvPr id="456" name="Группа 455">
              <a:extLst>
                <a:ext uri="{FF2B5EF4-FFF2-40B4-BE49-F238E27FC236}">
                  <a16:creationId xmlns:a16="http://schemas.microsoft.com/office/drawing/2014/main" id="{E64B4E26-CFDA-66A9-6B83-4B18B5A64F67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A4350C80-D73C-BC40-5E50-712ADF159E2C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11,7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120D9B7A-835D-4B39-931D-C4354C4E59BD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21,5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id="{AC2FCD3D-9D74-F4DE-941F-43AA783E43D1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31,2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7" name="Группа 456">
              <a:extLst>
                <a:ext uri="{FF2B5EF4-FFF2-40B4-BE49-F238E27FC236}">
                  <a16:creationId xmlns:a16="http://schemas.microsoft.com/office/drawing/2014/main" id="{9F782715-9698-24FC-04CB-37296FFED04A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68F8FF2C-699A-3A81-8353-18C402504321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TextBox 458">
                <a:extLst>
                  <a:ext uri="{FF2B5EF4-FFF2-40B4-BE49-F238E27FC236}">
                    <a16:creationId xmlns:a16="http://schemas.microsoft.com/office/drawing/2014/main" id="{FDD343F3-D8DE-5F27-A4C6-9B307013D85F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TextBox 459">
                <a:extLst>
                  <a:ext uri="{FF2B5EF4-FFF2-40B4-BE49-F238E27FC236}">
                    <a16:creationId xmlns:a16="http://schemas.microsoft.com/office/drawing/2014/main" id="{A65DE1E3-3302-A02A-50E9-4AE96B3E31F6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4" name="Группа 463">
            <a:extLst>
              <a:ext uri="{FF2B5EF4-FFF2-40B4-BE49-F238E27FC236}">
                <a16:creationId xmlns:a16="http://schemas.microsoft.com/office/drawing/2014/main" id="{C562C051-0088-C62C-1F64-72CF76D485D0}"/>
              </a:ext>
            </a:extLst>
          </p:cNvPr>
          <p:cNvGrpSpPr/>
          <p:nvPr/>
        </p:nvGrpSpPr>
        <p:grpSpPr>
          <a:xfrm>
            <a:off x="5275793" y="6158147"/>
            <a:ext cx="2149202" cy="356729"/>
            <a:chOff x="3254400" y="3404442"/>
            <a:chExt cx="2149202" cy="356729"/>
          </a:xfrm>
        </p:grpSpPr>
        <p:grpSp>
          <p:nvGrpSpPr>
            <p:cNvPr id="465" name="Группа 464">
              <a:extLst>
                <a:ext uri="{FF2B5EF4-FFF2-40B4-BE49-F238E27FC236}">
                  <a16:creationId xmlns:a16="http://schemas.microsoft.com/office/drawing/2014/main" id="{38196932-7A69-44E5-4F21-4FF925A57C11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C83BED40-42EE-D676-A363-A5F416F0382A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11,7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685EBADD-C9A0-49F9-490B-5C1B03D1AEFD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21,5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66D46536-CB1F-43A9-A979-854E111927CC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31,2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6" name="Группа 465">
              <a:extLst>
                <a:ext uri="{FF2B5EF4-FFF2-40B4-BE49-F238E27FC236}">
                  <a16:creationId xmlns:a16="http://schemas.microsoft.com/office/drawing/2014/main" id="{5C6AFC85-B89E-C29F-2672-0F05E7E84EEE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C041CEE7-1668-34DA-6A95-B4555CE51AB2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599FE965-FB72-6457-6159-9568BAEB3955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D612DAEB-FAA8-E53E-EFF7-B84DFA00FF16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3" name="Группа 472">
            <a:extLst>
              <a:ext uri="{FF2B5EF4-FFF2-40B4-BE49-F238E27FC236}">
                <a16:creationId xmlns:a16="http://schemas.microsoft.com/office/drawing/2014/main" id="{09B98D45-D8AE-0DFE-B9DB-5DC54EA3DC17}"/>
              </a:ext>
            </a:extLst>
          </p:cNvPr>
          <p:cNvGrpSpPr/>
          <p:nvPr/>
        </p:nvGrpSpPr>
        <p:grpSpPr>
          <a:xfrm>
            <a:off x="5300260" y="3407229"/>
            <a:ext cx="2149202" cy="356729"/>
            <a:chOff x="3254400" y="3404442"/>
            <a:chExt cx="2149202" cy="356729"/>
          </a:xfrm>
        </p:grpSpPr>
        <p:grpSp>
          <p:nvGrpSpPr>
            <p:cNvPr id="474" name="Группа 473">
              <a:extLst>
                <a:ext uri="{FF2B5EF4-FFF2-40B4-BE49-F238E27FC236}">
                  <a16:creationId xmlns:a16="http://schemas.microsoft.com/office/drawing/2014/main" id="{8AF91C5B-4C69-963E-F5CC-4F3E0FCAE4F2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AEA224AC-533B-164F-D562-9D1BA9A7081F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23,4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5895C1B5-4075-1397-863D-92D331663EF1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43,1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TextBox 480">
                <a:extLst>
                  <a:ext uri="{FF2B5EF4-FFF2-40B4-BE49-F238E27FC236}">
                    <a16:creationId xmlns:a16="http://schemas.microsoft.com/office/drawing/2014/main" id="{914117B1-4309-BC56-C18A-0F572F8E1C60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63,3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5" name="Группа 474">
              <a:extLst>
                <a:ext uri="{FF2B5EF4-FFF2-40B4-BE49-F238E27FC236}">
                  <a16:creationId xmlns:a16="http://schemas.microsoft.com/office/drawing/2014/main" id="{B92A36E5-AE41-5492-1F81-3E1DE61BB205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8263AA52-583F-4185-F862-DCEC47FBD736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5AEFA6B2-0522-F402-1103-A53EFC9BB016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65055E31-AC43-F26F-87CA-8722BFB8D5FA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2" name="Группа 481">
            <a:extLst>
              <a:ext uri="{FF2B5EF4-FFF2-40B4-BE49-F238E27FC236}">
                <a16:creationId xmlns:a16="http://schemas.microsoft.com/office/drawing/2014/main" id="{44E6EAC6-A9CE-DD79-B1AB-0A4B9111D799}"/>
              </a:ext>
            </a:extLst>
          </p:cNvPr>
          <p:cNvGrpSpPr/>
          <p:nvPr/>
        </p:nvGrpSpPr>
        <p:grpSpPr>
          <a:xfrm>
            <a:off x="5297656" y="4318421"/>
            <a:ext cx="2149202" cy="356729"/>
            <a:chOff x="3254400" y="3404442"/>
            <a:chExt cx="2149202" cy="356729"/>
          </a:xfrm>
        </p:grpSpPr>
        <p:grpSp>
          <p:nvGrpSpPr>
            <p:cNvPr id="483" name="Группа 482">
              <a:extLst>
                <a:ext uri="{FF2B5EF4-FFF2-40B4-BE49-F238E27FC236}">
                  <a16:creationId xmlns:a16="http://schemas.microsoft.com/office/drawing/2014/main" id="{873759E2-CF42-6A57-5049-9A309AEE85C0}"/>
                </a:ext>
              </a:extLst>
            </p:cNvPr>
            <p:cNvGrpSpPr/>
            <p:nvPr/>
          </p:nvGrpSpPr>
          <p:grpSpPr>
            <a:xfrm>
              <a:off x="3254400" y="3404442"/>
              <a:ext cx="2142001" cy="261610"/>
              <a:chOff x="3254399" y="2447726"/>
              <a:chExt cx="2142001" cy="261610"/>
            </a:xfrm>
          </p:grpSpPr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5B9624A0-D3E4-D54A-CCDB-E801F69D920C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11,7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C7C09CC1-0700-03DC-7BBF-1087B8077789}"/>
                  </a:ext>
                </a:extLst>
              </p:cNvPr>
              <p:cNvSpPr txBox="1"/>
              <p:nvPr/>
            </p:nvSpPr>
            <p:spPr>
              <a:xfrm>
                <a:off x="39708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21,5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6A4CB144-2C17-BF39-8313-7801805F25F6}"/>
                  </a:ext>
                </a:extLst>
              </p:cNvPr>
              <p:cNvSpPr txBox="1"/>
              <p:nvPr/>
            </p:nvSpPr>
            <p:spPr>
              <a:xfrm>
                <a:off x="4687200" y="2447726"/>
                <a:ext cx="7092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31,2</a:t>
                </a:r>
                <a:endParaRPr lang="ru-RU" sz="11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4" name="Группа 483">
              <a:extLst>
                <a:ext uri="{FF2B5EF4-FFF2-40B4-BE49-F238E27FC236}">
                  <a16:creationId xmlns:a16="http://schemas.microsoft.com/office/drawing/2014/main" id="{E93E7E24-CD6D-5AD5-F62C-C98B599EE941}"/>
                </a:ext>
              </a:extLst>
            </p:cNvPr>
            <p:cNvGrpSpPr/>
            <p:nvPr/>
          </p:nvGrpSpPr>
          <p:grpSpPr>
            <a:xfrm>
              <a:off x="3254400" y="3561116"/>
              <a:ext cx="2149202" cy="200055"/>
              <a:chOff x="3254399" y="2447726"/>
              <a:chExt cx="2149202" cy="200055"/>
            </a:xfrm>
          </p:grpSpPr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BF4D41B8-B942-57F5-658C-B7F4857EC144}"/>
                  </a:ext>
                </a:extLst>
              </p:cNvPr>
              <p:cNvSpPr txBox="1"/>
              <p:nvPr/>
            </p:nvSpPr>
            <p:spPr>
              <a:xfrm>
                <a:off x="3254399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BEF56A4C-7E92-96DF-9EED-AA63D3A421DF}"/>
                  </a:ext>
                </a:extLst>
              </p:cNvPr>
              <p:cNvSpPr txBox="1"/>
              <p:nvPr/>
            </p:nvSpPr>
            <p:spPr>
              <a:xfrm>
                <a:off x="39780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97899001-CB39-9A69-302E-491E07F02B8C}"/>
                  </a:ext>
                </a:extLst>
              </p:cNvPr>
              <p:cNvSpPr txBox="1"/>
              <p:nvPr/>
            </p:nvSpPr>
            <p:spPr>
              <a:xfrm>
                <a:off x="4694401" y="2447726"/>
                <a:ext cx="70920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00" dirty="0">
                    <a:solidFill>
                      <a:srgbClr val="211F1F"/>
                    </a:solidFill>
                    <a:latin typeface="Arial" panose="020B0604020202020204" pitchFamily="34" charset="0"/>
                    <a:ea typeface="Inter Bold" pitchFamily="34" charset="-122"/>
                    <a:cs typeface="Arial" panose="020B0604020202020204" pitchFamily="34" charset="0"/>
                  </a:rPr>
                  <a:t>тыс. ед.</a:t>
                </a:r>
                <a:endParaRPr lang="ru-RU" sz="700" dirty="0">
                  <a:solidFill>
                    <a:srgbClr val="211F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91" name="TextBox 490">
            <a:extLst>
              <a:ext uri="{FF2B5EF4-FFF2-40B4-BE49-F238E27FC236}">
                <a16:creationId xmlns:a16="http://schemas.microsoft.com/office/drawing/2014/main" id="{919AAB48-A104-6718-818E-6CFC594BCDBD}"/>
              </a:ext>
            </a:extLst>
          </p:cNvPr>
          <p:cNvSpPr txBox="1"/>
          <p:nvPr/>
        </p:nvSpPr>
        <p:spPr>
          <a:xfrm>
            <a:off x="5808404" y="2026747"/>
            <a:ext cx="1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Газоанализаторы </a:t>
            </a:r>
            <a:b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и пробоотборники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151556E7-90E4-54AE-4CD9-404526900D77}"/>
              </a:ext>
            </a:extLst>
          </p:cNvPr>
          <p:cNvSpPr txBox="1"/>
          <p:nvPr/>
        </p:nvSpPr>
        <p:spPr>
          <a:xfrm>
            <a:off x="5817631" y="2980520"/>
            <a:ext cx="1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Мультиспектральные камеры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5DF6FEF6-942E-9178-0954-33FABCA2B7FE}"/>
              </a:ext>
            </a:extLst>
          </p:cNvPr>
          <p:cNvSpPr txBox="1"/>
          <p:nvPr/>
        </p:nvSpPr>
        <p:spPr>
          <a:xfrm>
            <a:off x="5808404" y="3981031"/>
            <a:ext cx="1620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Лидары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A7320322-375D-126E-F8BE-2B9BB1E87DBC}"/>
              </a:ext>
            </a:extLst>
          </p:cNvPr>
          <p:cNvSpPr txBox="1"/>
          <p:nvPr/>
        </p:nvSpPr>
        <p:spPr>
          <a:xfrm>
            <a:off x="5814420" y="4891757"/>
            <a:ext cx="1620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Тепловизоры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A7D08894-CF4E-E44A-FD1A-4D412FBBDAA8}"/>
              </a:ext>
            </a:extLst>
          </p:cNvPr>
          <p:cNvSpPr txBox="1"/>
          <p:nvPr/>
        </p:nvSpPr>
        <p:spPr>
          <a:xfrm>
            <a:off x="5821233" y="5835585"/>
            <a:ext cx="1620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Иное оборудование</a:t>
            </a:r>
          </a:p>
        </p:txBody>
      </p:sp>
      <p:cxnSp>
        <p:nvCxnSpPr>
          <p:cNvPr id="496" name="Прямая соединительная линия 495">
            <a:extLst>
              <a:ext uri="{FF2B5EF4-FFF2-40B4-BE49-F238E27FC236}">
                <a16:creationId xmlns:a16="http://schemas.microsoft.com/office/drawing/2014/main" id="{E2A4EB70-7AFB-6F90-B91C-9E04183D4BBB}"/>
              </a:ext>
            </a:extLst>
          </p:cNvPr>
          <p:cNvCxnSpPr>
            <a:cxnSpLocks/>
          </p:cNvCxnSpPr>
          <p:nvPr/>
        </p:nvCxnSpPr>
        <p:spPr>
          <a:xfrm rot="16200000">
            <a:off x="6368657" y="1842075"/>
            <a:ext cx="0" cy="2142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Прямая соединительная линия 496">
            <a:extLst>
              <a:ext uri="{FF2B5EF4-FFF2-40B4-BE49-F238E27FC236}">
                <a16:creationId xmlns:a16="http://schemas.microsoft.com/office/drawing/2014/main" id="{C9C3A24A-7CEA-E3AE-C21D-876DB2969724}"/>
              </a:ext>
            </a:extLst>
          </p:cNvPr>
          <p:cNvCxnSpPr>
            <a:cxnSpLocks/>
          </p:cNvCxnSpPr>
          <p:nvPr/>
        </p:nvCxnSpPr>
        <p:spPr>
          <a:xfrm rot="16200000">
            <a:off x="6363419" y="2746277"/>
            <a:ext cx="0" cy="2142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Прямая соединительная линия 497">
            <a:extLst>
              <a:ext uri="{FF2B5EF4-FFF2-40B4-BE49-F238E27FC236}">
                <a16:creationId xmlns:a16="http://schemas.microsoft.com/office/drawing/2014/main" id="{EF274381-332E-8209-B488-401612FF056A}"/>
              </a:ext>
            </a:extLst>
          </p:cNvPr>
          <p:cNvCxnSpPr>
            <a:cxnSpLocks/>
          </p:cNvCxnSpPr>
          <p:nvPr/>
        </p:nvCxnSpPr>
        <p:spPr>
          <a:xfrm rot="16200000">
            <a:off x="6357404" y="3650481"/>
            <a:ext cx="0" cy="2142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Прямая соединительная линия 500">
            <a:extLst>
              <a:ext uri="{FF2B5EF4-FFF2-40B4-BE49-F238E27FC236}">
                <a16:creationId xmlns:a16="http://schemas.microsoft.com/office/drawing/2014/main" id="{A594D19C-B16A-B7D7-DC3D-5D267A018643}"/>
              </a:ext>
            </a:extLst>
          </p:cNvPr>
          <p:cNvCxnSpPr>
            <a:cxnSpLocks/>
          </p:cNvCxnSpPr>
          <p:nvPr/>
        </p:nvCxnSpPr>
        <p:spPr>
          <a:xfrm rot="16200000">
            <a:off x="6364607" y="4554685"/>
            <a:ext cx="0" cy="2142000"/>
          </a:xfrm>
          <a:prstGeom prst="line">
            <a:avLst/>
          </a:prstGeom>
          <a:ln w="12700">
            <a:solidFill>
              <a:srgbClr val="FCD3C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3" name="Рисунок 502">
            <a:extLst>
              <a:ext uri="{FF2B5EF4-FFF2-40B4-BE49-F238E27FC236}">
                <a16:creationId xmlns:a16="http://schemas.microsoft.com/office/drawing/2014/main" id="{4AD7A05C-4BF1-7B44-E480-FDE6ED6D80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3605" y="2023164"/>
            <a:ext cx="468000" cy="468000"/>
          </a:xfrm>
          <a:prstGeom prst="rect">
            <a:avLst/>
          </a:prstGeom>
        </p:spPr>
      </p:pic>
      <p:pic>
        <p:nvPicPr>
          <p:cNvPr id="505" name="Рисунок 504">
            <a:extLst>
              <a:ext uri="{FF2B5EF4-FFF2-40B4-BE49-F238E27FC236}">
                <a16:creationId xmlns:a16="http://schemas.microsoft.com/office/drawing/2014/main" id="{13976719-1A1B-1E6E-A8B5-E187CA75A2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1665" y="5746774"/>
            <a:ext cx="360000" cy="360000"/>
          </a:xfrm>
          <a:prstGeom prst="rect">
            <a:avLst/>
          </a:prstGeom>
        </p:spPr>
      </p:pic>
      <p:pic>
        <p:nvPicPr>
          <p:cNvPr id="507" name="Рисунок 506">
            <a:extLst>
              <a:ext uri="{FF2B5EF4-FFF2-40B4-BE49-F238E27FC236}">
                <a16:creationId xmlns:a16="http://schemas.microsoft.com/office/drawing/2014/main" id="{680BC660-49D8-814C-AADE-29FDE9CD7C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5194" y="4818092"/>
            <a:ext cx="360000" cy="360000"/>
          </a:xfrm>
          <a:prstGeom prst="rect">
            <a:avLst/>
          </a:prstGeom>
        </p:spPr>
      </p:pic>
      <p:pic>
        <p:nvPicPr>
          <p:cNvPr id="511" name="Рисунок 510">
            <a:extLst>
              <a:ext uri="{FF2B5EF4-FFF2-40B4-BE49-F238E27FC236}">
                <a16:creationId xmlns:a16="http://schemas.microsoft.com/office/drawing/2014/main" id="{B039AD5B-3032-FF44-AB20-700D58685B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42960" y="3003298"/>
            <a:ext cx="360000" cy="360000"/>
          </a:xfrm>
          <a:prstGeom prst="rect">
            <a:avLst/>
          </a:prstGeom>
        </p:spPr>
      </p:pic>
      <p:pic>
        <p:nvPicPr>
          <p:cNvPr id="513" name="Рисунок 512">
            <a:extLst>
              <a:ext uri="{FF2B5EF4-FFF2-40B4-BE49-F238E27FC236}">
                <a16:creationId xmlns:a16="http://schemas.microsoft.com/office/drawing/2014/main" id="{95D5874F-2355-0469-B60B-C3F4E8A8DE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2700000">
            <a:off x="5460312" y="3908370"/>
            <a:ext cx="360000" cy="360000"/>
          </a:xfrm>
          <a:prstGeom prst="rect">
            <a:avLst/>
          </a:prstGeom>
        </p:spPr>
      </p:pic>
      <p:pic>
        <p:nvPicPr>
          <p:cNvPr id="514" name="Рисунок 513">
            <a:extLst>
              <a:ext uri="{FF2B5EF4-FFF2-40B4-BE49-F238E27FC236}">
                <a16:creationId xmlns:a16="http://schemas.microsoft.com/office/drawing/2014/main" id="{ECA780DC-6E1C-FC87-F33C-9572753131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83" y="2452018"/>
            <a:ext cx="374877" cy="468000"/>
          </a:xfrm>
          <a:prstGeom prst="rect">
            <a:avLst/>
          </a:prstGeom>
        </p:spPr>
      </p:pic>
      <p:pic>
        <p:nvPicPr>
          <p:cNvPr id="516" name="Рисунок 515">
            <a:extLst>
              <a:ext uri="{FF2B5EF4-FFF2-40B4-BE49-F238E27FC236}">
                <a16:creationId xmlns:a16="http://schemas.microsoft.com/office/drawing/2014/main" id="{0BB4307A-778B-9C03-4427-6649DF58EAA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26851" y="6069015"/>
            <a:ext cx="432000" cy="432000"/>
          </a:xfrm>
          <a:prstGeom prst="rect">
            <a:avLst/>
          </a:prstGeom>
        </p:spPr>
      </p:pic>
      <p:pic>
        <p:nvPicPr>
          <p:cNvPr id="518" name="Рисунок 517">
            <a:extLst>
              <a:ext uri="{FF2B5EF4-FFF2-40B4-BE49-F238E27FC236}">
                <a16:creationId xmlns:a16="http://schemas.microsoft.com/office/drawing/2014/main" id="{884CF1B6-3ADE-79C8-3E7A-10AB9637A5A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8290606" y="5657357"/>
            <a:ext cx="432000" cy="432000"/>
          </a:xfrm>
          <a:prstGeom prst="rect">
            <a:avLst/>
          </a:prstGeom>
        </p:spPr>
      </p:pic>
      <p:pic>
        <p:nvPicPr>
          <p:cNvPr id="520" name="Рисунок 519">
            <a:extLst>
              <a:ext uri="{FF2B5EF4-FFF2-40B4-BE49-F238E27FC236}">
                <a16:creationId xmlns:a16="http://schemas.microsoft.com/office/drawing/2014/main" id="{0351B30A-1603-AD4A-0658-3AEF8AAC8C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96682" y="3962960"/>
            <a:ext cx="400972" cy="400972"/>
          </a:xfrm>
          <a:prstGeom prst="rect">
            <a:avLst/>
          </a:prstGeom>
        </p:spPr>
      </p:pic>
      <p:sp>
        <p:nvSpPr>
          <p:cNvPr id="521" name="TextBox 520">
            <a:extLst>
              <a:ext uri="{FF2B5EF4-FFF2-40B4-BE49-F238E27FC236}">
                <a16:creationId xmlns:a16="http://schemas.microsoft.com/office/drawing/2014/main" id="{F88EAAAC-5DEB-4E59-CA25-42297CA4508F}"/>
              </a:ext>
            </a:extLst>
          </p:cNvPr>
          <p:cNvSpPr txBox="1"/>
          <p:nvPr/>
        </p:nvSpPr>
        <p:spPr>
          <a:xfrm>
            <a:off x="9683860" y="2039736"/>
            <a:ext cx="214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Проведение измерений, получение и передача данных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AD3EE6BC-89AF-3A6C-E361-A7B80063BAFE}"/>
              </a:ext>
            </a:extLst>
          </p:cNvPr>
          <p:cNvSpPr txBox="1"/>
          <p:nvPr/>
        </p:nvSpPr>
        <p:spPr>
          <a:xfrm>
            <a:off x="9683860" y="3601194"/>
            <a:ext cx="214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Обработка и анализ полученных данных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D91F1A22-FC2D-3FA1-39FE-92B4D3580E6F}"/>
              </a:ext>
            </a:extLst>
          </p:cNvPr>
          <p:cNvSpPr txBox="1"/>
          <p:nvPr/>
        </p:nvSpPr>
        <p:spPr>
          <a:xfrm>
            <a:off x="9683860" y="5240265"/>
            <a:ext cx="1922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F9633B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Интерпретация, визуализация полученных данных, прогнозирование экологической обстановки</a:t>
            </a:r>
          </a:p>
        </p:txBody>
      </p:sp>
      <p:pic>
        <p:nvPicPr>
          <p:cNvPr id="528" name="Рисунок 527">
            <a:extLst>
              <a:ext uri="{FF2B5EF4-FFF2-40B4-BE49-F238E27FC236}">
                <a16:creationId xmlns:a16="http://schemas.microsoft.com/office/drawing/2014/main" id="{9E8FCF54-3083-03B7-9160-67292BE859B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26851" y="4241815"/>
            <a:ext cx="432000" cy="432000"/>
          </a:xfrm>
          <a:prstGeom prst="rect">
            <a:avLst/>
          </a:prstGeom>
        </p:spPr>
      </p:pic>
      <p:pic>
        <p:nvPicPr>
          <p:cNvPr id="530" name="Рисунок 529">
            <a:extLst>
              <a:ext uri="{FF2B5EF4-FFF2-40B4-BE49-F238E27FC236}">
                <a16:creationId xmlns:a16="http://schemas.microsoft.com/office/drawing/2014/main" id="{EFC4C909-2D11-93AC-FDAB-EB2B93C0208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29344" y="2745873"/>
            <a:ext cx="432000" cy="432000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2B530737-D94B-4F0A-970C-9FB3065F3DCF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3191" y="3910228"/>
            <a:ext cx="1113068" cy="5996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33B2281-C398-C348-9565-2916BCE381A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98822" y="5498983"/>
            <a:ext cx="1134478" cy="6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94" y="88653"/>
            <a:ext cx="7168282" cy="303147"/>
          </a:xfrm>
        </p:spPr>
        <p:txBody>
          <a:bodyPr anchor="t">
            <a:normAutofit fontScale="90000"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Отраслевая лаборатория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Экомониторинг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0966E0E-2DFE-6649-7D88-77D2C06F6D3E}"/>
              </a:ext>
            </a:extLst>
          </p:cNvPr>
          <p:cNvSpPr txBox="1">
            <a:spLocks/>
          </p:cNvSpPr>
          <p:nvPr/>
        </p:nvSpPr>
        <p:spPr>
          <a:xfrm>
            <a:off x="729094" y="544383"/>
            <a:ext cx="7168282" cy="374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 в применении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D00FA0D9-2806-DB93-3FE5-64C7BCCF2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57376"/>
              </p:ext>
            </p:extLst>
          </p:nvPr>
        </p:nvGraphicFramePr>
        <p:xfrm>
          <a:off x="1558925" y="1540637"/>
          <a:ext cx="9838418" cy="473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862">
                  <a:extLst>
                    <a:ext uri="{9D8B030D-6E8A-4147-A177-3AD203B41FA5}">
                      <a16:colId xmlns:a16="http://schemas.microsoft.com/office/drawing/2014/main" val="3157064912"/>
                    </a:ext>
                  </a:extLst>
                </a:gridCol>
                <a:gridCol w="3443099">
                  <a:extLst>
                    <a:ext uri="{9D8B030D-6E8A-4147-A177-3AD203B41FA5}">
                      <a16:colId xmlns:a16="http://schemas.microsoft.com/office/drawing/2014/main" val="4219690624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4273048200"/>
                    </a:ext>
                  </a:extLst>
                </a:gridCol>
              </a:tblGrid>
              <a:tr h="25322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2026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2035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13832"/>
                  </a:ext>
                </a:extLst>
              </a:tr>
              <a:tr h="80570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Данные, полученные с помощью БАС, не являются юридически значимыми источниками данных, в том числе для контрольно-надзорных органов 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Данные, полученные с помощью БАС, являются официальными  источниками данных и несут юридическую значимость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71875"/>
                  </a:ext>
                </a:extLst>
              </a:tr>
              <a:tr h="80570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Единичное использование БАС в отдельных видах экологического мониторинга в ограниченных объемах (в пилотном режиме)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использования БАС в экологический мониторинг (не менее 10%)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использования БАС в экологический мониторинг (не менее 50%)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93666"/>
                  </a:ext>
                </a:extLst>
              </a:tr>
              <a:tr h="98986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Коммерческие предприятия не используют БАС для контроля за параметрами своей деятельности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в пилотном режиме внедрены в хозяйственную деятельность коммерческих предприятий, являющихся источниками загрязнения окружающей среды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внедрены в хозяйственную деятельность коммерческих предприятий, являющихся источниками загрязнения окружающей среды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181036"/>
                  </a:ext>
                </a:extLst>
              </a:tr>
              <a:tr h="62154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инфраструктуры, необходимой для применения БАС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Расширение и повышение доступности геодезической сети базовых станций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аналога системы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ОТАМ, в том числе для БВС</a:t>
                      </a:r>
                    </a:p>
                    <a:p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067612"/>
                  </a:ext>
                </a:extLst>
              </a:tr>
              <a:tr h="62154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использования ИИ и машинного зрения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Созданы методики сбора данных, пилотное применение 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Создана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data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внедрены алгоритмы ИИ</a:t>
                      </a:r>
                    </a:p>
                    <a:p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40450"/>
                  </a:ext>
                </a:extLst>
              </a:tr>
              <a:tr h="62971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не замещает пилотируемую авиацию для экологического мониторинга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Частичное замещение пилотируемой авиации (не менее 10%)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Замещение пилотируемой авиации (не менее 50%)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938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59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94" y="88653"/>
            <a:ext cx="7168282" cy="303147"/>
          </a:xfrm>
        </p:spPr>
        <p:txBody>
          <a:bodyPr anchor="t">
            <a:norm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Отраслевая лаборатория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Экомониторинг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0966E0E-2DFE-6649-7D88-77D2C06F6D3E}"/>
              </a:ext>
            </a:extLst>
          </p:cNvPr>
          <p:cNvSpPr txBox="1">
            <a:spLocks/>
          </p:cNvSpPr>
          <p:nvPr/>
        </p:nvSpPr>
        <p:spPr>
          <a:xfrm>
            <a:off x="729094" y="580078"/>
            <a:ext cx="7168282" cy="374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Что для этого потребуется?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D00FA0D9-2806-DB93-3FE5-64C7BCCF2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84545"/>
              </p:ext>
            </p:extLst>
          </p:nvPr>
        </p:nvGraphicFramePr>
        <p:xfrm>
          <a:off x="1558925" y="1206240"/>
          <a:ext cx="9816646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132">
                  <a:extLst>
                    <a:ext uri="{9D8B030D-6E8A-4147-A177-3AD203B41FA5}">
                      <a16:colId xmlns:a16="http://schemas.microsoft.com/office/drawing/2014/main" val="2990590634"/>
                    </a:ext>
                  </a:extLst>
                </a:gridCol>
                <a:gridCol w="4977493">
                  <a:extLst>
                    <a:ext uri="{9D8B030D-6E8A-4147-A177-3AD203B41FA5}">
                      <a16:colId xmlns:a16="http://schemas.microsoft.com/office/drawing/2014/main" val="3157064912"/>
                    </a:ext>
                  </a:extLst>
                </a:gridCol>
                <a:gridCol w="3546021">
                  <a:extLst>
                    <a:ext uri="{9D8B030D-6E8A-4147-A177-3AD203B41FA5}">
                      <a16:colId xmlns:a16="http://schemas.microsoft.com/office/drawing/2014/main" val="140060990"/>
                    </a:ext>
                  </a:extLst>
                </a:gridCol>
              </a:tblGrid>
              <a:tr h="23672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Потребность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13832"/>
                  </a:ext>
                </a:extLst>
              </a:tr>
              <a:tr h="69625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Государственное регулирование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Стимулирование спроса на отечественные технологии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доступности в оперативной высокоточной спутниковой съемке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Отражение потребности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экомониторинга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Нацпроекте по развитию БАС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федеральной космической программы 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327802"/>
                  </a:ext>
                </a:extLst>
              </a:tr>
              <a:tr h="100260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Юридическая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Упрощение процедуры использования воздушного пространства </a:t>
                      </a:r>
                      <a:b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получаемых данных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 порядков и методик измерений с использованием БАС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Признание данных, полученных с помощью БАС, юридически значимыми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процедуры сертификации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Внесение изменений в отраслевые НПА 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93666"/>
                  </a:ext>
                </a:extLst>
              </a:tr>
              <a:tr h="84942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Инженерная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производительности (АКБ)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Улучшение ТТХ отечественного оборудования, используемого в качестве полезной нагрузки 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отечественных компонентов БАС, полезных нагрузок и базовых технологий</a:t>
                      </a:r>
                      <a:endParaRPr lang="en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высококвалифицированных  кадров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62343"/>
                  </a:ext>
                </a:extLst>
              </a:tr>
              <a:tr h="84942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ИТ-сфера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переход на отечественное ПО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технологий 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суверенной доступной цифровой модели рельефа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открытого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 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единой системе диспетчеризации воздушного пространства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заказчика, формирование технического задания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3605"/>
                  </a:ext>
                </a:extLst>
              </a:tr>
              <a:tr h="389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себестоимости отечественного оборудования, используемого для экологического мониторинга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Налаживание массового серийного производства отечественных БАС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21450"/>
                  </a:ext>
                </a:extLst>
              </a:tr>
              <a:tr h="69625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Наземная инфраструктура 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Расширение и повышение доступности сети геодезических базовых станций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Включить в НСПД задачи по расширению геодезической сети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Отражение потребности в Нацпроекте по развитию БАС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1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8680477-8864-0613-FEDA-EB71634A10E7}"/>
              </a:ext>
            </a:extLst>
          </p:cNvPr>
          <p:cNvSpPr txBox="1">
            <a:spLocks/>
          </p:cNvSpPr>
          <p:nvPr/>
        </p:nvSpPr>
        <p:spPr>
          <a:xfrm>
            <a:off x="729094" y="88653"/>
            <a:ext cx="7168282" cy="303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Отраслевая лаборатория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Экомониторинг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67952F6-2EE4-26FB-D8FD-0774F2F2BF08}"/>
              </a:ext>
            </a:extLst>
          </p:cNvPr>
          <p:cNvSpPr txBox="1">
            <a:spLocks/>
          </p:cNvSpPr>
          <p:nvPr/>
        </p:nvSpPr>
        <p:spPr>
          <a:xfrm>
            <a:off x="729094" y="580078"/>
            <a:ext cx="7168282" cy="374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Проекты, предлагаемые лабораторией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A566CF2C-D104-06F1-5730-91140E2AC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01626"/>
              </p:ext>
            </p:extLst>
          </p:nvPr>
        </p:nvGraphicFramePr>
        <p:xfrm>
          <a:off x="1558925" y="1557338"/>
          <a:ext cx="983841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37">
                  <a:extLst>
                    <a:ext uri="{9D8B030D-6E8A-4147-A177-3AD203B41FA5}">
                      <a16:colId xmlns:a16="http://schemas.microsoft.com/office/drawing/2014/main" val="3157064912"/>
                    </a:ext>
                  </a:extLst>
                </a:gridCol>
                <a:gridCol w="3096001">
                  <a:extLst>
                    <a:ext uri="{9D8B030D-6E8A-4147-A177-3AD203B41FA5}">
                      <a16:colId xmlns:a16="http://schemas.microsoft.com/office/drawing/2014/main" val="883997081"/>
                    </a:ext>
                  </a:extLst>
                </a:gridCol>
                <a:gridCol w="1333812">
                  <a:extLst>
                    <a:ext uri="{9D8B030D-6E8A-4147-A177-3AD203B41FA5}">
                      <a16:colId xmlns:a16="http://schemas.microsoft.com/office/drawing/2014/main" val="1957794438"/>
                    </a:ext>
                  </a:extLst>
                </a:gridCol>
                <a:gridCol w="2840368">
                  <a:extLst>
                    <a:ext uri="{9D8B030D-6E8A-4147-A177-3AD203B41FA5}">
                      <a16:colId xmlns:a16="http://schemas.microsoft.com/office/drawing/2014/main" val="3702487717"/>
                    </a:ext>
                  </a:extLst>
                </a:gridCol>
              </a:tblGrid>
              <a:tr h="24229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(в сети)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13832"/>
                  </a:ext>
                </a:extLst>
              </a:tr>
              <a:tr h="104995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предложений по изменению НПА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предложений с учетом определенных отраслевых потребностей 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Никифоров,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Комлев А.,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Панов П. В.,</a:t>
                      </a:r>
                    </a:p>
                    <a:p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Чешуин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А.,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Воронова М.,</a:t>
                      </a:r>
                    </a:p>
                    <a:p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Масленко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568526"/>
                  </a:ext>
                </a:extLst>
              </a:tr>
              <a:tr h="726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трехмерных цифровых моделей полигонов обращения с отходами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помощи облета БАС и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лидаров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строятся двойники объектов, позволяющие определить ключевые параметры объекта (аналог инвентаризации)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Буров А. М., </a:t>
                      </a:r>
                    </a:p>
                    <a:p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Егоршев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С. М.,</a:t>
                      </a:r>
                    </a:p>
                    <a:p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Климанская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 С.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93666"/>
                  </a:ext>
                </a:extLst>
              </a:tr>
              <a:tr h="726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цифрового двойника атмосферного воздуха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верификация данных о качестве воздуха, принятие управленческих решений при ЧС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Седов А. В.,</a:t>
                      </a:r>
                      <a:b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Хазова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О. 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https://pt.2035.university/project/sozdanie-sredstv-dla-instrumentalnogo-kontrola-emissij-i-deponirovania-klimaticeski-aktivnyh-vesestv_2022_07_05_13_22_10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578807"/>
                  </a:ext>
                </a:extLst>
              </a:tr>
              <a:tr h="726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БАС в задачи мониторинга лесов  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маршрутов наземного патрулирования и частичная замена пилотируемой авиации в задачах мониторинга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Панов П. В.,</a:t>
                      </a:r>
                    </a:p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Низовцев Д. А.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https://pt.2035.university/project/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programmnyj-kompleks-upravlenie-flotom-bvs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38214"/>
                  </a:ext>
                </a:extLst>
              </a:tr>
              <a:tr h="56535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внедрение новых видов полезных нагрузок для экологического мониторинга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потребности отрасли, разработка и внедрение носимой аппаратуры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Родин А. В.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90902"/>
                  </a:ext>
                </a:extLst>
              </a:tr>
              <a:tr h="726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кадрового резерва в сфере БАС для нужд экологического мониторинга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высококвалифицированных специалистов 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Родин А. </a:t>
                      </a:r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</a:t>
                      </a:r>
                      <a:b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Буданов Ю.,</a:t>
                      </a:r>
                      <a:b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Шестаков </a:t>
                      </a:r>
                      <a:r>
                        <a:rPr lang="ru-RU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А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5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98911"/>
      </p:ext>
    </p:extLst>
  </p:cSld>
  <p:clrMapOvr>
    <a:masterClrMapping/>
  </p:clrMapOvr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рхи 2023" id="{7B8F6B7E-5808-8247-8D63-AC903D2AEEF8}" vid="{C26D26CF-877B-DA47-88CF-6504CCD6EF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864</Words>
  <Application>Microsoft Macintosh PowerPoint</Application>
  <PresentationFormat>Широкоэкранный</PresentationFormat>
  <Paragraphs>200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Архи 2023</vt:lpstr>
      <vt:lpstr>Презентация PowerPoint</vt:lpstr>
      <vt:lpstr>Презентация PowerPoint</vt:lpstr>
      <vt:lpstr>Отраслевая лаборатория «Экомониторинг»</vt:lpstr>
      <vt:lpstr>Отраслевая лаборатория «Экомониторинг»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презентация</dc:title>
  <dc:creator>Microsoft Office User</dc:creator>
  <cp:lastModifiedBy>DN</cp:lastModifiedBy>
  <cp:revision>34</cp:revision>
  <dcterms:created xsi:type="dcterms:W3CDTF">2023-07-06T08:04:04Z</dcterms:created>
  <dcterms:modified xsi:type="dcterms:W3CDTF">2023-08-03T15:04:05Z</dcterms:modified>
</cp:coreProperties>
</file>