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7" r:id="rId13"/>
    <p:sldId id="268" r:id="rId14"/>
    <p:sldId id="269" r:id="rId15"/>
    <p:sldId id="270" r:id="rId16"/>
  </p:sldIdLst>
  <p:sldSz cx="15119350" cy="10691813"/>
  <p:notesSz cx="9928225" cy="14357350"/>
  <p:embeddedFontLst>
    <p:embeddedFont>
      <p:font typeface="Arial Black" panose="020B0A04020102020204" pitchFamily="34" charset="0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6543">
          <p15:clr>
            <a:srgbClr val="A4A3A4"/>
          </p15:clr>
        </p15:guide>
        <p15:guide id="2" orient="horz" pos="238">
          <p15:clr>
            <a:srgbClr val="A4A3A4"/>
          </p15:clr>
        </p15:guide>
        <p15:guide id="3" orient="horz" pos="986">
          <p15:clr>
            <a:srgbClr val="A4A3A4"/>
          </p15:clr>
        </p15:guide>
        <p15:guide id="4" orient="horz" pos="2234">
          <p15:clr>
            <a:srgbClr val="A4A3A4"/>
          </p15:clr>
        </p15:guide>
        <p15:guide id="5" pos="5148">
          <p15:clr>
            <a:srgbClr val="A4A3A4"/>
          </p15:clr>
        </p15:guide>
        <p15:guide id="6" pos="9253">
          <p15:clr>
            <a:srgbClr val="A4A3A4"/>
          </p15:clr>
        </p15:guide>
        <p15:guide id="7" orient="horz" pos="28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B2E13A2-21F0-498D-9D80-8EF4AEAD761E}">
  <a:tblStyle styleId="{5B2E13A2-21F0-498D-9D80-8EF4AEAD76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-1464" y="-120"/>
      </p:cViewPr>
      <p:guideLst>
        <p:guide orient="horz" pos="6543"/>
        <p:guide orient="horz" pos="238"/>
        <p:guide orient="horz" pos="986"/>
        <p:guide orient="horz" pos="2234"/>
        <p:guide orient="horz" pos="2846"/>
        <p:guide pos="5148"/>
        <p:guide pos="92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7" y="2"/>
            <a:ext cx="4302231" cy="72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2675" tIns="66300" rIns="132675" bIns="663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23704" y="2"/>
            <a:ext cx="4302231" cy="72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2675" tIns="66300" rIns="132675" bIns="663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539875" y="1795463"/>
            <a:ext cx="6848475" cy="4843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2823" y="6909482"/>
            <a:ext cx="7942580" cy="5653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2675" tIns="66300" rIns="132675" bIns="663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7" y="13636992"/>
            <a:ext cx="4302231" cy="720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2675" tIns="66300" rIns="132675" bIns="663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23704" y="13636992"/>
            <a:ext cx="4302231" cy="720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2675" tIns="66300" rIns="132675" bIns="663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66231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992823" y="6909481"/>
            <a:ext cx="7942580" cy="5653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2675" tIns="66300" rIns="132675" bIns="66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39875" y="1795463"/>
            <a:ext cx="6848475" cy="4843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35b65a272a_0_183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135b65a272a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57288" y="1076325"/>
            <a:ext cx="7613650" cy="5384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992823" y="6819741"/>
            <a:ext cx="7942580" cy="6460808"/>
          </a:xfrm>
          <a:prstGeom prst="rect">
            <a:avLst/>
          </a:prstGeom>
        </p:spPr>
        <p:txBody>
          <a:bodyPr spcFirstLastPara="1" wrap="square" lIns="138747" tIns="138747" rIns="138747" bIns="138747" anchor="t" anchorCtr="0">
            <a:noAutofit/>
          </a:bodyPr>
          <a:lstStyle/>
          <a:p>
            <a:pPr marL="0" indent="0"/>
            <a:endParaRPr/>
          </a:p>
        </p:txBody>
      </p:sp>
    </p:spTree>
    <p:extLst>
      <p:ext uri="{BB962C8B-B14F-4D97-AF65-F5344CB8AC3E}">
        <p14:creationId xmlns:p14="http://schemas.microsoft.com/office/powerpoint/2010/main" val="861021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35b65a272a_0_211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g135b65a272a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35b65a272a_0_226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g135b65a272a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35b65a272a_0_241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g135b65a272a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35b65a272a_0_19:notes"/>
          <p:cNvSpPr txBox="1">
            <a:spLocks noGrp="1"/>
          </p:cNvSpPr>
          <p:nvPr>
            <p:ph type="body" idx="1"/>
          </p:nvPr>
        </p:nvSpPr>
        <p:spPr>
          <a:xfrm>
            <a:off x="992823" y="6909482"/>
            <a:ext cx="7942500" cy="5653200"/>
          </a:xfrm>
          <a:prstGeom prst="rect">
            <a:avLst/>
          </a:prstGeom>
        </p:spPr>
        <p:txBody>
          <a:bodyPr spcFirstLastPara="1" wrap="square" lIns="132675" tIns="66300" rIns="132675" bIns="6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135b65a272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39875" y="1795463"/>
            <a:ext cx="6848475" cy="4843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3554aad57c_2_5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13554aad57c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35b65a272a_0_8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g135b65a272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35b65a272a_0_95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g135b65a272a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35b65a272a_0_107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g135b65a272a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35b65a272a_0_120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135b65a272a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35b65a272a_0_144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135b65a272a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35b65a272a_0_157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g135b65a272a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35b65a272a_0_169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135b65a272a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>
  <p:cSld name="Титульный слайд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1303479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0575" y="379834"/>
            <a:ext cx="1584499" cy="548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pos="498">
          <p15:clr>
            <a:srgbClr val="FBAE40"/>
          </p15:clr>
        </p15:guide>
        <p15:guide id="2" orient="horz" pos="48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Пользовательский макет">
  <p:cSld name="6_Пользовательский макет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3692" y="468741"/>
            <a:ext cx="4495188" cy="396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089561" y="432931"/>
            <a:ext cx="1439533" cy="53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10397" y="213194"/>
            <a:ext cx="12300444" cy="1175686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1"/>
          <p:cNvSpPr txBox="1">
            <a:spLocks noGrp="1"/>
          </p:cNvSpPr>
          <p:nvPr>
            <p:ph type="sldNum" idx="12"/>
          </p:nvPr>
        </p:nvSpPr>
        <p:spPr>
          <a:xfrm>
            <a:off x="11016278" y="10166465"/>
            <a:ext cx="34773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625" tIns="37300" rIns="74625" bIns="3730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1"/>
          </p:nvPr>
        </p:nvSpPr>
        <p:spPr>
          <a:xfrm>
            <a:off x="672778" y="1501472"/>
            <a:ext cx="7326000" cy="10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title"/>
          </p:nvPr>
        </p:nvSpPr>
        <p:spPr>
          <a:xfrm>
            <a:off x="672778" y="486959"/>
            <a:ext cx="73260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body" idx="2"/>
          </p:nvPr>
        </p:nvSpPr>
        <p:spPr>
          <a:xfrm>
            <a:off x="672778" y="6861433"/>
            <a:ext cx="3109500" cy="19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1"/>
          <p:cNvSpPr>
            <a:spLocks noGrp="1"/>
          </p:cNvSpPr>
          <p:nvPr>
            <p:ph type="pic" idx="3"/>
          </p:nvPr>
        </p:nvSpPr>
        <p:spPr>
          <a:xfrm>
            <a:off x="673351" y="3731930"/>
            <a:ext cx="1609200" cy="1610400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11"/>
          <p:cNvSpPr txBox="1">
            <a:spLocks noGrp="1"/>
          </p:cNvSpPr>
          <p:nvPr>
            <p:ph type="body" idx="4"/>
          </p:nvPr>
        </p:nvSpPr>
        <p:spPr>
          <a:xfrm>
            <a:off x="672778" y="6256644"/>
            <a:ext cx="3109500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body" idx="5"/>
          </p:nvPr>
        </p:nvSpPr>
        <p:spPr>
          <a:xfrm>
            <a:off x="4244688" y="6861433"/>
            <a:ext cx="3109500" cy="19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1"/>
          <p:cNvSpPr>
            <a:spLocks noGrp="1"/>
          </p:cNvSpPr>
          <p:nvPr>
            <p:ph type="pic" idx="6"/>
          </p:nvPr>
        </p:nvSpPr>
        <p:spPr>
          <a:xfrm>
            <a:off x="4245261" y="3731930"/>
            <a:ext cx="1609200" cy="1610400"/>
          </a:xfrm>
          <a:prstGeom prst="rect">
            <a:avLst/>
          </a:prstGeom>
          <a:noFill/>
          <a:ln>
            <a:noFill/>
          </a:ln>
        </p:spPr>
      </p:sp>
      <p:sp>
        <p:nvSpPr>
          <p:cNvPr id="89" name="Google Shape;89;p11"/>
          <p:cNvSpPr txBox="1">
            <a:spLocks noGrp="1"/>
          </p:cNvSpPr>
          <p:nvPr>
            <p:ph type="body" idx="7"/>
          </p:nvPr>
        </p:nvSpPr>
        <p:spPr>
          <a:xfrm>
            <a:off x="4244688" y="6256644"/>
            <a:ext cx="3109500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body" idx="8"/>
          </p:nvPr>
        </p:nvSpPr>
        <p:spPr>
          <a:xfrm>
            <a:off x="7816599" y="6861433"/>
            <a:ext cx="3109500" cy="19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1"/>
          <p:cNvSpPr>
            <a:spLocks noGrp="1"/>
          </p:cNvSpPr>
          <p:nvPr>
            <p:ph type="pic" idx="9"/>
          </p:nvPr>
        </p:nvSpPr>
        <p:spPr>
          <a:xfrm>
            <a:off x="7817172" y="3731930"/>
            <a:ext cx="1609200" cy="1610400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11"/>
          <p:cNvSpPr txBox="1">
            <a:spLocks noGrp="1"/>
          </p:cNvSpPr>
          <p:nvPr>
            <p:ph type="body" idx="13"/>
          </p:nvPr>
        </p:nvSpPr>
        <p:spPr>
          <a:xfrm>
            <a:off x="7816599" y="6256644"/>
            <a:ext cx="3109500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body" idx="14"/>
          </p:nvPr>
        </p:nvSpPr>
        <p:spPr>
          <a:xfrm>
            <a:off x="11388510" y="6861433"/>
            <a:ext cx="3109500" cy="19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11"/>
          <p:cNvSpPr>
            <a:spLocks noGrp="1"/>
          </p:cNvSpPr>
          <p:nvPr>
            <p:ph type="pic" idx="15"/>
          </p:nvPr>
        </p:nvSpPr>
        <p:spPr>
          <a:xfrm>
            <a:off x="11389083" y="3731930"/>
            <a:ext cx="1609200" cy="1610400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11"/>
          <p:cNvSpPr txBox="1">
            <a:spLocks noGrp="1"/>
          </p:cNvSpPr>
          <p:nvPr>
            <p:ph type="body" idx="16"/>
          </p:nvPr>
        </p:nvSpPr>
        <p:spPr>
          <a:xfrm>
            <a:off x="11388510" y="6256644"/>
            <a:ext cx="3109500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4008974" y="9693447"/>
            <a:ext cx="907260" cy="818178"/>
          </a:xfrm>
          <a:prstGeom prst="rect">
            <a:avLst/>
          </a:prstGeom>
        </p:spPr>
        <p:txBody>
          <a:bodyPr spcFirstLastPara="1" wrap="square" lIns="165159" tIns="165159" rIns="165159" bIns="165159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316254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790807" y="383495"/>
            <a:ext cx="6988970" cy="729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  <a:defRPr sz="32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790575" y="1175275"/>
            <a:ext cx="11339513" cy="2581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1800"/>
            </a:lvl1pPr>
            <a:lvl2pPr lvl="1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None/>
              <a:defRPr sz="3118"/>
            </a:lvl2pPr>
            <a:lvl3pPr lvl="2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None/>
              <a:defRPr sz="2806"/>
            </a:lvl3pPr>
            <a:lvl4pPr lvl="3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4pPr>
            <a:lvl5pPr lvl="4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5pPr>
            <a:lvl6pPr lvl="5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6pPr>
            <a:lvl7pPr lvl="6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7pPr>
            <a:lvl8pPr lvl="7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8pPr>
            <a:lvl9pPr lvl="8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11303479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996848" y="379834"/>
            <a:ext cx="1584499" cy="5482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oogle Shape;23;p3"/>
          <p:cNvGrpSpPr/>
          <p:nvPr/>
        </p:nvGrpSpPr>
        <p:grpSpPr>
          <a:xfrm>
            <a:off x="8831362" y="482439"/>
            <a:ext cx="3921258" cy="350037"/>
            <a:chOff x="8831362" y="482439"/>
            <a:chExt cx="3921258" cy="350037"/>
          </a:xfrm>
        </p:grpSpPr>
        <p:pic>
          <p:nvPicPr>
            <p:cNvPr id="24" name="Google Shape;24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939719" y="566571"/>
              <a:ext cx="377856" cy="1817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25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831362" y="517741"/>
              <a:ext cx="684611" cy="2794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26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706971" y="572129"/>
              <a:ext cx="342986" cy="1706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27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199194" y="603704"/>
              <a:ext cx="591288" cy="1075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28;p3"/>
            <p:cNvPicPr preferRelativeResize="0"/>
            <p:nvPr/>
          </p:nvPicPr>
          <p:blipFill rotWithShape="1">
            <a:blip r:embed="rId7">
              <a:alphaModFix amt="35000"/>
            </a:blip>
            <a:srcRect/>
            <a:stretch/>
          </p:blipFill>
          <p:spPr>
            <a:xfrm>
              <a:off x="12466814" y="482439"/>
              <a:ext cx="285806" cy="3500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29;p3" descr="Изображение выглядит как текст&#10;&#10;Автоматически созданное описание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665210" y="517300"/>
              <a:ext cx="892524" cy="28031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extLst>
    <p:ext uri="{DCECCB84-F9BA-43D5-87BE-67443E8EF086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pos="498">
          <p15:clr>
            <a:srgbClr val="FBAE40"/>
          </p15:clr>
        </p15:guide>
        <p15:guide id="2" orient="horz" pos="48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1039455" y="2846200"/>
            <a:ext cx="6425724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2"/>
          </p:nvPr>
        </p:nvSpPr>
        <p:spPr>
          <a:xfrm>
            <a:off x="7654171" y="2846200"/>
            <a:ext cx="6425724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 b="1"/>
            </a:lvl1pPr>
            <a:lvl2pPr marL="914400" lvl="1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None/>
              <a:defRPr sz="3118" b="1"/>
            </a:lvl2pPr>
            <a:lvl3pPr marL="1371600" lvl="2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None/>
              <a:defRPr sz="2806" b="1"/>
            </a:lvl3pPr>
            <a:lvl4pPr marL="1828800" lvl="3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4pPr>
            <a:lvl5pPr marL="2286000" lvl="4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5pPr>
            <a:lvl6pPr marL="2743200" lvl="5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6pPr>
            <a:lvl7pPr marL="3200400" lvl="6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7pPr>
            <a:lvl8pPr marL="3657600" lvl="7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8pPr>
            <a:lvl9pPr marL="4114800" lvl="8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2"/>
          </p:nvPr>
        </p:nvSpPr>
        <p:spPr>
          <a:xfrm>
            <a:off x="1041426" y="3905482"/>
            <a:ext cx="6396193" cy="574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3"/>
          </p:nvPr>
        </p:nvSpPr>
        <p:spPr>
          <a:xfrm>
            <a:off x="7654172" y="2620980"/>
            <a:ext cx="6427693" cy="1284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 b="1"/>
            </a:lvl1pPr>
            <a:lvl2pPr marL="914400" lvl="1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None/>
              <a:defRPr sz="3118" b="1"/>
            </a:lvl2pPr>
            <a:lvl3pPr marL="1371600" lvl="2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None/>
              <a:defRPr sz="2806" b="1"/>
            </a:lvl3pPr>
            <a:lvl4pPr marL="1828800" lvl="3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4pPr>
            <a:lvl5pPr marL="2286000" lvl="4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5pPr>
            <a:lvl6pPr marL="2743200" lvl="5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6pPr>
            <a:lvl7pPr marL="3200400" lvl="6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7pPr>
            <a:lvl8pPr marL="3657600" lvl="7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8pPr>
            <a:lvl9pPr marL="4114800" lvl="8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4"/>
          </p:nvPr>
        </p:nvSpPr>
        <p:spPr>
          <a:xfrm>
            <a:off x="7654172" y="3905482"/>
            <a:ext cx="6427693" cy="574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89"/>
              <a:buFont typeface="Arial"/>
              <a:buNone/>
              <a:defRPr sz="498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6427693" y="1539425"/>
            <a:ext cx="7654171" cy="7598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545401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989"/>
              <a:buChar char="•"/>
              <a:defRPr sz="4989"/>
            </a:lvl1pPr>
            <a:lvl2pPr marL="914400" lvl="1" indent="-505777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4365"/>
              <a:buChar char="•"/>
              <a:defRPr sz="4365"/>
            </a:lvl2pPr>
            <a:lvl3pPr marL="1371600" lvl="2" indent="-466217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742"/>
              <a:buChar char="•"/>
              <a:defRPr sz="3741"/>
            </a:lvl3pPr>
            <a:lvl4pPr marL="1828800" lvl="3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4pPr>
            <a:lvl5pPr marL="2286000" lvl="4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5pPr>
            <a:lvl6pPr marL="2743200" lvl="5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6pPr>
            <a:lvl7pPr marL="3200400" lvl="6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7pPr>
            <a:lvl8pPr marL="3657600" lvl="7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8pPr>
            <a:lvl9pPr marL="4114800" lvl="8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2"/>
          </p:nvPr>
        </p:nvSpPr>
        <p:spPr>
          <a:xfrm>
            <a:off x="1041425" y="3207544"/>
            <a:ext cx="4876384" cy="5942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1pPr>
            <a:lvl2pPr marL="914400" lvl="1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183"/>
              <a:buNone/>
              <a:defRPr sz="2183"/>
            </a:lvl2pPr>
            <a:lvl3pPr marL="1371600" lvl="2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71"/>
              <a:buNone/>
              <a:defRPr sz="1870"/>
            </a:lvl3pPr>
            <a:lvl4pPr marL="1828800" lvl="3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4pPr>
            <a:lvl5pPr marL="2286000" lvl="4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5pPr>
            <a:lvl6pPr marL="2743200" lvl="5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6pPr>
            <a:lvl7pPr marL="3200400" lvl="6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7pPr>
            <a:lvl8pPr marL="3657600" lvl="7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8pPr>
            <a:lvl9pPr marL="4114800" lvl="8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89"/>
              <a:buFont typeface="Arial"/>
              <a:buNone/>
              <a:defRPr sz="498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>
            <a:spLocks noGrp="1"/>
          </p:cNvSpPr>
          <p:nvPr>
            <p:ph type="pic" idx="2"/>
          </p:nvPr>
        </p:nvSpPr>
        <p:spPr>
          <a:xfrm>
            <a:off x="6427693" y="1539425"/>
            <a:ext cx="7654171" cy="7598117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8"/>
          <p:cNvSpPr txBox="1">
            <a:spLocks noGrp="1"/>
          </p:cNvSpPr>
          <p:nvPr>
            <p:ph type="body" idx="1"/>
          </p:nvPr>
        </p:nvSpPr>
        <p:spPr>
          <a:xfrm>
            <a:off x="1041425" y="3207544"/>
            <a:ext cx="4876384" cy="5942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1pPr>
            <a:lvl2pPr marL="914400" lvl="1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183"/>
              <a:buNone/>
              <a:defRPr sz="2183"/>
            </a:lvl2pPr>
            <a:lvl3pPr marL="1371600" lvl="2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71"/>
              <a:buNone/>
              <a:defRPr sz="1870"/>
            </a:lvl3pPr>
            <a:lvl4pPr marL="1828800" lvl="3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4pPr>
            <a:lvl5pPr marL="2286000" lvl="4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5pPr>
            <a:lvl6pPr marL="2743200" lvl="5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6pPr>
            <a:lvl7pPr marL="3200400" lvl="6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7pPr>
            <a:lvl8pPr marL="3657600" lvl="7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8pPr>
            <a:lvl9pPr marL="4114800" lvl="8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 rot="5400000">
            <a:off x="4167747" y="-282091"/>
            <a:ext cx="6783857" cy="13040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title"/>
          </p:nvPr>
        </p:nvSpPr>
        <p:spPr>
          <a:xfrm rot="5400000">
            <a:off x="7919432" y="3469593"/>
            <a:ext cx="9060817" cy="326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body" idx="1"/>
          </p:nvPr>
        </p:nvSpPr>
        <p:spPr>
          <a:xfrm rot="5400000">
            <a:off x="1304717" y="303979"/>
            <a:ext cx="9060817" cy="959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039456" y="739724"/>
            <a:ext cx="13040439" cy="980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60"/>
              <a:buFont typeface="Arial"/>
              <a:buNone/>
              <a:defRPr sz="68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05777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365"/>
              <a:buFont typeface="Arial"/>
              <a:buChar char="•"/>
              <a:defRPr sz="43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6217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742"/>
              <a:buFont typeface="Arial"/>
              <a:buChar char="•"/>
              <a:defRPr sz="374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26592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Char char="•"/>
              <a:defRPr sz="311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hyperlink" Target="https://pt.2035.university/project/o-sozdanii-lesokultury-i-lesoindustrii-kryma-i-sevastopola?_ga=2.167273534.1465853835.1656343879-723541476.1656343879&#1089;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2"/>
          <p:cNvSpPr txBox="1">
            <a:spLocks noGrp="1"/>
          </p:cNvSpPr>
          <p:nvPr>
            <p:ph type="ctrTitle" idx="4294967295"/>
          </p:nvPr>
        </p:nvSpPr>
        <p:spPr>
          <a:xfrm>
            <a:off x="0" y="534988"/>
            <a:ext cx="9934575" cy="164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ru-RU" sz="5700" i="0" u="none" strike="noStrike" cap="none" dirty="0">
                <a:solidFill>
                  <a:srgbClr val="050313"/>
                </a:solidFill>
                <a:latin typeface="Arial Black"/>
                <a:ea typeface="Arial Black"/>
                <a:cs typeface="Arial Black"/>
                <a:sym typeface="Arial Black"/>
              </a:rPr>
              <a:t>Архипелаг 2022: </a:t>
            </a:r>
            <a:r>
              <a:rPr lang="ru-RU" sz="4000" i="0" u="none" strike="noStrike" cap="none" dirty="0">
                <a:solidFill>
                  <a:srgbClr val="050313"/>
                </a:solidFill>
                <a:latin typeface="Arial Black"/>
                <a:ea typeface="Arial Black"/>
                <a:cs typeface="Arial Black"/>
                <a:sym typeface="Arial Black"/>
              </a:rPr>
              <a:t>#</a:t>
            </a:r>
            <a:r>
              <a:rPr lang="ru-RU" sz="4000" i="0" u="none" strike="noStrike" cap="none" dirty="0" err="1">
                <a:solidFill>
                  <a:srgbClr val="050313"/>
                </a:solidFill>
                <a:latin typeface="Arial Black"/>
                <a:ea typeface="Arial Black"/>
                <a:cs typeface="Arial Black"/>
                <a:sym typeface="Arial Black"/>
              </a:rPr>
              <a:t>НастоящееБудущее</a:t>
            </a:r>
            <a:endParaRPr sz="8000" i="0" u="none" strike="noStrike" cap="none" dirty="0">
              <a:solidFill>
                <a:srgbClr val="05031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02" name="Google Shape;10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32158" y="1677935"/>
            <a:ext cx="996480" cy="607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81360" y="604471"/>
            <a:ext cx="1206866" cy="578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05775" y="750550"/>
            <a:ext cx="741154" cy="431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914415" y="852445"/>
            <a:ext cx="1072350" cy="228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2" descr="Изображение выглядит как текст&#10;&#10;Автоматически созданное описание"/>
          <p:cNvPicPr preferRelativeResize="0"/>
          <p:nvPr/>
        </p:nvPicPr>
        <p:blipFill rotWithShape="1">
          <a:blip r:embed="rId7">
            <a:alphaModFix amt="50000"/>
          </a:blip>
          <a:srcRect/>
          <a:stretch/>
        </p:blipFill>
        <p:spPr>
          <a:xfrm>
            <a:off x="11402852" y="1685317"/>
            <a:ext cx="1154677" cy="42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2" descr="Изображение выглядит как текст&#10;&#10;Автоматически созданное описание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483383" y="1601996"/>
            <a:ext cx="1464274" cy="57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2"/>
          <p:cNvSpPr txBox="1"/>
          <p:nvPr/>
        </p:nvSpPr>
        <p:spPr>
          <a:xfrm>
            <a:off x="693550" y="2685311"/>
            <a:ext cx="7821000" cy="1066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 fontScale="25000" lnSpcReduction="20000"/>
          </a:bodyPr>
          <a:lstStyle/>
          <a:p>
            <a:pPr lvl="0">
              <a:lnSpc>
                <a:spcPct val="90000"/>
              </a:lnSpc>
            </a:pPr>
            <a:r>
              <a:rPr lang="ru-RU" sz="14400" dirty="0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Создание </a:t>
            </a:r>
            <a:r>
              <a:rPr lang="ru-RU" sz="144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Лесокультуры и </a:t>
            </a:r>
            <a:br>
              <a:rPr lang="ru-RU" sz="144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ru-RU" sz="14400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Лесоиндустрии</a:t>
            </a:r>
            <a:r>
              <a:rPr lang="ru-RU" sz="144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Крыма и Севастополя</a:t>
            </a:r>
            <a:r>
              <a:rPr lang="ru-RU" sz="50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/>
            </a:r>
            <a:br>
              <a:rPr lang="ru-RU" sz="50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endParaRPr sz="5000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9" name="Google Shape;109;p12"/>
          <p:cNvSpPr txBox="1"/>
          <p:nvPr/>
        </p:nvSpPr>
        <p:spPr>
          <a:xfrm>
            <a:off x="519412" y="9856217"/>
            <a:ext cx="9935100" cy="477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ru-RU" i="1" dirty="0" smtClean="0">
                <a:solidFill>
                  <a:schemeClr val="dk1"/>
                </a:solidFill>
              </a:rPr>
              <a:t>Ссылка на проект на сайте Архипелаг: </a:t>
            </a:r>
          </a:p>
          <a:p>
            <a:pPr lvl="0">
              <a:lnSpc>
                <a:spcPct val="90000"/>
              </a:lnSpc>
            </a:pPr>
            <a:r>
              <a:rPr lang="en-US" sz="1600" b="1" i="1" dirty="0" smtClean="0">
                <a:solidFill>
                  <a:schemeClr val="dk1"/>
                </a:solidFill>
                <a:hlinkClick r:id="rId9"/>
              </a:rPr>
              <a:t>https</a:t>
            </a:r>
            <a:r>
              <a:rPr lang="en-US" sz="1600" b="1" i="1" dirty="0">
                <a:solidFill>
                  <a:schemeClr val="dk1"/>
                </a:solidFill>
                <a:hlinkClick r:id="rId9"/>
              </a:rPr>
              <a:t>://pt.2035.university/project/o-sozdanii-lesokultury-i-lesoindustrii-kryma-i-sevastopola?_ga=2.167273534.1465853835.1656343879-723541476.165634387</a:t>
            </a:r>
            <a:r>
              <a:rPr lang="en-US" i="1" dirty="0">
                <a:solidFill>
                  <a:schemeClr val="dk1"/>
                </a:solidFill>
                <a:hlinkClick r:id="rId9"/>
              </a:rPr>
              <a:t>9</a:t>
            </a:r>
            <a:r>
              <a:rPr lang="ru-RU" i="1" dirty="0" smtClean="0">
                <a:solidFill>
                  <a:schemeClr val="dk1"/>
                </a:solidFill>
                <a:hlinkClick r:id="rId9"/>
              </a:rPr>
              <a:t>с</a:t>
            </a:r>
            <a:r>
              <a:rPr lang="ru-RU" i="1" dirty="0" smtClean="0">
                <a:solidFill>
                  <a:schemeClr val="dk1"/>
                </a:solidFill>
              </a:rPr>
              <a:t>  </a:t>
            </a:r>
            <a:endParaRPr lang="ru-RU" i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i="1" dirty="0" smtClean="0">
                <a:solidFill>
                  <a:schemeClr val="dk1"/>
                </a:solidFill>
              </a:rPr>
              <a:t> 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10" name="Google Shape;110;p12"/>
          <p:cNvSpPr txBox="1"/>
          <p:nvPr/>
        </p:nvSpPr>
        <p:spPr>
          <a:xfrm>
            <a:off x="230865" y="4173415"/>
            <a:ext cx="8069073" cy="56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90000"/>
              </a:lnSpc>
            </a:pPr>
            <a:endParaRPr lang="ru-RU" sz="2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</p:txBody>
      </p:sp>
      <p:pic>
        <p:nvPicPr>
          <p:cNvPr id="111" name="Google Shape;111;p1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635262" y="2503257"/>
            <a:ext cx="8122057" cy="7830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 rot="10800000" flipV="1">
            <a:off x="519411" y="1977527"/>
            <a:ext cx="7995137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b="1" dirty="0" smtClean="0"/>
          </a:p>
          <a:p>
            <a:r>
              <a:rPr lang="ru-RU" sz="2400" b="1" dirty="0" smtClean="0"/>
              <a:t>Решение </a:t>
            </a:r>
            <a:r>
              <a:rPr lang="ru-RU" sz="2400" b="1" dirty="0"/>
              <a:t>триединой задачи – экономического, экологического, социального благополучия Крыма</a:t>
            </a:r>
          </a:p>
          <a:p>
            <a:endParaRPr lang="ru-RU" dirty="0" smtClean="0"/>
          </a:p>
          <a:p>
            <a:r>
              <a:rPr lang="ru-RU" sz="1800" dirty="0" smtClean="0"/>
              <a:t>-</a:t>
            </a:r>
            <a:r>
              <a:rPr lang="ru-RU" sz="2000" dirty="0"/>
              <a:t>Кардинальное  улучшение экологи и экономики Крыма, структуры земель и воздуха региона, заменой дикой лесной поросли в Крыму и пригородах Севастополя на исконно Крымские эндемические лесные массивы платана, бука, </a:t>
            </a:r>
            <a:endParaRPr lang="ru-RU" sz="2000" dirty="0" smtClean="0"/>
          </a:p>
          <a:p>
            <a:r>
              <a:rPr lang="ru-RU" sz="2000" dirty="0" smtClean="0"/>
              <a:t>сосны</a:t>
            </a:r>
            <a:r>
              <a:rPr lang="ru-RU" sz="2000" dirty="0"/>
              <a:t>, кедра и других деревьев ценных пород, создающих </a:t>
            </a:r>
            <a:endParaRPr lang="ru-RU" sz="2000" dirty="0" smtClean="0"/>
          </a:p>
          <a:p>
            <a:r>
              <a:rPr lang="ru-RU" sz="2000" dirty="0" smtClean="0"/>
              <a:t>гумус</a:t>
            </a:r>
            <a:r>
              <a:rPr lang="ru-RU" sz="2000" dirty="0"/>
              <a:t>, кислород, чистый воздух, природную среду обитания; </a:t>
            </a:r>
          </a:p>
          <a:p>
            <a:r>
              <a:rPr lang="ru-RU" sz="2000" dirty="0"/>
              <a:t> </a:t>
            </a:r>
            <a:endParaRPr lang="ru-RU" sz="2000" dirty="0" smtClean="0"/>
          </a:p>
          <a:p>
            <a:r>
              <a:rPr lang="ru-RU" sz="2000" dirty="0"/>
              <a:t>-</a:t>
            </a:r>
            <a:r>
              <a:rPr lang="ru-RU" sz="2000" dirty="0" smtClean="0"/>
              <a:t> Создание </a:t>
            </a:r>
            <a:r>
              <a:rPr lang="ru-RU" sz="2000" dirty="0" err="1" smtClean="0"/>
              <a:t>востребованнейшей</a:t>
            </a:r>
            <a:r>
              <a:rPr lang="ru-RU" sz="2000" dirty="0" smtClean="0"/>
              <a:t> </a:t>
            </a:r>
            <a:r>
              <a:rPr lang="ru-RU" sz="2000" dirty="0"/>
              <a:t>для России -  </a:t>
            </a:r>
            <a:r>
              <a:rPr lang="ru-RU" sz="2000" dirty="0" smtClean="0"/>
              <a:t>рекреационно-</a:t>
            </a:r>
          </a:p>
          <a:p>
            <a:r>
              <a:rPr lang="ru-RU" sz="2000" dirty="0" smtClean="0"/>
              <a:t>туристической</a:t>
            </a:r>
            <a:r>
              <a:rPr lang="ru-RU" sz="2000" dirty="0"/>
              <a:t>, </a:t>
            </a:r>
            <a:r>
              <a:rPr lang="ru-RU" sz="2000" dirty="0" smtClean="0"/>
              <a:t>внутренней </a:t>
            </a:r>
            <a:r>
              <a:rPr lang="ru-RU" sz="2000" dirty="0"/>
              <a:t>и </a:t>
            </a:r>
            <a:r>
              <a:rPr lang="ru-RU" sz="2000" dirty="0" smtClean="0"/>
              <a:t>въездной </a:t>
            </a:r>
            <a:r>
              <a:rPr lang="ru-RU" sz="2000" dirty="0"/>
              <a:t>эко- </a:t>
            </a:r>
            <a:r>
              <a:rPr lang="ru-RU" sz="2000" dirty="0" smtClean="0"/>
              <a:t>туриндустрии </a:t>
            </a:r>
            <a:r>
              <a:rPr lang="ru-RU" sz="2000" dirty="0"/>
              <a:t>Крыма, на базе создаваемых </a:t>
            </a:r>
            <a:r>
              <a:rPr lang="ru-RU" sz="2000" dirty="0" smtClean="0"/>
              <a:t> проектом лесопарков </a:t>
            </a:r>
            <a:endParaRPr lang="ru-RU" sz="2000" dirty="0"/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-создание новых, с заботой о благополучии потомков - экологически и социально-экономически эффективных, системообразующих Крымских отраслей – </a:t>
            </a:r>
            <a:r>
              <a:rPr lang="ru-RU" sz="2000" dirty="0" smtClean="0"/>
              <a:t> </a:t>
            </a:r>
            <a:r>
              <a:rPr lang="ru-RU" sz="2000" dirty="0"/>
              <a:t>выращивания и использования древесины ценных пород.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1"/>
          <p:cNvSpPr/>
          <p:nvPr/>
        </p:nvSpPr>
        <p:spPr>
          <a:xfrm>
            <a:off x="790575" y="2090997"/>
            <a:ext cx="13898700" cy="2715900"/>
          </a:xfrm>
          <a:prstGeom prst="roundRect">
            <a:avLst>
              <a:gd name="adj" fmla="val 9904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1800" dirty="0" smtClean="0"/>
              <a:t>1.Проект </a:t>
            </a:r>
            <a:r>
              <a:rPr lang="ru-RU" sz="1800" dirty="0"/>
              <a:t>создания лесокультур создан нами ещё в 2007 году в результате опережающих конкурентов научных исследований и выводов о том, что Наступившая эпоха </a:t>
            </a:r>
            <a:r>
              <a:rPr lang="ru-RU" sz="1800" dirty="0" err="1"/>
              <a:t>гипер</a:t>
            </a:r>
            <a:r>
              <a:rPr lang="ru-RU" sz="1800" dirty="0"/>
              <a:t> – динамизма, глобализма коммуникаций и поп-культуры человечества, требует новых: инновационных технологий удовлетворения массовых потребностей, всеобщих, общедоступных, популярных форм  массовой культуры и туризма. Но, не нарушающих эко среду обитания.</a:t>
            </a:r>
          </a:p>
          <a:p>
            <a:endParaRPr lang="ru-RU" sz="1800" dirty="0" smtClean="0"/>
          </a:p>
          <a:p>
            <a:r>
              <a:rPr lang="ru-RU" sz="1800" dirty="0" smtClean="0"/>
              <a:t>2.В </a:t>
            </a:r>
            <a:r>
              <a:rPr lang="ru-RU" sz="1800" dirty="0"/>
              <a:t>формате лесопаркового туризма мы были в числе первых компаний осознавших, что элитный </a:t>
            </a:r>
            <a:r>
              <a:rPr lang="ru-RU" sz="1800" dirty="0" err="1"/>
              <a:t>ивент</a:t>
            </a:r>
            <a:r>
              <a:rPr lang="ru-RU" sz="1800" dirty="0"/>
              <a:t>-турим экстенсивен. И в условиях когда количество и объёмы трат элитных заказчиков растут гораздо меньше, чем интенсивный рост количества и совокупных трат среднего и эконом класса </a:t>
            </a:r>
            <a:r>
              <a:rPr lang="ru-RU" sz="1800" dirty="0" err="1"/>
              <a:t>ивент</a:t>
            </a:r>
            <a:r>
              <a:rPr lang="ru-RU" sz="1800" dirty="0"/>
              <a:t>-туристов. Для чего нами была создана и  успешно, практически применяется организационно-финансовая система сбора больших бюджетов из незначительных вкладов большого числа участников, сообща организующих для себя </a:t>
            </a:r>
            <a:r>
              <a:rPr lang="ru-RU" sz="1800" dirty="0" err="1"/>
              <a:t>ивент</a:t>
            </a:r>
            <a:r>
              <a:rPr lang="ru-RU" sz="1800" dirty="0"/>
              <a:t>-мероприятия даже более грандиозные, чем элитные. В результате организуются громадные туристические и финансовые потоки и новая </a:t>
            </a:r>
            <a:r>
              <a:rPr lang="ru-RU" sz="1800" dirty="0" err="1"/>
              <a:t>ивент</a:t>
            </a:r>
            <a:r>
              <a:rPr lang="ru-RU" sz="1800" dirty="0"/>
              <a:t>-индустрия современности.</a:t>
            </a:r>
          </a:p>
          <a:p>
            <a:endParaRPr lang="ru-RU" sz="1800" dirty="0" smtClean="0"/>
          </a:p>
          <a:p>
            <a:r>
              <a:rPr lang="ru-RU" sz="1800" dirty="0" smtClean="0"/>
              <a:t>3</a:t>
            </a:r>
            <a:r>
              <a:rPr lang="ru-RU" sz="1800" dirty="0"/>
              <a:t>. Мы так же, опережая время максимальной эксплуатации природы для туризма,  инициировали ограничение поточного использования уникальных природных объектов. А для удовлетворения потребностей в расширении природного туризма, приступили к данному проекту создания специализированных лесных насаждений, с организацией необходимых природных ландшафтов, для массового </a:t>
            </a:r>
            <a:r>
              <a:rPr lang="ru-RU" sz="1800" dirty="0" err="1"/>
              <a:t>лесо</a:t>
            </a:r>
            <a:r>
              <a:rPr lang="ru-RU" sz="1800" dirty="0"/>
              <a:t> паркового, природного туризма.</a:t>
            </a:r>
          </a:p>
          <a:p>
            <a:endParaRPr lang="ru-RU" sz="1800" dirty="0" smtClean="0"/>
          </a:p>
          <a:p>
            <a:r>
              <a:rPr lang="ru-RU" sz="1800" dirty="0" smtClean="0"/>
              <a:t>4.Данным </a:t>
            </a:r>
            <a:r>
              <a:rPr lang="ru-RU" sz="1800" dirty="0"/>
              <a:t>проектом мы создаём в лесоводстве приоритеты:</a:t>
            </a:r>
          </a:p>
          <a:p>
            <a:r>
              <a:rPr lang="ru-RU" sz="1800" dirty="0"/>
              <a:t>- инновационные научные разработки интенсивного лесоводства, </a:t>
            </a:r>
          </a:p>
          <a:p>
            <a:r>
              <a:rPr lang="ru-RU" sz="1800" dirty="0"/>
              <a:t>-Инновационные разработки интернета вещей и ИИ для создания эффективных </a:t>
            </a:r>
            <a:r>
              <a:rPr lang="ru-RU" sz="1800" dirty="0" err="1"/>
              <a:t>агротехнологий</a:t>
            </a:r>
            <a:r>
              <a:rPr lang="ru-RU" sz="1800" dirty="0"/>
              <a:t> интенсивного выращивания древесины ценных пород.</a:t>
            </a:r>
          </a:p>
          <a:p>
            <a:endParaRPr lang="ru-RU" sz="1800" dirty="0" smtClean="0"/>
          </a:p>
          <a:p>
            <a:r>
              <a:rPr lang="ru-RU" sz="1800" dirty="0" smtClean="0"/>
              <a:t>5.Данный </a:t>
            </a:r>
            <a:r>
              <a:rPr lang="ru-RU" sz="1800" dirty="0"/>
              <a:t>проект – наглядный пример, того как в современных условиях всё более жёсткой рыночной конкуренции, самое успешное - создать свой рынок, инновационный  бизнес и стать центром его потребительского притяжения.</a:t>
            </a:r>
          </a:p>
          <a:p>
            <a:endParaRPr lang="ru-RU" sz="1800" dirty="0" smtClean="0"/>
          </a:p>
          <a:p>
            <a:r>
              <a:rPr lang="ru-RU" sz="1800" dirty="0" smtClean="0"/>
              <a:t>6.Привлекательным </a:t>
            </a:r>
            <a:r>
              <a:rPr lang="ru-RU" sz="1800" dirty="0"/>
              <a:t>свойством Проекта для его организаторов и инвесторов, является то, что Проект эксклюзивен. Права на интеллектуальную собственность проекта защищены.</a:t>
            </a:r>
          </a:p>
        </p:txBody>
      </p:sp>
      <p:pic>
        <p:nvPicPr>
          <p:cNvPr id="214" name="Google Shape;214;p21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10800000">
            <a:off x="5406187" y="2391854"/>
            <a:ext cx="9271002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507649" y="9104090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6" name="Google Shape;216;p21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9" name="Google Shape;219;p21"/>
          <p:cNvSpPr txBox="1">
            <a:spLocks noGrp="1"/>
          </p:cNvSpPr>
          <p:nvPr>
            <p:ph type="ctrTitle"/>
          </p:nvPr>
        </p:nvSpPr>
        <p:spPr>
          <a:xfrm>
            <a:off x="790800" y="383500"/>
            <a:ext cx="8801700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</a:pPr>
            <a:r>
              <a:rPr lang="ru-RU" sz="3500" b="0" dirty="0">
                <a:latin typeface="Arial Black"/>
                <a:ea typeface="Arial Black"/>
                <a:cs typeface="Arial Black"/>
                <a:sym typeface="Arial Black"/>
              </a:rPr>
              <a:t>Интеллектуальная собственность</a:t>
            </a:r>
            <a:endParaRPr sz="3500" b="0" dirty="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17" name="Google Shape;217;p21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  <p:pic>
        <p:nvPicPr>
          <p:cNvPr id="220" name="Google Shape;22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557104" y="7890523"/>
            <a:ext cx="1927392" cy="1945667"/>
          </a:xfrm>
          <a:prstGeom prst="ellipse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5159" tIns="165159" rIns="165159" bIns="165159" anchor="ctr" anchorCtr="0">
            <a:noAutofit/>
          </a:bodyPr>
          <a:lstStyle/>
          <a:p>
            <a:pPr algn="ctr"/>
            <a:r>
              <a:rPr lang="ru-RU" dirty="0"/>
              <a:t>Сентябрь</a:t>
            </a:r>
          </a:p>
          <a:p>
            <a:pPr algn="ctr"/>
            <a:r>
              <a:rPr lang="ru" dirty="0" smtClean="0"/>
              <a:t>2007</a:t>
            </a:r>
            <a:endParaRPr dirty="0"/>
          </a:p>
        </p:txBody>
      </p:sp>
      <p:sp>
        <p:nvSpPr>
          <p:cNvPr id="109" name="Shape 109"/>
          <p:cNvSpPr/>
          <p:nvPr/>
        </p:nvSpPr>
        <p:spPr>
          <a:xfrm>
            <a:off x="2672863" y="7944668"/>
            <a:ext cx="1992922" cy="1945667"/>
          </a:xfrm>
          <a:prstGeom prst="ellipse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5159" tIns="165159" rIns="165159" bIns="165159" anchor="ctr" anchorCtr="0">
            <a:noAutofit/>
          </a:bodyPr>
          <a:lstStyle/>
          <a:p>
            <a:pPr algn="ctr"/>
            <a:r>
              <a:rPr lang="ru" sz="1900" dirty="0"/>
              <a:t>Январь </a:t>
            </a:r>
            <a:r>
              <a:rPr lang="ru" dirty="0" smtClean="0"/>
              <a:t>2022</a:t>
            </a:r>
            <a:endParaRPr dirty="0"/>
          </a:p>
        </p:txBody>
      </p:sp>
      <p:sp>
        <p:nvSpPr>
          <p:cNvPr id="110" name="Shape 110"/>
          <p:cNvSpPr/>
          <p:nvPr/>
        </p:nvSpPr>
        <p:spPr>
          <a:xfrm>
            <a:off x="4866020" y="7890523"/>
            <a:ext cx="1935058" cy="1945667"/>
          </a:xfrm>
          <a:prstGeom prst="ellipse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5159" tIns="165159" rIns="165159" bIns="165159" anchor="ctr" anchorCtr="0">
            <a:noAutofit/>
          </a:bodyPr>
          <a:lstStyle/>
          <a:p>
            <a:pPr algn="ctr"/>
            <a:r>
              <a:rPr lang="ru" sz="2000" dirty="0"/>
              <a:t>август </a:t>
            </a:r>
            <a:r>
              <a:rPr lang="ru" dirty="0" smtClean="0"/>
              <a:t>2022</a:t>
            </a:r>
            <a:endParaRPr dirty="0"/>
          </a:p>
        </p:txBody>
      </p:sp>
      <p:sp>
        <p:nvSpPr>
          <p:cNvPr id="111" name="Shape 111"/>
          <p:cNvSpPr/>
          <p:nvPr/>
        </p:nvSpPr>
        <p:spPr>
          <a:xfrm>
            <a:off x="7244862" y="7890523"/>
            <a:ext cx="1922583" cy="1945667"/>
          </a:xfrm>
          <a:prstGeom prst="ellipse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5159" tIns="165159" rIns="165159" bIns="165159" anchor="ctr" anchorCtr="0">
            <a:noAutofit/>
          </a:bodyPr>
          <a:lstStyle/>
          <a:p>
            <a:pPr algn="ctr"/>
            <a:r>
              <a:rPr lang="ru" sz="2000" dirty="0"/>
              <a:t>август </a:t>
            </a:r>
            <a:r>
              <a:rPr lang="ru" dirty="0" smtClean="0"/>
              <a:t>2023</a:t>
            </a:r>
            <a:endParaRPr dirty="0"/>
          </a:p>
        </p:txBody>
      </p:sp>
      <p:sp>
        <p:nvSpPr>
          <p:cNvPr id="112" name="Shape 112"/>
          <p:cNvSpPr/>
          <p:nvPr/>
        </p:nvSpPr>
        <p:spPr>
          <a:xfrm>
            <a:off x="9418280" y="7890263"/>
            <a:ext cx="2070334" cy="1945667"/>
          </a:xfrm>
          <a:prstGeom prst="ellipse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5159" tIns="165159" rIns="165159" bIns="165159" anchor="ctr" anchorCtr="0">
            <a:noAutofit/>
          </a:bodyPr>
          <a:lstStyle/>
          <a:p>
            <a:pPr algn="ctr"/>
            <a:r>
              <a:rPr lang="ru" sz="2000" dirty="0"/>
              <a:t>август</a:t>
            </a:r>
            <a:r>
              <a:rPr lang="ru" dirty="0" smtClean="0"/>
              <a:t> 2024</a:t>
            </a:r>
            <a:endParaRPr dirty="0"/>
          </a:p>
        </p:txBody>
      </p:sp>
      <p:cxnSp>
        <p:nvCxnSpPr>
          <p:cNvPr id="113" name="Shape 113"/>
          <p:cNvCxnSpPr/>
          <p:nvPr/>
        </p:nvCxnSpPr>
        <p:spPr>
          <a:xfrm>
            <a:off x="1207045" y="6436572"/>
            <a:ext cx="402449" cy="1338076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14" name="Shape 114"/>
          <p:cNvCxnSpPr/>
          <p:nvPr/>
        </p:nvCxnSpPr>
        <p:spPr>
          <a:xfrm>
            <a:off x="3465705" y="6116037"/>
            <a:ext cx="0" cy="1534083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15" name="Shape 115"/>
          <p:cNvCxnSpPr/>
          <p:nvPr/>
        </p:nvCxnSpPr>
        <p:spPr>
          <a:xfrm>
            <a:off x="5894195" y="5415832"/>
            <a:ext cx="0" cy="2289276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16" name="Shape 116"/>
          <p:cNvCxnSpPr/>
          <p:nvPr/>
        </p:nvCxnSpPr>
        <p:spPr>
          <a:xfrm>
            <a:off x="8206153" y="4488776"/>
            <a:ext cx="0" cy="3455892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17" name="Shape 117"/>
          <p:cNvCxnSpPr/>
          <p:nvPr/>
        </p:nvCxnSpPr>
        <p:spPr>
          <a:xfrm>
            <a:off x="9870024" y="3172892"/>
            <a:ext cx="27282" cy="4717631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18" name="Shape 118"/>
          <p:cNvSpPr txBox="1"/>
          <p:nvPr/>
        </p:nvSpPr>
        <p:spPr>
          <a:xfrm>
            <a:off x="365632" y="5692605"/>
            <a:ext cx="1930594" cy="846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5159" tIns="165159" rIns="165159" bIns="165159" anchor="t" anchorCtr="0">
            <a:noAutofit/>
          </a:bodyPr>
          <a:lstStyle/>
          <a:p>
            <a:pPr algn="ctr"/>
            <a:r>
              <a:rPr lang="ru" sz="3300"/>
              <a:t>Старт</a:t>
            </a:r>
            <a:endParaRPr sz="3300"/>
          </a:p>
        </p:txBody>
      </p:sp>
      <p:sp>
        <p:nvSpPr>
          <p:cNvPr id="119" name="Shape 119"/>
          <p:cNvSpPr txBox="1"/>
          <p:nvPr/>
        </p:nvSpPr>
        <p:spPr>
          <a:xfrm>
            <a:off x="3656174" y="3651266"/>
            <a:ext cx="3144904" cy="1675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5159" tIns="165159" rIns="165159" bIns="165159" anchor="t" anchorCtr="0">
            <a:noAutofit/>
          </a:bodyPr>
          <a:lstStyle/>
          <a:p>
            <a:pPr algn="ctr"/>
            <a:r>
              <a:rPr lang="ru" sz="2900" b="1" dirty="0"/>
              <a:t>7000 </a:t>
            </a:r>
            <a:r>
              <a:rPr lang="ru" b="1" dirty="0"/>
              <a:t>клиентов</a:t>
            </a:r>
            <a:r>
              <a:rPr lang="ru" sz="2900" b="1" dirty="0"/>
              <a:t/>
            </a:r>
            <a:br>
              <a:rPr lang="ru" sz="2900" b="1" dirty="0"/>
            </a:br>
            <a:r>
              <a:rPr lang="ru" sz="2900" b="1" dirty="0">
                <a:solidFill>
                  <a:srgbClr val="434343"/>
                </a:solidFill>
              </a:rPr>
              <a:t>₽10.5</a:t>
            </a:r>
            <a:r>
              <a:rPr lang="ru" sz="2900" b="1" dirty="0"/>
              <a:t> млн</a:t>
            </a:r>
            <a:endParaRPr sz="2900" b="1" dirty="0"/>
          </a:p>
        </p:txBody>
      </p:sp>
      <p:sp>
        <p:nvSpPr>
          <p:cNvPr id="120" name="Shape 120"/>
          <p:cNvSpPr txBox="1"/>
          <p:nvPr/>
        </p:nvSpPr>
        <p:spPr>
          <a:xfrm>
            <a:off x="1609494" y="4568858"/>
            <a:ext cx="2876468" cy="1675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5159" tIns="165159" rIns="165159" bIns="165159" anchor="t" anchorCtr="0">
            <a:noAutofit/>
          </a:bodyPr>
          <a:lstStyle/>
          <a:p>
            <a:pPr algn="ctr"/>
            <a:r>
              <a:rPr lang="ru" sz="2900" b="1" dirty="0"/>
              <a:t>1700 </a:t>
            </a:r>
            <a:r>
              <a:rPr lang="ru" b="1" dirty="0"/>
              <a:t>клиентов</a:t>
            </a:r>
            <a:r>
              <a:rPr lang="ru" sz="2900" b="1" dirty="0"/>
              <a:t/>
            </a:r>
            <a:br>
              <a:rPr lang="ru" sz="2900" b="1" dirty="0"/>
            </a:br>
            <a:r>
              <a:rPr lang="ru" sz="2900" b="1" dirty="0">
                <a:solidFill>
                  <a:srgbClr val="434343"/>
                </a:solidFill>
              </a:rPr>
              <a:t>₽2</a:t>
            </a:r>
            <a:r>
              <a:rPr lang="ru" sz="2900" b="1" dirty="0"/>
              <a:t> 500 000</a:t>
            </a:r>
          </a:p>
          <a:p>
            <a:pPr algn="ctr"/>
            <a:r>
              <a:rPr lang="ru" sz="2900" b="1" dirty="0"/>
              <a:t>прибыль</a:t>
            </a:r>
            <a:endParaRPr sz="2900" b="1" dirty="0"/>
          </a:p>
        </p:txBody>
      </p:sp>
      <p:sp>
        <p:nvSpPr>
          <p:cNvPr id="121" name="Shape 121"/>
          <p:cNvSpPr txBox="1"/>
          <p:nvPr/>
        </p:nvSpPr>
        <p:spPr>
          <a:xfrm>
            <a:off x="5837079" y="2893838"/>
            <a:ext cx="3144904" cy="1675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5159" tIns="165159" rIns="165159" bIns="165159" anchor="t" anchorCtr="0">
            <a:noAutofit/>
          </a:bodyPr>
          <a:lstStyle/>
          <a:p>
            <a:pPr algn="ctr"/>
            <a:r>
              <a:rPr lang="ru" sz="2900" b="1" dirty="0"/>
              <a:t>63000 </a:t>
            </a:r>
            <a:r>
              <a:rPr lang="ru" b="1" dirty="0"/>
              <a:t>клиентов</a:t>
            </a:r>
            <a:r>
              <a:rPr lang="ru" sz="2900" b="1" dirty="0"/>
              <a:t/>
            </a:r>
            <a:br>
              <a:rPr lang="ru" sz="2900" b="1" dirty="0"/>
            </a:br>
            <a:r>
              <a:rPr lang="ru" sz="2900" b="1" dirty="0">
                <a:solidFill>
                  <a:srgbClr val="434343"/>
                </a:solidFill>
              </a:rPr>
              <a:t>₽94.5</a:t>
            </a:r>
            <a:r>
              <a:rPr lang="ru" sz="2900" b="1" dirty="0"/>
              <a:t> млн</a:t>
            </a:r>
            <a:endParaRPr sz="2900" b="1" dirty="0"/>
          </a:p>
        </p:txBody>
      </p:sp>
      <p:sp>
        <p:nvSpPr>
          <p:cNvPr id="122" name="Shape 122"/>
          <p:cNvSpPr txBox="1"/>
          <p:nvPr/>
        </p:nvSpPr>
        <p:spPr>
          <a:xfrm>
            <a:off x="8369288" y="1791680"/>
            <a:ext cx="3001472" cy="1675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5159" tIns="165159" rIns="165159" bIns="165159" anchor="t" anchorCtr="0">
            <a:noAutofit/>
          </a:bodyPr>
          <a:lstStyle/>
          <a:p>
            <a:pPr algn="ctr"/>
            <a:r>
              <a:rPr lang="ru" sz="2900" b="1" dirty="0"/>
              <a:t>500000 </a:t>
            </a:r>
            <a:r>
              <a:rPr lang="ru" b="1" dirty="0"/>
              <a:t>клиентов</a:t>
            </a:r>
            <a:r>
              <a:rPr lang="ru" sz="2900" b="1" dirty="0"/>
              <a:t/>
            </a:r>
            <a:br>
              <a:rPr lang="ru" sz="2900" b="1" dirty="0"/>
            </a:br>
            <a:r>
              <a:rPr lang="ru" sz="2900" b="1" dirty="0">
                <a:solidFill>
                  <a:srgbClr val="434343"/>
                </a:solidFill>
              </a:rPr>
              <a:t>₽750млн</a:t>
            </a:r>
            <a:endParaRPr sz="2900" b="1" dirty="0"/>
          </a:p>
        </p:txBody>
      </p:sp>
      <p:cxnSp>
        <p:nvCxnSpPr>
          <p:cNvPr id="123" name="Shape 123"/>
          <p:cNvCxnSpPr>
            <a:stCxn id="124" idx="2"/>
            <a:endCxn id="120" idx="0"/>
          </p:cNvCxnSpPr>
          <p:nvPr/>
        </p:nvCxnSpPr>
        <p:spPr>
          <a:xfrm>
            <a:off x="1531163" y="3380983"/>
            <a:ext cx="1516566" cy="1187875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24" name="Shape 124"/>
          <p:cNvSpPr txBox="1"/>
          <p:nvPr/>
        </p:nvSpPr>
        <p:spPr>
          <a:xfrm>
            <a:off x="223596" y="2193627"/>
            <a:ext cx="2615132" cy="1187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5159" tIns="165159" rIns="165159" bIns="165159" anchor="t" anchorCtr="0">
            <a:noAutofit/>
          </a:bodyPr>
          <a:lstStyle/>
          <a:p>
            <a:r>
              <a:rPr lang="ru" sz="4300" dirty="0">
                <a:solidFill>
                  <a:srgbClr val="6AA84F"/>
                </a:solidFill>
              </a:rPr>
              <a:t>Мы здесь</a:t>
            </a:r>
            <a:endParaRPr sz="4300" dirty="0">
              <a:solidFill>
                <a:srgbClr val="6AA84F"/>
              </a:solidFill>
            </a:endParaRPr>
          </a:p>
        </p:txBody>
      </p:sp>
      <p:cxnSp>
        <p:nvCxnSpPr>
          <p:cNvPr id="125" name="Shape 125"/>
          <p:cNvCxnSpPr>
            <a:stCxn id="126" idx="2"/>
          </p:cNvCxnSpPr>
          <p:nvPr/>
        </p:nvCxnSpPr>
        <p:spPr>
          <a:xfrm>
            <a:off x="4212237" y="2052876"/>
            <a:ext cx="1307566" cy="159839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26" name="Shape 126"/>
          <p:cNvSpPr txBox="1"/>
          <p:nvPr/>
        </p:nvSpPr>
        <p:spPr>
          <a:xfrm>
            <a:off x="2904671" y="406360"/>
            <a:ext cx="2615132" cy="1646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5159" tIns="165159" rIns="165159" bIns="165159" anchor="t" anchorCtr="0">
            <a:noAutofit/>
          </a:bodyPr>
          <a:lstStyle/>
          <a:p>
            <a:pPr algn="ctr"/>
            <a:r>
              <a:rPr lang="en-US" sz="3300" dirty="0">
                <a:solidFill>
                  <a:srgbClr val="E99CAA"/>
                </a:solidFill>
              </a:rPr>
              <a:t>ROAD MAP</a:t>
            </a:r>
            <a:endParaRPr lang="ru-RU" sz="3300" dirty="0">
              <a:solidFill>
                <a:schemeClr val="bg2"/>
              </a:solidFill>
            </a:endParaRPr>
          </a:p>
          <a:p>
            <a:pPr algn="ctr"/>
            <a:r>
              <a:rPr lang="ru" sz="4300" dirty="0">
                <a:solidFill>
                  <a:srgbClr val="6AA84F"/>
                </a:solidFill>
              </a:rPr>
              <a:t>+₽10 млн</a:t>
            </a:r>
            <a:endParaRPr sz="4300" dirty="0">
              <a:solidFill>
                <a:srgbClr val="6AA84F"/>
              </a:solidFill>
            </a:endParaRPr>
          </a:p>
        </p:txBody>
      </p:sp>
      <p:cxnSp>
        <p:nvCxnSpPr>
          <p:cNvPr id="127" name="Shape 127"/>
          <p:cNvCxnSpPr>
            <a:stCxn id="128" idx="2"/>
          </p:cNvCxnSpPr>
          <p:nvPr/>
        </p:nvCxnSpPr>
        <p:spPr>
          <a:xfrm>
            <a:off x="7029277" y="1869038"/>
            <a:ext cx="1307566" cy="1187979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28" name="Shape 128"/>
          <p:cNvSpPr txBox="1"/>
          <p:nvPr/>
        </p:nvSpPr>
        <p:spPr>
          <a:xfrm>
            <a:off x="5571411" y="406357"/>
            <a:ext cx="2915733" cy="1462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5159" tIns="165159" rIns="165159" bIns="165159" anchor="t" anchorCtr="0">
            <a:noAutofit/>
          </a:bodyPr>
          <a:lstStyle/>
          <a:p>
            <a:pPr algn="ctr"/>
            <a:r>
              <a:rPr lang="ru-RU" sz="3300" dirty="0">
                <a:solidFill>
                  <a:srgbClr val="E99CAA"/>
                </a:solidFill>
              </a:rPr>
              <a:t>МЕТРИКИ</a:t>
            </a:r>
            <a:endParaRPr lang="ru-RU" sz="3300" dirty="0">
              <a:solidFill>
                <a:schemeClr val="bg2"/>
              </a:solidFill>
            </a:endParaRPr>
          </a:p>
          <a:p>
            <a:pPr algn="ctr"/>
            <a:r>
              <a:rPr lang="ru" sz="4300" dirty="0">
                <a:solidFill>
                  <a:srgbClr val="6AA84F"/>
                </a:solidFill>
              </a:rPr>
              <a:t>+₽700 млн</a:t>
            </a:r>
            <a:endParaRPr sz="4300" dirty="0">
              <a:solidFill>
                <a:srgbClr val="6AA84F"/>
              </a:solidFill>
            </a:endParaRPr>
          </a:p>
          <a:p>
            <a:pPr algn="ctr"/>
            <a:endParaRPr sz="4300" dirty="0">
              <a:solidFill>
                <a:srgbClr val="6AA84F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1699631" y="633046"/>
            <a:ext cx="3113209" cy="9539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186" tIns="82593" rIns="165186" bIns="82593" rtlCol="0" anchor="ctr"/>
          <a:lstStyle/>
          <a:p>
            <a:pPr algn="ctr"/>
            <a:endParaRPr lang="ru-RU"/>
          </a:p>
        </p:txBody>
      </p:sp>
      <p:sp>
        <p:nvSpPr>
          <p:cNvPr id="25" name="Shape 75"/>
          <p:cNvSpPr txBox="1"/>
          <p:nvPr/>
        </p:nvSpPr>
        <p:spPr>
          <a:xfrm>
            <a:off x="14839706" y="633046"/>
            <a:ext cx="139822" cy="50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5159" tIns="165159" rIns="165159" bIns="165159" anchor="t" anchorCtr="0">
            <a:noAutofit/>
          </a:bodyPr>
          <a:lstStyle/>
          <a:p>
            <a:pPr marL="160598">
              <a:buClr>
                <a:schemeClr val="bg2"/>
              </a:buClr>
              <a:buSzPts val="2200"/>
            </a:pPr>
            <a:endParaRPr lang="ru-RU" sz="2900" dirty="0">
              <a:solidFill>
                <a:schemeClr val="bg2"/>
              </a:solidFill>
            </a:endParaRPr>
          </a:p>
        </p:txBody>
      </p:sp>
      <p:pic>
        <p:nvPicPr>
          <p:cNvPr id="2050" name="Picture 2" descr="Z:\ПРОЕКТЫ И ПРОГРАММЫ\ЛЕСОКУЛЬТУРА\НТИ И СМИ\ФОТО, ВИДЕО\ЛИСТЬЯ И ПЛ.ДУБ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477" y="1869038"/>
            <a:ext cx="3866051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80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3"/>
          <p:cNvSpPr/>
          <p:nvPr/>
        </p:nvSpPr>
        <p:spPr>
          <a:xfrm flipV="1">
            <a:off x="14425348" y="1033785"/>
            <a:ext cx="131963" cy="509245"/>
          </a:xfrm>
          <a:prstGeom prst="roundRect">
            <a:avLst>
              <a:gd name="adj" fmla="val 9904"/>
            </a:avLst>
          </a:prstGeom>
          <a:solidFill>
            <a:srgbClr val="5858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p23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10800000">
            <a:off x="13645661" y="2391854"/>
            <a:ext cx="1031527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1613" y="1033786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1" name="Google Shape;241;p23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4" name="Google Shape;244;p23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ru-RU" smtClean="0">
                <a:sym typeface="Arial Black"/>
              </a:rPr>
              <a:t>Предложение для инвестора</a:t>
            </a:r>
            <a:endParaRPr lang="ru-RU" dirty="0">
              <a:sym typeface="Arial Black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90575" y="2180492"/>
            <a:ext cx="11339513" cy="3831742"/>
          </a:xfrm>
        </p:spPr>
        <p:txBody>
          <a:bodyPr/>
          <a:lstStyle/>
          <a:p>
            <a:r>
              <a:rPr lang="ru-RU" sz="2400" b="1" dirty="0"/>
              <a:t>Для полномасштабного развития эко-экономического проекта </a:t>
            </a:r>
            <a:endParaRPr lang="ru-RU" sz="2400" b="1" dirty="0" smtClean="0"/>
          </a:p>
          <a:p>
            <a:r>
              <a:rPr lang="ru-RU" sz="2400" b="1" dirty="0" smtClean="0"/>
              <a:t>«</a:t>
            </a:r>
            <a:r>
              <a:rPr lang="ru-RU" sz="2400" b="1" dirty="0"/>
              <a:t>Создание лесокультуры и </a:t>
            </a:r>
            <a:r>
              <a:rPr lang="ru-RU" sz="2400" b="1" dirty="0" err="1"/>
              <a:t>лесоиндустрии</a:t>
            </a:r>
            <a:r>
              <a:rPr lang="ru-RU" sz="2400" b="1" dirty="0"/>
              <a:t> Крыма и Севастополя», приглашаются инвесторы:</a:t>
            </a:r>
            <a:endParaRPr lang="ru-RU" sz="2400" dirty="0"/>
          </a:p>
          <a:p>
            <a:r>
              <a:rPr lang="ru-RU" sz="2400" b="1" dirty="0"/>
              <a:t>- доля до 49% </a:t>
            </a:r>
            <a:endParaRPr lang="ru-RU" sz="2400" dirty="0"/>
          </a:p>
          <a:p>
            <a:r>
              <a:rPr lang="ru-RU" sz="2400" b="1" dirty="0"/>
              <a:t>- </a:t>
            </a:r>
            <a:r>
              <a:rPr lang="ru-RU" sz="2400" b="1" dirty="0" err="1"/>
              <a:t>займ</a:t>
            </a:r>
            <a:r>
              <a:rPr lang="ru-RU" sz="2400" b="1" dirty="0"/>
              <a:t> на сумму от 40млн.руб. срок возврата от 2 до 7лет</a:t>
            </a:r>
            <a:endParaRPr lang="ru-RU" sz="2400" dirty="0"/>
          </a:p>
          <a:p>
            <a:r>
              <a:rPr lang="ru-RU" sz="2400" b="1" dirty="0"/>
              <a:t> </a:t>
            </a:r>
            <a:endParaRPr lang="ru-RU" sz="2400" dirty="0"/>
          </a:p>
          <a:p>
            <a:r>
              <a:rPr lang="ru-RU" sz="2400" b="1" dirty="0"/>
              <a:t>Оценка стоимости компании будет производиться по результатам согласования с инвестором: полноты, масштабов </a:t>
            </a:r>
            <a:r>
              <a:rPr lang="ru-RU" sz="2400" b="1" dirty="0" err="1"/>
              <a:t>инвест</a:t>
            </a:r>
            <a:r>
              <a:rPr lang="ru-RU" sz="2400" b="1" dirty="0"/>
              <a:t> проекта, суммы, условий инвестиций</a:t>
            </a:r>
            <a:r>
              <a:rPr lang="ru-RU" b="1" dirty="0"/>
              <a:t>.</a:t>
            </a:r>
            <a:endParaRPr lang="ru-RU" dirty="0"/>
          </a:p>
          <a:p>
            <a:endParaRPr lang="ru-RU" sz="2000" dirty="0"/>
          </a:p>
        </p:txBody>
      </p:sp>
      <p:sp>
        <p:nvSpPr>
          <p:cNvPr id="242" name="Google Shape;242;p23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ru-RU" smtClean="0"/>
              <a:pPr lvl="0"/>
              <a:t>12</a:t>
            </a:fld>
            <a:endParaRPr lang="ru-RU"/>
          </a:p>
        </p:txBody>
      </p:sp>
      <p:pic>
        <p:nvPicPr>
          <p:cNvPr id="245" name="Google Shape;245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3"/>
          <p:cNvSpPr txBox="1"/>
          <p:nvPr/>
        </p:nvSpPr>
        <p:spPr>
          <a:xfrm flipH="1">
            <a:off x="633048" y="6588369"/>
            <a:ext cx="10902460" cy="344156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200" dirty="0" smtClean="0">
              <a:solidFill>
                <a:srgbClr val="FF000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200" dirty="0">
              <a:solidFill>
                <a:srgbClr val="FF000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200" dirty="0" smtClean="0">
              <a:solidFill>
                <a:srgbClr val="FF000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200" dirty="0">
              <a:solidFill>
                <a:srgbClr val="FF000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200" dirty="0" smtClean="0">
              <a:solidFill>
                <a:srgbClr val="FF000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0000"/>
              </a:solidFill>
            </a:endParaRPr>
          </a:p>
        </p:txBody>
      </p:sp>
      <p:pic>
        <p:nvPicPr>
          <p:cNvPr id="3075" name="Picture 3" descr="Z:\ПРОЕКТЫ И ПРОГРАММЫ\ЛЕСОКУЛЬТУРА\НТИ И СМИ\ФОТО, ВИДЕО\КРЫМ-ЛИСТЬЯ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13" y="6588369"/>
            <a:ext cx="11718925" cy="344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4"/>
          <p:cNvSpPr/>
          <p:nvPr/>
        </p:nvSpPr>
        <p:spPr>
          <a:xfrm>
            <a:off x="790575" y="2091000"/>
            <a:ext cx="13898700" cy="3742500"/>
          </a:xfrm>
          <a:prstGeom prst="roundRect">
            <a:avLst>
              <a:gd name="adj" fmla="val 9904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sz="2400" b="1" dirty="0"/>
              <a:t>Для полномасштабного развития эко-экономического проекта «Создание лесокультуры и </a:t>
            </a:r>
            <a:r>
              <a:rPr lang="ru-RU" sz="2400" b="1" dirty="0" err="1"/>
              <a:t>лесоиндустрии</a:t>
            </a:r>
            <a:r>
              <a:rPr lang="ru-RU" sz="2400" b="1" dirty="0"/>
              <a:t> Крыма и Севастополя», приглашаются индустриальные партнёры:</a:t>
            </a:r>
            <a:endParaRPr lang="ru-RU" sz="2400" dirty="0"/>
          </a:p>
          <a:p>
            <a:r>
              <a:rPr lang="ru-RU" sz="2400" b="1" dirty="0"/>
              <a:t>- договор о сотрудничестве для производства определённых видов продукции и услуг по согласованным ценам и условиям. </a:t>
            </a:r>
            <a:endParaRPr lang="ru-RU" sz="2400" dirty="0"/>
          </a:p>
          <a:p>
            <a:r>
              <a:rPr lang="ru-RU" sz="2400" b="1" dirty="0"/>
              <a:t>- создание Научно-производственного объединения(простого товарищества),</a:t>
            </a:r>
            <a:endParaRPr lang="ru-RU" sz="2400" dirty="0"/>
          </a:p>
          <a:p>
            <a:r>
              <a:rPr lang="ru-RU" sz="2400" b="1" dirty="0"/>
              <a:t> </a:t>
            </a:r>
            <a:endParaRPr lang="ru-RU" sz="2400" dirty="0"/>
          </a:p>
          <a:p>
            <a:r>
              <a:rPr lang="ru-RU" sz="2400" b="1" dirty="0"/>
              <a:t> </a:t>
            </a:r>
            <a:endParaRPr lang="ru-RU" sz="2400" dirty="0"/>
          </a:p>
          <a:p>
            <a:r>
              <a:rPr lang="ru-RU" sz="2400" b="1" dirty="0"/>
              <a:t>Оценка стоимости договоров и создаваемой компании будет производиться по результатам согласования с партнёром: полноты, масштабов проекта, суммы, условий совместной деятельности.</a:t>
            </a:r>
            <a:endParaRPr lang="ru-RU" sz="2400" dirty="0"/>
          </a:p>
        </p:txBody>
      </p:sp>
      <p:pic>
        <p:nvPicPr>
          <p:cNvPr id="252" name="Google Shape;252;p24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10800000">
            <a:off x="5406187" y="2391854"/>
            <a:ext cx="9271002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1613" y="1033786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4" name="Google Shape;254;p24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7" name="Google Shape;257;p24"/>
          <p:cNvSpPr txBox="1">
            <a:spLocks noGrp="1"/>
          </p:cNvSpPr>
          <p:nvPr>
            <p:ph type="ctrTitle"/>
          </p:nvPr>
        </p:nvSpPr>
        <p:spPr>
          <a:xfrm>
            <a:off x="790800" y="383500"/>
            <a:ext cx="8801700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</a:pPr>
            <a:r>
              <a:rPr lang="ru-RU" sz="3500" b="0" dirty="0">
                <a:latin typeface="Arial Black"/>
                <a:ea typeface="Arial Black"/>
                <a:cs typeface="Arial Black"/>
                <a:sym typeface="Arial Black"/>
              </a:rPr>
              <a:t>Предложение для Партнера</a:t>
            </a:r>
            <a:endParaRPr sz="3500" b="0" dirty="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55" name="Google Shape;255;p24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  <p:pic>
        <p:nvPicPr>
          <p:cNvPr id="258" name="Google Shape;258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4"/>
          <p:cNvSpPr txBox="1"/>
          <p:nvPr/>
        </p:nvSpPr>
        <p:spPr>
          <a:xfrm flipV="1">
            <a:off x="790801" y="6012233"/>
            <a:ext cx="9250886" cy="3855723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0000"/>
              </a:solidFill>
            </a:endParaRPr>
          </a:p>
        </p:txBody>
      </p:sp>
      <p:pic>
        <p:nvPicPr>
          <p:cNvPr id="4099" name="Picture 3" descr="Z:\ПРОЕКТЫ И ПРОГРАММЫ\ЛЕСОКУЛЬТУРА\НТИ И СМИ\ФОТО, ВИДЕО\КРЫМ-листья-и-плоды дуб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15" y="6012233"/>
            <a:ext cx="10808677" cy="385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25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10800000">
            <a:off x="5406187" y="2391854"/>
            <a:ext cx="9271002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1613" y="1033786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6" name="Google Shape;266;p25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8" name="Google Shape;268;p25"/>
          <p:cNvSpPr txBox="1">
            <a:spLocks noGrp="1"/>
          </p:cNvSpPr>
          <p:nvPr>
            <p:ph type="ctrTitle"/>
          </p:nvPr>
        </p:nvSpPr>
        <p:spPr>
          <a:xfrm>
            <a:off x="626676" y="237573"/>
            <a:ext cx="7845000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</a:pPr>
            <a:r>
              <a:rPr lang="ru-RU" sz="3500" b="0" dirty="0">
                <a:latin typeface="Arial Black"/>
                <a:ea typeface="Arial Black"/>
                <a:cs typeface="Arial Black"/>
                <a:sym typeface="Arial Black"/>
              </a:rPr>
              <a:t>Команда</a:t>
            </a:r>
            <a:endParaRPr sz="3500" b="0" dirty="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73" name="Google Shape;273;p25"/>
          <p:cNvSpPr txBox="1">
            <a:spLocks noGrp="1"/>
          </p:cNvSpPr>
          <p:nvPr>
            <p:ph type="subTitle" idx="1"/>
          </p:nvPr>
        </p:nvSpPr>
        <p:spPr>
          <a:xfrm>
            <a:off x="825178" y="7852033"/>
            <a:ext cx="3109500" cy="19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2200"/>
          </a:p>
        </p:txBody>
      </p:sp>
      <p:sp>
        <p:nvSpPr>
          <p:cNvPr id="267" name="Google Shape;267;p25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14</a:t>
            </a:fld>
            <a:endParaRPr/>
          </a:p>
        </p:txBody>
      </p:sp>
      <p:pic>
        <p:nvPicPr>
          <p:cNvPr id="269" name="Google Shape;269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5"/>
          <p:cNvPicPr preferRelativeResize="0"/>
          <p:nvPr/>
        </p:nvPicPr>
        <p:blipFill rotWithShape="1">
          <a:blip r:embed="rId5">
            <a:alphaModFix amt="48000"/>
          </a:blip>
          <a:srcRect l="12509" t="15044" r="19245" b="34925"/>
          <a:stretch/>
        </p:blipFill>
        <p:spPr>
          <a:xfrm>
            <a:off x="-527487" y="-2829965"/>
            <a:ext cx="15204676" cy="12932094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5"/>
          <p:cNvSpPr/>
          <p:nvPr/>
        </p:nvSpPr>
        <p:spPr>
          <a:xfrm>
            <a:off x="4384673" y="2332882"/>
            <a:ext cx="10457001" cy="1303200"/>
          </a:xfrm>
          <a:prstGeom prst="roundRect">
            <a:avLst>
              <a:gd name="adj" fmla="val 9904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25"/>
          <p:cNvSpPr txBox="1"/>
          <p:nvPr/>
        </p:nvSpPr>
        <p:spPr>
          <a:xfrm>
            <a:off x="1145100" y="2469350"/>
            <a:ext cx="13234200" cy="515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1" i="0" u="none" strike="noStrike" cap="none" dirty="0">
              <a:solidFill>
                <a:schemeClr val="lt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76799" y="5237391"/>
            <a:ext cx="219805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Анастасия, </a:t>
            </a:r>
            <a:r>
              <a:rPr lang="ru-RU" dirty="0" smtClean="0"/>
              <a:t>CEO,</a:t>
            </a:r>
          </a:p>
          <a:p>
            <a:pPr lvl="0"/>
            <a:r>
              <a:rPr lang="ru-RU" dirty="0" err="1" smtClean="0"/>
              <a:t>Комьюнити</a:t>
            </a:r>
            <a:r>
              <a:rPr lang="ru-RU" dirty="0" smtClean="0"/>
              <a:t> менеджер,</a:t>
            </a:r>
            <a:r>
              <a:rPr lang="ru-RU" dirty="0" smtClean="0"/>
              <a:t>                                           </a:t>
            </a:r>
          </a:p>
          <a:p>
            <a:pPr lvl="0"/>
            <a:r>
              <a:rPr lang="ru-RU" dirty="0" smtClean="0"/>
              <a:t>Филолог</a:t>
            </a:r>
            <a:r>
              <a:rPr lang="ru-RU" dirty="0"/>
              <a:t>, </a:t>
            </a:r>
            <a:r>
              <a:rPr lang="ru-RU" dirty="0" smtClean="0"/>
              <a:t>историк</a:t>
            </a:r>
          </a:p>
          <a:p>
            <a:pPr lvl="0"/>
            <a:r>
              <a:rPr lang="ru-RU" dirty="0" smtClean="0"/>
              <a:t>, </a:t>
            </a:r>
            <a:r>
              <a:rPr lang="ru-RU" dirty="0"/>
              <a:t>культуролог, </a:t>
            </a:r>
            <a:r>
              <a:rPr lang="ru-RU" dirty="0" err="1" smtClean="0"/>
              <a:t>специаис</a:t>
            </a:r>
            <a:endParaRPr lang="ru-RU" dirty="0" smtClean="0"/>
          </a:p>
          <a:p>
            <a:pPr lvl="0"/>
            <a:r>
              <a:rPr lang="ru-RU" dirty="0" smtClean="0"/>
              <a:t>т </a:t>
            </a:r>
            <a:r>
              <a:rPr lang="ru-RU" dirty="0"/>
              <a:t>программ  </a:t>
            </a:r>
            <a:r>
              <a:rPr lang="ru-RU" dirty="0" smtClean="0"/>
              <a:t>онлайн</a:t>
            </a:r>
          </a:p>
          <a:p>
            <a:pPr lvl="0"/>
            <a:r>
              <a:rPr lang="ru-RU" dirty="0" smtClean="0"/>
              <a:t> </a:t>
            </a:r>
            <a:r>
              <a:rPr lang="ru-RU" dirty="0"/>
              <a:t>обучения и </a:t>
            </a:r>
            <a:r>
              <a:rPr lang="ru-RU" dirty="0" smtClean="0"/>
              <a:t>работы</a:t>
            </a:r>
          </a:p>
          <a:p>
            <a:pPr lvl="0"/>
            <a:r>
              <a:rPr lang="ru-RU" dirty="0" smtClean="0"/>
              <a:t> </a:t>
            </a:r>
            <a:r>
              <a:rPr lang="ru-RU" dirty="0"/>
              <a:t>с молодёжью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86708"/>
            <a:ext cx="9331569" cy="236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892325" y="4975781"/>
            <a:ext cx="303358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/>
          </a:p>
          <a:p>
            <a:pPr lvl="0"/>
            <a:r>
              <a:rPr lang="ru-RU" dirty="0" smtClean="0"/>
              <a:t>Алексей</a:t>
            </a:r>
            <a:r>
              <a:rPr lang="ru-RU" dirty="0"/>
              <a:t>, CMO</a:t>
            </a:r>
          </a:p>
          <a:p>
            <a:pPr lvl="0"/>
            <a:r>
              <a:rPr lang="ru-RU" dirty="0"/>
              <a:t>CMO  ИТ продажи недвижимости, автор онлайн курсов и основатель программ ИТ продаж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746522" y="4975781"/>
            <a:ext cx="26327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/>
          </a:p>
          <a:p>
            <a:pPr lvl="0"/>
            <a:r>
              <a:rPr lang="ru-RU" dirty="0" smtClean="0"/>
              <a:t>Андрей</a:t>
            </a:r>
            <a:r>
              <a:rPr lang="ru-RU" dirty="0"/>
              <a:t>, CTO</a:t>
            </a:r>
          </a:p>
          <a:p>
            <a:pPr lvl="0"/>
            <a:r>
              <a:rPr lang="ru-RU" dirty="0"/>
              <a:t>Технический, программный специалист,  бизнес тренер и эксперт программ коммерческой аналитики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62" y="2086708"/>
            <a:ext cx="3118338" cy="2368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44063" y="4760338"/>
            <a:ext cx="311833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u="sng" dirty="0" smtClean="0"/>
          </a:p>
          <a:p>
            <a:endParaRPr lang="ru-RU" u="sng" dirty="0"/>
          </a:p>
          <a:p>
            <a:r>
              <a:rPr lang="ru-RU" dirty="0" smtClean="0"/>
              <a:t>Валерий </a:t>
            </a:r>
            <a:endParaRPr lang="ru-RU" dirty="0"/>
          </a:p>
          <a:p>
            <a:r>
              <a:rPr lang="ru-RU" dirty="0"/>
              <a:t>Автор, основатель , </a:t>
            </a:r>
          </a:p>
          <a:p>
            <a:r>
              <a:rPr lang="ru-RU" dirty="0"/>
              <a:t>Координатор проекта</a:t>
            </a:r>
          </a:p>
          <a:p>
            <a:r>
              <a:rPr lang="ru-RU" dirty="0" err="1"/>
              <a:t>Ген.директор</a:t>
            </a:r>
            <a:r>
              <a:rPr lang="ru-RU" dirty="0"/>
              <a:t> </a:t>
            </a:r>
          </a:p>
          <a:p>
            <a:r>
              <a:rPr lang="ru-RU" dirty="0"/>
              <a:t>компании проекта</a:t>
            </a:r>
          </a:p>
        </p:txBody>
      </p:sp>
      <p:pic>
        <p:nvPicPr>
          <p:cNvPr id="1028" name="Picture 4" descr="Z:\ПРОЕКТЫ И ПРОГРАММЫ\ЛЕСОКУЛЬТУРА\НТИ И СМИ\ФОТО, ВИДЕО\2022-06-28_16-33-27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63" y="6611814"/>
            <a:ext cx="4806460" cy="351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6"/>
          <p:cNvSpPr txBox="1">
            <a:spLocks noGrp="1"/>
          </p:cNvSpPr>
          <p:nvPr>
            <p:ph type="ctrTitle"/>
          </p:nvPr>
        </p:nvSpPr>
        <p:spPr>
          <a:xfrm>
            <a:off x="693550" y="534376"/>
            <a:ext cx="9935100" cy="23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ru-RU" sz="5700" i="0" u="none" strike="noStrike" cap="none">
                <a:solidFill>
                  <a:srgbClr val="050313"/>
                </a:solidFill>
                <a:latin typeface="Arial Black"/>
                <a:ea typeface="Arial Black"/>
                <a:cs typeface="Arial Black"/>
                <a:sym typeface="Arial Black"/>
              </a:rPr>
              <a:t>Архипелаг 2022: #НастоящееБудущее</a:t>
            </a:r>
            <a:endParaRPr sz="8500" i="0" u="none" strike="noStrike" cap="none">
              <a:solidFill>
                <a:srgbClr val="05031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89" name="Google Shape;289;p26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/>
              <a:t>15</a:t>
            </a:fld>
            <a:endParaRPr/>
          </a:p>
        </p:txBody>
      </p:sp>
      <p:sp>
        <p:nvSpPr>
          <p:cNvPr id="290" name="Google Shape;290;p26"/>
          <p:cNvSpPr txBox="1">
            <a:spLocks noGrp="1"/>
          </p:cNvSpPr>
          <p:nvPr>
            <p:ph type="title" idx="4294967295"/>
          </p:nvPr>
        </p:nvSpPr>
        <p:spPr>
          <a:xfrm>
            <a:off x="0" y="4313238"/>
            <a:ext cx="7321550" cy="206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</a:pPr>
            <a:r>
              <a:rPr lang="ru-RU" b="1" dirty="0"/>
              <a:t>Контакты</a:t>
            </a:r>
            <a:endParaRPr dirty="0"/>
          </a:p>
        </p:txBody>
      </p:sp>
      <p:sp>
        <p:nvSpPr>
          <p:cNvPr id="292" name="Google Shape;292;p26"/>
          <p:cNvSpPr txBox="1"/>
          <p:nvPr/>
        </p:nvSpPr>
        <p:spPr>
          <a:xfrm>
            <a:off x="693550" y="3084113"/>
            <a:ext cx="654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600" i="0" u="none" strike="noStrike" cap="none">
                <a:solidFill>
                  <a:srgbClr val="3622C1"/>
                </a:solidFill>
                <a:latin typeface="Arial Black"/>
                <a:ea typeface="Arial Black"/>
                <a:cs typeface="Arial Black"/>
                <a:sym typeface="Arial Black"/>
              </a:rPr>
              <a:t>Технологии, которые работают</a:t>
            </a:r>
            <a:endParaRPr sz="2600" i="0" u="none" strike="noStrike" cap="none">
              <a:solidFill>
                <a:srgbClr val="3622C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graphicFrame>
        <p:nvGraphicFramePr>
          <p:cNvPr id="293" name="Google Shape;293;p26"/>
          <p:cNvGraphicFramePr/>
          <p:nvPr>
            <p:extLst>
              <p:ext uri="{D42A27DB-BD31-4B8C-83A1-F6EECF244321}">
                <p14:modId xmlns:p14="http://schemas.microsoft.com/office/powerpoint/2010/main" val="4227279729"/>
              </p:ext>
            </p:extLst>
          </p:nvPr>
        </p:nvGraphicFramePr>
        <p:xfrm>
          <a:off x="790575" y="6886900"/>
          <a:ext cx="5863725" cy="2610840"/>
        </p:xfrm>
        <a:graphic>
          <a:graphicData uri="http://schemas.openxmlformats.org/drawingml/2006/table">
            <a:tbl>
              <a:tblPr>
                <a:noFill/>
                <a:tableStyleId>{5B2E13A2-21F0-498D-9D80-8EF4AEAD761E}</a:tableStyleId>
              </a:tblPr>
              <a:tblGrid>
                <a:gridCol w="1886400"/>
                <a:gridCol w="3977325"/>
              </a:tblGrid>
              <a:tr h="381000">
                <a:tc>
                  <a:txBody>
                    <a:bodyPr/>
                    <a:lstStyle/>
                    <a:p>
                      <a:pPr marL="190500" lvl="0" indent="-190500" algn="l" rtl="0">
                        <a:lnSpc>
                          <a:spcPct val="24222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ru-RU" sz="1500" b="1" dirty="0">
                          <a:solidFill>
                            <a:schemeClr val="dk1"/>
                          </a:solidFill>
                        </a:rPr>
                        <a:t>Сайт </a:t>
                      </a:r>
                      <a:endParaRPr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57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1400" dirty="0" smtClean="0">
                          <a:solidFill>
                            <a:schemeClr val="dk1"/>
                          </a:solidFill>
                        </a:rPr>
                        <a:t>https://sites.google.com/d/1hluJT3ZPKbHQ1J8UoWlvU4Rhvj06QOT7/p/1qCwfWuMcFBtTYMPwVXOqJ3QVWPPC7d0x/edit</a:t>
                      </a:r>
                      <a:r>
                        <a:rPr lang="ru-RU" sz="1400" dirty="0" smtClean="0">
                          <a:solidFill>
                            <a:schemeClr val="dk1"/>
                          </a:solidFill>
                        </a:rPr>
                        <a:t> </a:t>
                      </a: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190500" lvl="0" indent="-190500" algn="l" rtl="0">
                        <a:lnSpc>
                          <a:spcPct val="242222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>
                          <a:solidFill>
                            <a:schemeClr val="dk1"/>
                          </a:solidFill>
                        </a:rPr>
                        <a:t>Телефон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5714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300" dirty="0">
                          <a:solidFill>
                            <a:schemeClr val="dk1"/>
                          </a:solidFill>
                        </a:rPr>
                        <a:t>+7 </a:t>
                      </a:r>
                      <a:r>
                        <a:rPr lang="ru-RU" sz="2300" dirty="0" smtClean="0">
                          <a:solidFill>
                            <a:schemeClr val="dk1"/>
                          </a:solidFill>
                        </a:rPr>
                        <a:t>(978)719-40-47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190500" lvl="0" indent="-190500" algn="l" rtl="0">
                        <a:lnSpc>
                          <a:spcPct val="242222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>
                          <a:solidFill>
                            <a:schemeClr val="dk1"/>
                          </a:solidFill>
                        </a:rPr>
                        <a:t>email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5714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/>
                        <a:t>vi.mill@bk.ru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3"/>
          <p:cNvSpPr/>
          <p:nvPr/>
        </p:nvSpPr>
        <p:spPr>
          <a:xfrm>
            <a:off x="790575" y="2090996"/>
            <a:ext cx="13898700" cy="7334357"/>
          </a:xfrm>
          <a:prstGeom prst="roundRect">
            <a:avLst>
              <a:gd name="adj" fmla="val 7314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sz="1600" b="1" dirty="0"/>
              <a:t>В Крыму обостряется дилемма несовместимости природно-туристического и промышленного развития Крыма. Когда сезонность туризма финансово недостаточна для бюджетов, а наращивание турпотоков окончательно разрушает природу. В то время как промышленность нарушает экологию и  привлекательность туризма.     </a:t>
            </a:r>
            <a:endParaRPr lang="ru-RU" sz="1600" dirty="0"/>
          </a:p>
          <a:p>
            <a:r>
              <a:rPr lang="ru-RU" sz="1600" b="1" dirty="0"/>
              <a:t>Крым и Севастополь всегда славились своим природным предназначением кормильца, здравницы и туристического рая  России. Для чего Крым всегда благоустраивался.</a:t>
            </a:r>
            <a:endParaRPr lang="ru-RU" sz="1600" dirty="0"/>
          </a:p>
          <a:p>
            <a:r>
              <a:rPr lang="ru-RU" sz="1600" b="1" dirty="0"/>
              <a:t>Но оказывается, что, с ростом благоустроенности, туристам и жителям Крыма всё-таки  хочется – природности. И увы, не сегодняшней – промышленно технологичной, а – природной.</a:t>
            </a:r>
            <a:endParaRPr lang="ru-RU" sz="1600" dirty="0"/>
          </a:p>
          <a:p>
            <a:r>
              <a:rPr lang="ru-RU" b="1" dirty="0"/>
              <a:t> П</a:t>
            </a:r>
            <a:r>
              <a:rPr lang="ru-RU" b="1" u="sng" dirty="0"/>
              <a:t>роблема в том, что:</a:t>
            </a:r>
            <a:r>
              <a:rPr lang="ru-RU" b="1" dirty="0"/>
              <a:t> </a:t>
            </a:r>
            <a:endParaRPr lang="ru-RU" dirty="0"/>
          </a:p>
          <a:p>
            <a:endParaRPr lang="ru-RU" b="1" dirty="0" smtClean="0"/>
          </a:p>
          <a:p>
            <a:r>
              <a:rPr lang="ru-RU" b="1" dirty="0" smtClean="0"/>
              <a:t>1.Богатством </a:t>
            </a:r>
            <a:r>
              <a:rPr lang="ru-RU" b="1" dirty="0"/>
              <a:t>солнечного и морского Крыма изначально были его – леса из крупных деревьев с пышными кронами листвы, создающие </a:t>
            </a:r>
            <a:r>
              <a:rPr lang="ru-RU" b="1" dirty="0" err="1"/>
              <a:t>гумусное</a:t>
            </a:r>
            <a:r>
              <a:rPr lang="ru-RU" b="1" dirty="0"/>
              <a:t> плодородие долин и благоприятное регулирование водного баланса земель Крыма.</a:t>
            </a:r>
            <a:endParaRPr lang="ru-RU" dirty="0"/>
          </a:p>
          <a:p>
            <a:endParaRPr lang="ru-RU" b="1" dirty="0" smtClean="0"/>
          </a:p>
          <a:p>
            <a:r>
              <a:rPr lang="ru-RU" b="1" dirty="0" smtClean="0"/>
              <a:t>2.Но</a:t>
            </a:r>
            <a:r>
              <a:rPr lang="ru-RU" b="1" dirty="0"/>
              <a:t>, за века цивилизованного освоения Крыма его леса, пущенные на постройки, технологические и бытовые нужды, были полностью уничтожены. </a:t>
            </a:r>
            <a:endParaRPr lang="ru-RU" dirty="0"/>
          </a:p>
          <a:p>
            <a:endParaRPr lang="ru-RU" b="1" dirty="0" smtClean="0"/>
          </a:p>
          <a:p>
            <a:r>
              <a:rPr lang="ru-RU" b="1" dirty="0" smtClean="0"/>
              <a:t>3</a:t>
            </a:r>
            <a:r>
              <a:rPr lang="ru-RU" b="1" dirty="0"/>
              <a:t>. При отсутствие лесов прекратилось природное поддержание баланса гумуса и почвенной влаги. И развитию лесов теперь препятствует недостаток почвенной влаги.</a:t>
            </a:r>
            <a:endParaRPr lang="ru-RU" dirty="0"/>
          </a:p>
          <a:p>
            <a:endParaRPr lang="ru-RU" b="1" dirty="0" smtClean="0"/>
          </a:p>
          <a:p>
            <a:r>
              <a:rPr lang="ru-RU" b="1" dirty="0" smtClean="0"/>
              <a:t>4.Интенсивное </a:t>
            </a:r>
            <a:r>
              <a:rPr lang="ru-RU" b="1" dirty="0"/>
              <a:t>землепользование полностью истощило ресурсы плодородия Крымской земли. </a:t>
            </a:r>
            <a:endParaRPr lang="ru-RU" dirty="0"/>
          </a:p>
          <a:p>
            <a:endParaRPr lang="ru-RU" b="1" dirty="0" smtClean="0"/>
          </a:p>
          <a:p>
            <a:r>
              <a:rPr lang="ru-RU" b="1" dirty="0" smtClean="0"/>
              <a:t>5.Более </a:t>
            </a:r>
            <a:r>
              <a:rPr lang="ru-RU" b="1" dirty="0"/>
              <a:t>того: если ранее покровы опавшей листвы и гумуса защищали известковые горные образования от эрозии, то теперь, когда склоны покрыты, не дающими листвы и гумуса, дикой  порослью </a:t>
            </a:r>
            <a:r>
              <a:rPr lang="ru-RU" b="1" dirty="0" err="1"/>
              <a:t>скуднолистных</a:t>
            </a:r>
            <a:r>
              <a:rPr lang="ru-RU" b="1" dirty="0"/>
              <a:t>  кустарников. В результате: солнце, дожди, суточные и сезонные перепады температур разрушают, размывают известняки. Известковые потоки воды и  пыль заполняют бывшие благодатные долины Крыма, становящиеся не только неплодородными, но и </a:t>
            </a:r>
            <a:r>
              <a:rPr lang="ru-RU" b="1" dirty="0" err="1"/>
              <a:t>известково</a:t>
            </a:r>
            <a:r>
              <a:rPr lang="ru-RU" b="1" dirty="0"/>
              <a:t> опасными. </a:t>
            </a:r>
            <a:endParaRPr lang="ru-RU" dirty="0"/>
          </a:p>
          <a:p>
            <a:endParaRPr lang="ru-RU" b="1" dirty="0" smtClean="0"/>
          </a:p>
          <a:p>
            <a:r>
              <a:rPr lang="ru-RU" b="1" dirty="0" smtClean="0"/>
              <a:t>6.Потому </a:t>
            </a:r>
            <a:r>
              <a:rPr lang="ru-RU" b="1" dirty="0"/>
              <a:t>воздух зачастую не бодрит фирменным Крымским кислородным коктейлем солнечного, морского бриза и лесной  свежести, а липко обжигает известковыми испарениями, пылью обнажённых горных массивов и истощённых долин. </a:t>
            </a:r>
            <a:endParaRPr lang="ru-RU" dirty="0"/>
          </a:p>
          <a:p>
            <a:endParaRPr lang="ru-RU" b="1" dirty="0" smtClean="0"/>
          </a:p>
          <a:p>
            <a:r>
              <a:rPr lang="ru-RU" b="1" dirty="0" smtClean="0"/>
              <a:t>7.И </a:t>
            </a:r>
            <a:r>
              <a:rPr lang="ru-RU" b="1" dirty="0"/>
              <a:t>только кондиционерами, тепличными </a:t>
            </a:r>
            <a:r>
              <a:rPr lang="ru-RU" b="1" dirty="0" err="1"/>
              <a:t>сельхозкомплексами</a:t>
            </a:r>
            <a:r>
              <a:rPr lang="ru-RU" b="1" dirty="0"/>
              <a:t> и завозом воды этот природно-исторический экологический негатив не исправить, когда требуется кардинальное восстановление природы.</a:t>
            </a:r>
            <a:endParaRPr lang="ru-RU" dirty="0"/>
          </a:p>
          <a:p>
            <a:r>
              <a:rPr lang="ru-RU" b="1" dirty="0"/>
              <a:t>Финансирование и развитие </a:t>
            </a:r>
            <a:r>
              <a:rPr lang="ru-RU" b="1" dirty="0" err="1"/>
              <a:t>туротрасли</a:t>
            </a:r>
            <a:r>
              <a:rPr lang="ru-RU" b="1" dirty="0"/>
              <a:t> Крыма должно быть нацелено не на изоляцию туристов от окружающей – вредной экологии, а на создание природного стандарта окружающей среды.</a:t>
            </a:r>
            <a:endParaRPr lang="ru-RU" dirty="0"/>
          </a:p>
          <a:p>
            <a:endParaRPr lang="ru-RU" b="1" dirty="0" smtClean="0"/>
          </a:p>
          <a:p>
            <a:r>
              <a:rPr lang="ru-RU" b="1" dirty="0" smtClean="0"/>
              <a:t>8</a:t>
            </a:r>
            <a:r>
              <a:rPr lang="ru-RU" b="1" dirty="0"/>
              <a:t>. Для получения финансовых и социальных ресурсов, требуемых на решение всех этих проблем, в Крыму должны развиваться не загрязняющие, а </a:t>
            </a:r>
            <a:r>
              <a:rPr lang="ru-RU" b="1" dirty="0" err="1"/>
              <a:t>природовосстанавливающие</a:t>
            </a:r>
            <a:r>
              <a:rPr lang="ru-RU" b="1" dirty="0"/>
              <a:t>, но при этом социально-экономически эффективные отрасли экономики. </a:t>
            </a:r>
            <a:endParaRPr lang="ru-RU" sz="1600" dirty="0"/>
          </a:p>
        </p:txBody>
      </p:sp>
      <p:pic>
        <p:nvPicPr>
          <p:cNvPr id="118" name="Google Shape;118;p13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10800000">
            <a:off x="5406187" y="2391854"/>
            <a:ext cx="9271002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1613" y="1033786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Google Shape;120;p13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3" name="Google Shape;123;p13"/>
          <p:cNvSpPr txBox="1">
            <a:spLocks noGrp="1"/>
          </p:cNvSpPr>
          <p:nvPr>
            <p:ph type="ctrTitle"/>
          </p:nvPr>
        </p:nvSpPr>
        <p:spPr>
          <a:xfrm>
            <a:off x="790799" y="383500"/>
            <a:ext cx="7845000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</a:pPr>
            <a:r>
              <a:rPr lang="ru-RU" sz="3500" b="0" dirty="0">
                <a:latin typeface="Arial Black"/>
                <a:ea typeface="Arial Black"/>
                <a:cs typeface="Arial Black"/>
                <a:sym typeface="Arial Black"/>
              </a:rPr>
              <a:t>Проблема</a:t>
            </a:r>
            <a:endParaRPr sz="3500" b="0" dirty="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21" name="Google Shape;121;p13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  <p:pic>
        <p:nvPicPr>
          <p:cNvPr id="124" name="Google Shape;12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4"/>
          <p:cNvSpPr/>
          <p:nvPr/>
        </p:nvSpPr>
        <p:spPr>
          <a:xfrm>
            <a:off x="790575" y="2090997"/>
            <a:ext cx="13898700" cy="2715900"/>
          </a:xfrm>
          <a:prstGeom prst="roundRect">
            <a:avLst>
              <a:gd name="adj" fmla="val 9904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14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10800000">
            <a:off x="5406187" y="2391854"/>
            <a:ext cx="9271002" cy="6377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1613" y="1033786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" name="Google Shape;132;p14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5" name="Google Shape;135;p14"/>
          <p:cNvSpPr txBox="1">
            <a:spLocks noGrp="1"/>
          </p:cNvSpPr>
          <p:nvPr>
            <p:ph type="ctrTitle"/>
          </p:nvPr>
        </p:nvSpPr>
        <p:spPr>
          <a:xfrm>
            <a:off x="790799" y="383500"/>
            <a:ext cx="7845000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</a:pPr>
            <a:r>
              <a:rPr lang="ru-RU" sz="3500" b="0" dirty="0">
                <a:latin typeface="Arial Black"/>
                <a:ea typeface="Arial Black"/>
                <a:cs typeface="Arial Black"/>
                <a:sym typeface="Arial Black"/>
              </a:rPr>
              <a:t>Решение</a:t>
            </a:r>
            <a:endParaRPr sz="3500" b="0" dirty="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33" name="Google Shape;133;p14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  <p:pic>
        <p:nvPicPr>
          <p:cNvPr id="136" name="Google Shape;13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 flipH="1">
            <a:off x="790572" y="1758462"/>
            <a:ext cx="13898702" cy="830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1. Инновационные разработки ИИ, интернета вещей для объективного анализа состояния лесов Крыма и создания эффективных </a:t>
            </a:r>
            <a:r>
              <a:rPr lang="ru-RU" sz="2000" dirty="0" err="1"/>
              <a:t>агротехнологий</a:t>
            </a:r>
            <a:r>
              <a:rPr lang="ru-RU" sz="2000" dirty="0"/>
              <a:t> интенсивного выращивания древесины ценных пород </a:t>
            </a:r>
          </a:p>
          <a:p>
            <a:endParaRPr lang="ru-RU" sz="2000" dirty="0" smtClean="0"/>
          </a:p>
          <a:p>
            <a:r>
              <a:rPr lang="ru-RU" sz="2000" dirty="0" smtClean="0"/>
              <a:t>2.Кардинальное </a:t>
            </a:r>
            <a:r>
              <a:rPr lang="ru-RU" sz="2000" dirty="0"/>
              <a:t>улучшение структуры земель, воздуха, экологии и экономики Крыма заменой дикой лесной поросли в пригородах Севастополя и Крыма на исконно Крымские эндемические лесные массивы платана, бука, крымской сосны, ливанского кедра и других деревьев, создающих:</a:t>
            </a:r>
          </a:p>
          <a:p>
            <a:r>
              <a:rPr lang="ru-RU" sz="2000" dirty="0"/>
              <a:t>2.1.гумус, кислород, чистый воздух, </a:t>
            </a:r>
          </a:p>
          <a:p>
            <a:r>
              <a:rPr lang="ru-RU" sz="2000" dirty="0"/>
              <a:t>2.2.рекреационно-туристическую индустрию. </a:t>
            </a:r>
          </a:p>
          <a:p>
            <a:r>
              <a:rPr lang="ru-RU" sz="2000" dirty="0"/>
              <a:t>2.3.новую, эко безопасную, социально-экономически эффективную, системообразующую Крымскую отрасль – выращивание и переработку древесины ценных лесных пород.</a:t>
            </a:r>
          </a:p>
          <a:p>
            <a:endParaRPr lang="ru-RU" sz="2000" dirty="0" smtClean="0"/>
          </a:p>
          <a:p>
            <a:r>
              <a:rPr lang="ru-RU" sz="2000" b="1" dirty="0" smtClean="0"/>
              <a:t>Для </a:t>
            </a:r>
            <a:r>
              <a:rPr lang="ru-RU" sz="2000" b="1" dirty="0"/>
              <a:t>чего:</a:t>
            </a:r>
          </a:p>
          <a:p>
            <a:r>
              <a:rPr lang="ru-RU" sz="2000" dirty="0"/>
              <a:t>1.создание, в рамках государственно-частного партнёрства, программы по осуществлению разработанного Агентством социально-экономических решений ООО «</a:t>
            </a:r>
            <a:r>
              <a:rPr lang="ru-RU" sz="2000" dirty="0" err="1"/>
              <a:t>Миллак</a:t>
            </a:r>
            <a:r>
              <a:rPr lang="ru-RU" sz="2000" dirty="0"/>
              <a:t>», инвестиционного проекта «Лесокультура и </a:t>
            </a:r>
            <a:r>
              <a:rPr lang="ru-RU" sz="2000" dirty="0" err="1"/>
              <a:t>Лесоиндустрия</a:t>
            </a:r>
            <a:r>
              <a:rPr lang="ru-RU" sz="2000" dirty="0"/>
              <a:t> Крыма и Севастополя»; 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2.организация научных разработок, планового производства посадочного материала, </a:t>
            </a:r>
            <a:r>
              <a:rPr lang="ru-RU" sz="2000" dirty="0" err="1"/>
              <a:t>землеподготовки</a:t>
            </a:r>
            <a:r>
              <a:rPr lang="ru-RU" sz="2000" dirty="0"/>
              <a:t> на участках дикой поросли и высадка лесных культур. 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3.организация научных исследований, ухода и сопутствующей, доходной хозяйственной деятельности в период роста и созревания лесных культур. 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4.создание инновационно-</a:t>
            </a:r>
            <a:r>
              <a:rPr lang="ru-RU" sz="2000" dirty="0" err="1"/>
              <a:t>экологичного</a:t>
            </a:r>
            <a:r>
              <a:rPr lang="ru-RU" sz="2000" dirty="0"/>
              <a:t>, социально-экономического Крымского производственно-технологического комплекса и индустрии деревообработки и переработки ценных лесных пород.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5.создание эко-парковой индустрии туризма, рекреации и оздоровления в создаваемых лесных массивах. 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/>
          <p:nvPr/>
        </p:nvSpPr>
        <p:spPr>
          <a:xfrm>
            <a:off x="790575" y="2090996"/>
            <a:ext cx="13898700" cy="6537189"/>
          </a:xfrm>
          <a:prstGeom prst="roundRect">
            <a:avLst>
              <a:gd name="adj" fmla="val 9904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sz="1800" dirty="0"/>
              <a:t>- инновационные научные разработки интенсивного лесоводства, </a:t>
            </a:r>
          </a:p>
          <a:p>
            <a:r>
              <a:rPr lang="ru-RU" sz="1800" dirty="0"/>
              <a:t>-Инновационные разработки интернета вещей и ИИ для создания эффективных </a:t>
            </a:r>
            <a:r>
              <a:rPr lang="ru-RU" sz="1800" dirty="0" err="1"/>
              <a:t>агротехнологий</a:t>
            </a:r>
            <a:r>
              <a:rPr lang="ru-RU" sz="1800" dirty="0"/>
              <a:t> интенсивного выращивания древесины ценных пород. </a:t>
            </a:r>
          </a:p>
          <a:p>
            <a:r>
              <a:rPr lang="ru-RU" sz="1800" dirty="0"/>
              <a:t> </a:t>
            </a:r>
          </a:p>
          <a:p>
            <a:r>
              <a:rPr lang="ru-RU" sz="1800" dirty="0"/>
              <a:t>-получаемые в плановом производстве - посадочные материалы и саженцы деревьев ценных пород, для замены дикой лесной поросли.</a:t>
            </a:r>
          </a:p>
          <a:p>
            <a:r>
              <a:rPr lang="ru-RU" sz="1800" dirty="0"/>
              <a:t> </a:t>
            </a:r>
          </a:p>
          <a:p>
            <a:r>
              <a:rPr lang="ru-RU" sz="1800" dirty="0"/>
              <a:t>-лечебные, косметические травы, ягоды и мёд, получаемые с трав и мелкорослых кустарников, выращиваемых в междурядных пространствах 1-5 летних лесокультур. С развитием в это же время – пчеловодства и </a:t>
            </a:r>
            <a:r>
              <a:rPr lang="ru-RU" sz="1800" dirty="0" err="1"/>
              <a:t>медопроизводства</a:t>
            </a:r>
            <a:r>
              <a:rPr lang="ru-RU" sz="1800" dirty="0"/>
              <a:t>.</a:t>
            </a:r>
          </a:p>
          <a:p>
            <a:r>
              <a:rPr lang="ru-RU" sz="1800" dirty="0"/>
              <a:t> </a:t>
            </a:r>
          </a:p>
          <a:p>
            <a:r>
              <a:rPr lang="ru-RU" sz="1800" dirty="0"/>
              <a:t>-повсеместное выращивание в Крыму: платана, бука, крымской сосны, ливанского кедра и других деревьев ценных пород, </a:t>
            </a:r>
          </a:p>
          <a:p>
            <a:r>
              <a:rPr lang="ru-RU" sz="1800" dirty="0"/>
              <a:t> </a:t>
            </a:r>
          </a:p>
          <a:p>
            <a:r>
              <a:rPr lang="ru-RU" sz="1800" dirty="0"/>
              <a:t>-которые, в свою очередь, интенсивно производят: гумус, кислород, чистый воздух, </a:t>
            </a:r>
          </a:p>
          <a:p>
            <a:r>
              <a:rPr lang="ru-RU" sz="1800" dirty="0"/>
              <a:t>и создают: </a:t>
            </a:r>
          </a:p>
          <a:p>
            <a:r>
              <a:rPr lang="ru-RU" sz="1800" dirty="0"/>
              <a:t> </a:t>
            </a:r>
          </a:p>
          <a:p>
            <a:r>
              <a:rPr lang="ru-RU" sz="1800" dirty="0"/>
              <a:t>-техническая вода для полива лесокультур и гумус, получаемая от инновационных комплексов по очистке </a:t>
            </a:r>
            <a:r>
              <a:rPr lang="ru-RU" sz="1800" dirty="0" err="1"/>
              <a:t>ливнёвых</a:t>
            </a:r>
            <a:r>
              <a:rPr lang="ru-RU" sz="1800" dirty="0"/>
              <a:t>, канализационных вод, рек и водоёмов.</a:t>
            </a:r>
          </a:p>
          <a:p>
            <a:r>
              <a:rPr lang="ru-RU" sz="1800" dirty="0"/>
              <a:t> </a:t>
            </a:r>
          </a:p>
          <a:p>
            <a:r>
              <a:rPr lang="ru-RU" sz="1800" dirty="0"/>
              <a:t>-лесопарки для рекреационного, оздоровительного, развлекательного, познавательного, </a:t>
            </a:r>
            <a:r>
              <a:rPr lang="ru-RU" sz="1800" dirty="0" err="1"/>
              <a:t>инкюзивного</a:t>
            </a:r>
            <a:r>
              <a:rPr lang="ru-RU" sz="1800" dirty="0"/>
              <a:t> и других видов лесопаркового туризма.</a:t>
            </a:r>
          </a:p>
          <a:p>
            <a:r>
              <a:rPr lang="ru-RU" sz="1800" dirty="0"/>
              <a:t> </a:t>
            </a:r>
          </a:p>
          <a:p>
            <a:r>
              <a:rPr lang="ru-RU" sz="1800" dirty="0"/>
              <a:t>-лесные массивы по выращиванию деловой древесины ценных пород</a:t>
            </a:r>
          </a:p>
          <a:p>
            <a:r>
              <a:rPr lang="ru-RU" sz="1800" dirty="0"/>
              <a:t> </a:t>
            </a:r>
          </a:p>
        </p:txBody>
      </p:sp>
      <p:pic>
        <p:nvPicPr>
          <p:cNvPr id="142" name="Google Shape;142;p15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10800000">
            <a:off x="5406187" y="2391854"/>
            <a:ext cx="9271002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1613" y="1033786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4" name="Google Shape;144;p15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7" name="Google Shape;147;p15"/>
          <p:cNvSpPr txBox="1">
            <a:spLocks noGrp="1"/>
          </p:cNvSpPr>
          <p:nvPr>
            <p:ph type="ctrTitle"/>
          </p:nvPr>
        </p:nvSpPr>
        <p:spPr>
          <a:xfrm>
            <a:off x="790799" y="383500"/>
            <a:ext cx="7845000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</a:pPr>
            <a:r>
              <a:rPr lang="ru-RU" sz="3500" b="0" dirty="0">
                <a:latin typeface="Arial Black"/>
                <a:ea typeface="Arial Black"/>
                <a:cs typeface="Arial Black"/>
                <a:sym typeface="Arial Black"/>
              </a:rPr>
              <a:t>Продукт</a:t>
            </a:r>
            <a:endParaRPr sz="3500" b="0" dirty="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45" name="Google Shape;145;p15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  <p:sp>
        <p:nvSpPr>
          <p:cNvPr id="146" name="Google Shape;146;p15"/>
          <p:cNvSpPr txBox="1"/>
          <p:nvPr/>
        </p:nvSpPr>
        <p:spPr>
          <a:xfrm>
            <a:off x="992700" y="2316950"/>
            <a:ext cx="13234200" cy="515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1" i="0" u="none" strike="noStrike" cap="none" dirty="0">
              <a:solidFill>
                <a:schemeClr val="lt1"/>
              </a:solidFill>
            </a:endParaRPr>
          </a:p>
        </p:txBody>
      </p:sp>
      <p:pic>
        <p:nvPicPr>
          <p:cNvPr id="148" name="Google Shape;148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6"/>
          <p:cNvSpPr/>
          <p:nvPr/>
        </p:nvSpPr>
        <p:spPr>
          <a:xfrm>
            <a:off x="790575" y="2090997"/>
            <a:ext cx="13898700" cy="2715900"/>
          </a:xfrm>
          <a:prstGeom prst="roundRect">
            <a:avLst>
              <a:gd name="adj" fmla="val 9904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ru-RU" dirty="0">
                <a:solidFill>
                  <a:schemeClr val="lt1"/>
                </a:solidFill>
              </a:rPr>
              <a:t>В РФ владелец лесного фонда – государство, которое осуществляют  выращивание и распоряжение лесными ресурсами. Соответственно, отсутствует практика конкурентного частного выращивания  и использования лесов. </a:t>
            </a:r>
          </a:p>
          <a:p>
            <a:pPr lvl="0" algn="ctr"/>
            <a:r>
              <a:rPr lang="ru-RU" dirty="0">
                <a:solidFill>
                  <a:schemeClr val="lt1"/>
                </a:solidFill>
              </a:rPr>
              <a:t>Вырубки лесов могут осуществляться негосударственными компаниями. Но, за века существования такой системы, вырубки лесов предпринимателями  всегда осуществлялись гораздо быстрее их восстановления государством.</a:t>
            </a:r>
          </a:p>
          <a:p>
            <a:pPr lvl="0" algn="ctr"/>
            <a:r>
              <a:rPr lang="ru-RU" dirty="0">
                <a:solidFill>
                  <a:schemeClr val="lt1"/>
                </a:solidFill>
              </a:rPr>
              <a:t>И в результате: количество лесов  неумолимо сокращается, а, к примеру в Крыму, они оказались полностью уничтожены. И теперь то, что называется лесами Крыма, является лишь дикой лесной порослью. А высадки и выращивание защитных насаждений осуществляются в таких затруднённых для выращивания условиях и такими малопродуктивными культурами, что нашим потомкам никогда не суждено увидеть исконные леса Крыма.</a:t>
            </a:r>
          </a:p>
          <a:p>
            <a:pPr lvl="0" algn="ctr"/>
            <a:r>
              <a:rPr lang="ru-RU" dirty="0">
                <a:solidFill>
                  <a:schemeClr val="lt1"/>
                </a:solidFill>
              </a:rPr>
              <a:t>Потому, в проекте Создание Лесокультуры и Лесопереработки Крыма и Севастополя, речь идёт не о конкуренции, а государственно-частном партнёрстве.</a:t>
            </a:r>
          </a:p>
          <a:p>
            <a:pPr lvl="0" algn="ctr"/>
            <a:r>
              <a:rPr lang="ru-RU" dirty="0">
                <a:solidFill>
                  <a:schemeClr val="lt1"/>
                </a:solidFill>
              </a:rPr>
              <a:t>Что бы предприниматели участвовали не только в вырубке, но и в выращивании лесов: на концессионной основе или в акционерном партнёрстве с государством. </a:t>
            </a:r>
          </a:p>
          <a:p>
            <a:pPr lvl="0"/>
            <a:r>
              <a:rPr lang="ru-RU" dirty="0">
                <a:solidFill>
                  <a:schemeClr val="lt1"/>
                </a:solidFill>
              </a:rPr>
              <a:t>Что включит эффективность предпринимательства и мощь государства в решении проблемы восстановления лесов. И будущая конкуренция операторов этого рынка  станет двигателем данного </a:t>
            </a:r>
            <a:r>
              <a:rPr lang="ru-RU" dirty="0" smtClean="0">
                <a:solidFill>
                  <a:schemeClr val="lt1"/>
                </a:solidFill>
              </a:rPr>
              <a:t>процесса</a:t>
            </a:r>
            <a:r>
              <a:rPr lang="ru-RU" dirty="0">
                <a:solidFill>
                  <a:schemeClr val="lt1"/>
                </a:solidFill>
              </a:rPr>
              <a:t>. </a:t>
            </a:r>
          </a:p>
          <a:p>
            <a:pPr lvl="0" algn="ctr"/>
            <a:r>
              <a:rPr lang="ru-RU" dirty="0">
                <a:solidFill>
                  <a:schemeClr val="lt1"/>
                </a:solidFill>
              </a:rPr>
              <a:t>С 2007г. в Росси, проект Лесокультура </a:t>
            </a:r>
            <a:r>
              <a:rPr lang="ru-RU" dirty="0" smtClean="0">
                <a:solidFill>
                  <a:schemeClr val="lt1"/>
                </a:solidFill>
              </a:rPr>
              <a:t>и</a:t>
            </a:r>
            <a:endParaRPr lang="ru-RU" dirty="0">
              <a:solidFill>
                <a:schemeClr val="lt1"/>
              </a:solidFill>
            </a:endParaRPr>
          </a:p>
        </p:txBody>
      </p:sp>
      <p:pic>
        <p:nvPicPr>
          <p:cNvPr id="154" name="Google Shape;154;p16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10800000">
            <a:off x="492369" y="1805354"/>
            <a:ext cx="14184820" cy="7174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1613" y="1033786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6" name="Google Shape;156;p16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7" name="Google Shape;157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  <p:sp>
        <p:nvSpPr>
          <p:cNvPr id="159" name="Google Shape;159;p16"/>
          <p:cNvSpPr txBox="1">
            <a:spLocks noGrp="1"/>
          </p:cNvSpPr>
          <p:nvPr>
            <p:ph type="ctrTitle" idx="4294967295"/>
          </p:nvPr>
        </p:nvSpPr>
        <p:spPr>
          <a:xfrm>
            <a:off x="0" y="384175"/>
            <a:ext cx="7845425" cy="728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</a:pPr>
            <a:r>
              <a:rPr lang="ru-RU" sz="3500" b="0" dirty="0" smtClean="0">
                <a:latin typeface="Arial Black"/>
                <a:ea typeface="Arial Black"/>
                <a:cs typeface="Arial Black"/>
                <a:sym typeface="Arial Black"/>
              </a:rPr>
              <a:t>      Конкуренты</a:t>
            </a:r>
            <a:endParaRPr sz="3500" b="0" dirty="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60" name="Google Shape;16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9681537" y="9961760"/>
            <a:ext cx="5437802" cy="49522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92368" y="1313240"/>
            <a:ext cx="13622217" cy="8648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1600" dirty="0" smtClean="0"/>
              <a:t>В </a:t>
            </a:r>
            <a:r>
              <a:rPr lang="ru-RU" sz="1600" dirty="0"/>
              <a:t>РФ владелец лесного фонда – государство, которое осуществляют  выращивание и распоряжение лесными ресурсами. Соответственно, отсутствует практика конкурентного частного выращивания  и использования лесов. </a:t>
            </a:r>
          </a:p>
          <a:p>
            <a:endParaRPr lang="ru-RU" sz="1600" dirty="0" smtClean="0"/>
          </a:p>
          <a:p>
            <a:r>
              <a:rPr lang="ru-RU" sz="1600" dirty="0" smtClean="0"/>
              <a:t>Вырубки </a:t>
            </a:r>
            <a:r>
              <a:rPr lang="ru-RU" sz="1600" dirty="0"/>
              <a:t>лесов могут осуществляться негосударственными компаниями. Но, за века существования такой системы, вырубки лесов предпринимателями  всегда осуществлялись гораздо быстрее их восстановления государством.</a:t>
            </a:r>
          </a:p>
          <a:p>
            <a:endParaRPr lang="ru-RU" sz="1600" dirty="0" smtClean="0"/>
          </a:p>
          <a:p>
            <a:r>
              <a:rPr lang="ru-RU" sz="1600" dirty="0" smtClean="0"/>
              <a:t>И </a:t>
            </a:r>
            <a:r>
              <a:rPr lang="ru-RU" sz="1600" dirty="0"/>
              <a:t>в результате: количество лесов  неумолимо сокращается, а, к примеру в Крыму, они оказались полностью уничтожены. И теперь то, что называется лесами Крыма, является лишь дикой лесной порослью. А высадки и выращивание защитных насаждений осуществляются в таких затруднённых для выращивания условиях и такими малопродуктивными культурами, что нашим потомкам никогда не суждено увидеть исконные леса Крыма.</a:t>
            </a:r>
          </a:p>
          <a:p>
            <a:endParaRPr lang="ru-RU" sz="1600" dirty="0" smtClean="0"/>
          </a:p>
          <a:p>
            <a:r>
              <a:rPr lang="ru-RU" sz="1600" dirty="0" smtClean="0"/>
              <a:t>Потому</a:t>
            </a:r>
            <a:r>
              <a:rPr lang="ru-RU" sz="1600" dirty="0"/>
              <a:t>, в проекте Создание Лесокультуры и Лесопереработки Крыма и Севастополя, речь идёт не о конкуренции, а государственно-частном партнёрстве.</a:t>
            </a:r>
          </a:p>
          <a:p>
            <a:endParaRPr lang="ru-RU" sz="1600" dirty="0" smtClean="0"/>
          </a:p>
          <a:p>
            <a:r>
              <a:rPr lang="ru-RU" sz="1600" dirty="0" smtClean="0"/>
              <a:t>Что </a:t>
            </a:r>
            <a:r>
              <a:rPr lang="ru-RU" sz="1600" dirty="0"/>
              <a:t>бы предприниматели участвовали не только в вырубке, но и в выращивании лесов: на концессионной основе или в акционерном партнёрстве с государством. </a:t>
            </a:r>
          </a:p>
          <a:p>
            <a:endParaRPr lang="ru-RU" sz="1600" dirty="0" smtClean="0"/>
          </a:p>
          <a:p>
            <a:r>
              <a:rPr lang="ru-RU" sz="1600" dirty="0" smtClean="0"/>
              <a:t>Что </a:t>
            </a:r>
            <a:r>
              <a:rPr lang="ru-RU" sz="1600" dirty="0"/>
              <a:t>включит эффективность предпринимательства и мощь государства в решении проблемы восстановления лесов. И будущая конкуренция операторов этого рынка  станет двигателем данного процесса. </a:t>
            </a:r>
          </a:p>
          <a:p>
            <a:r>
              <a:rPr lang="ru-RU" sz="1600" dirty="0"/>
              <a:t>С 2007г. в Росси, проект Лесокультура и </a:t>
            </a:r>
            <a:r>
              <a:rPr lang="ru-RU" sz="1600" dirty="0" err="1"/>
              <a:t>лесоиндустрия</a:t>
            </a:r>
            <a:r>
              <a:rPr lang="ru-RU" sz="1600" dirty="0"/>
              <a:t> Крыма, под защитой Авторских свидетельств, развивался на уровне малого предпринимательства в сфере </a:t>
            </a:r>
            <a:r>
              <a:rPr lang="ru-RU" sz="1600" dirty="0" err="1"/>
              <a:t>лесо</a:t>
            </a:r>
            <a:r>
              <a:rPr lang="ru-RU" sz="1600" dirty="0"/>
              <a:t>-паркового туризма и </a:t>
            </a:r>
            <a:r>
              <a:rPr lang="ru-RU" sz="1600" dirty="0" err="1"/>
              <a:t>волонтёрства</a:t>
            </a:r>
            <a:r>
              <a:rPr lang="ru-RU" sz="1600" dirty="0"/>
              <a:t> в программах </a:t>
            </a:r>
            <a:r>
              <a:rPr lang="ru-RU" sz="1600" dirty="0" err="1"/>
              <a:t>лесовосстановления</a:t>
            </a:r>
            <a:r>
              <a:rPr lang="ru-RU" sz="1600" dirty="0"/>
              <a:t>, без широкой рекламы и туриндустрии. </a:t>
            </a:r>
          </a:p>
          <a:p>
            <a:endParaRPr lang="ru-RU" sz="1600" dirty="0" smtClean="0"/>
          </a:p>
          <a:p>
            <a:r>
              <a:rPr lang="ru-RU" sz="1600" dirty="0" smtClean="0"/>
              <a:t>Потому</a:t>
            </a:r>
            <a:r>
              <a:rPr lang="ru-RU" sz="1600" dirty="0"/>
              <a:t>, в настоящее время, конкуренты, в основном – косвенные. Это представители природного туризма в существующих природных локациях. Где всё более нарастает конкуренция, а природа, от такой массированной экспансии, становится всё менее пригодной для природного отдыха.</a:t>
            </a:r>
          </a:p>
          <a:p>
            <a:endParaRPr lang="ru-RU" sz="1600" dirty="0" smtClean="0"/>
          </a:p>
          <a:p>
            <a:r>
              <a:rPr lang="ru-RU" sz="1600" dirty="0" smtClean="0"/>
              <a:t>Потенциальные </a:t>
            </a:r>
            <a:r>
              <a:rPr lang="ru-RU" sz="1600" dirty="0"/>
              <a:t>конкуренты: другие </a:t>
            </a:r>
            <a:r>
              <a:rPr lang="ru-RU" sz="1600" dirty="0" err="1"/>
              <a:t>ивент</a:t>
            </a:r>
            <a:r>
              <a:rPr lang="ru-RU" sz="1600" dirty="0"/>
              <a:t> агентства и туроператоры, способные повторять наши формы и методы работы.</a:t>
            </a:r>
          </a:p>
          <a:p>
            <a:r>
              <a:rPr lang="ru-RU" sz="1600" dirty="0"/>
              <a:t>Конкурентоспособность  проекта:</a:t>
            </a:r>
          </a:p>
          <a:p>
            <a:r>
              <a:rPr lang="ru-RU" sz="1600" dirty="0"/>
              <a:t>В настоящее время  все технологии, турпродукты, сценарии и методики Всеобщих совместных Праздников Дней рождения созданы и защищены статусом Ноу-хау технологий проекта, эксклюзивных  туров и свидетельствами авторских прав.</a:t>
            </a:r>
          </a:p>
          <a:p>
            <a:r>
              <a:rPr lang="ru-RU" sz="1600" dirty="0"/>
              <a:t>Но, до появления конкурентов, за период  до 2-х лет, необходимо имеемые  интеллектуальные разработки воплотить в мощную индустрию </a:t>
            </a:r>
            <a:r>
              <a:rPr lang="ru-RU" sz="1600" dirty="0" err="1"/>
              <a:t>World</a:t>
            </a:r>
            <a:r>
              <a:rPr lang="ru-RU" sz="1600" dirty="0"/>
              <a:t> </a:t>
            </a:r>
            <a:r>
              <a:rPr lang="ru-RU" sz="1600" dirty="0" err="1"/>
              <a:t>birthday</a:t>
            </a:r>
            <a:r>
              <a:rPr lang="ru-RU" sz="1600" dirty="0"/>
              <a:t>, становящуюся не монополистом, а - Мировым лидером  туриндустрии Всеобщих Праздников Дней рождения.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"/>
          <p:cNvSpPr/>
          <p:nvPr/>
        </p:nvSpPr>
        <p:spPr>
          <a:xfrm>
            <a:off x="778489" y="1781908"/>
            <a:ext cx="13898700" cy="6101576"/>
          </a:xfrm>
          <a:prstGeom prst="roundRect">
            <a:avLst>
              <a:gd name="adj" fmla="val 2697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lang="ru-RU" sz="1800" b="1" u="sng" dirty="0" smtClean="0"/>
          </a:p>
          <a:p>
            <a:endParaRPr lang="ru-RU" sz="1800" b="1" u="sng" dirty="0"/>
          </a:p>
          <a:p>
            <a:endParaRPr lang="ru-RU" sz="2000" b="1" u="sng" dirty="0" smtClean="0"/>
          </a:p>
          <a:p>
            <a:endParaRPr lang="ru-RU" sz="2000" b="1" u="sng" dirty="0"/>
          </a:p>
          <a:p>
            <a:endParaRPr lang="ru-RU" sz="2000" b="1" u="sng" dirty="0" smtClean="0"/>
          </a:p>
          <a:p>
            <a:endParaRPr lang="ru-RU" sz="2000" b="1" u="sng" dirty="0" smtClean="0"/>
          </a:p>
          <a:p>
            <a:endParaRPr lang="ru-RU" sz="2000" b="1" u="sng" dirty="0"/>
          </a:p>
          <a:p>
            <a:r>
              <a:rPr lang="ru-RU" sz="2400" b="1" u="sng" dirty="0" err="1" smtClean="0"/>
              <a:t>Лесо</a:t>
            </a:r>
            <a:r>
              <a:rPr lang="ru-RU" sz="2400" b="1" u="sng" dirty="0" smtClean="0"/>
              <a:t>-парковый </a:t>
            </a:r>
            <a:r>
              <a:rPr lang="ru-RU" sz="2400" b="1" u="sng" dirty="0"/>
              <a:t>туризм:</a:t>
            </a:r>
            <a:endParaRPr lang="ru-RU" sz="2400" dirty="0"/>
          </a:p>
          <a:p>
            <a:endParaRPr lang="ru-RU" sz="2000" b="1" dirty="0" smtClean="0"/>
          </a:p>
          <a:p>
            <a:r>
              <a:rPr lang="ru-RU" sz="2000" b="1" dirty="0" smtClean="0"/>
              <a:t>Экологический </a:t>
            </a:r>
            <a:r>
              <a:rPr lang="ru-RU" sz="2000" b="1" dirty="0"/>
              <a:t>туризм в России набирает обороты - в 2021 году федеральные заповедники, заказники и национальные парки посетили 10,6 млн человек. Что составляет 10% от общего числа туристов России. И демонстрирует  прирост в 58% к прошлым годам. </a:t>
            </a:r>
            <a:endParaRPr lang="ru-RU" sz="2000" b="1" dirty="0" smtClean="0"/>
          </a:p>
          <a:p>
            <a:endParaRPr lang="ru-RU" sz="2000" b="1" dirty="0"/>
          </a:p>
          <a:p>
            <a:r>
              <a:rPr lang="ru-RU" sz="2000" b="1" dirty="0" smtClean="0"/>
              <a:t>Наиболее </a:t>
            </a:r>
            <a:r>
              <a:rPr lang="ru-RU" sz="2000" b="1" dirty="0"/>
              <a:t>эффективными становятся тематические эко-кластеры: Земля леопарда, национальный парк "</a:t>
            </a:r>
            <a:r>
              <a:rPr lang="ru-RU" sz="2000" b="1" dirty="0" err="1"/>
              <a:t>Тункинский</a:t>
            </a:r>
            <a:r>
              <a:rPr lang="ru-RU" sz="2000" b="1" dirty="0"/>
              <a:t>", </a:t>
            </a:r>
            <a:r>
              <a:rPr lang="ru-RU" sz="2000" b="1" dirty="0" err="1"/>
              <a:t>нацпарки</a:t>
            </a:r>
            <a:r>
              <a:rPr lang="ru-RU" sz="2000" b="1" dirty="0"/>
              <a:t> "</a:t>
            </a:r>
            <a:r>
              <a:rPr lang="ru-RU" sz="2000" b="1" dirty="0" err="1"/>
              <a:t>Водлозерский</a:t>
            </a:r>
            <a:r>
              <a:rPr lang="ru-RU" sz="2000" b="1" dirty="0"/>
              <a:t>", "Русский Север",  "Тебердинский"…</a:t>
            </a:r>
            <a:endParaRPr lang="ru-RU" sz="2000" dirty="0"/>
          </a:p>
          <a:p>
            <a:r>
              <a:rPr lang="ru-RU" sz="2000" b="1" dirty="0"/>
              <a:t>В дальнейшем требуется наращивание числа природных тур-центров. И важнейшей задачей становится создание – лесопаркового кластера в Крыму! Что бы Крым посещали не 6,5млн., а до 15млн.туристов.</a:t>
            </a:r>
            <a:endParaRPr lang="ru-RU" sz="2000" dirty="0"/>
          </a:p>
          <a:p>
            <a:endParaRPr lang="ru-RU" sz="1800" b="1" u="sng" dirty="0" smtClean="0"/>
          </a:p>
          <a:p>
            <a:r>
              <a:rPr lang="ru-RU" sz="2400" b="1" u="sng" dirty="0" err="1" smtClean="0"/>
              <a:t>Лесоиндустрия</a:t>
            </a:r>
            <a:r>
              <a:rPr lang="ru-RU" sz="2400" b="1" u="sng" dirty="0" smtClean="0"/>
              <a:t> </a:t>
            </a:r>
            <a:r>
              <a:rPr lang="ru-RU" sz="2400" b="1" u="sng" dirty="0"/>
              <a:t>производства и обработки древесины:</a:t>
            </a:r>
            <a:endParaRPr lang="ru-RU" sz="2400" dirty="0"/>
          </a:p>
          <a:p>
            <a:endParaRPr lang="ru-RU" sz="2400" b="1" dirty="0" smtClean="0"/>
          </a:p>
          <a:p>
            <a:r>
              <a:rPr lang="ru-RU" sz="1800" b="1" dirty="0" smtClean="0"/>
              <a:t>Российская </a:t>
            </a:r>
            <a:r>
              <a:rPr lang="ru-RU" sz="1800" b="1" dirty="0"/>
              <a:t>Федерация - самая лесная страна и занимает мировые лидирующие позиции по площади лесов. Почти 70% территории страны покрыты лесами - 1 млрд. 162 млн. га (что сопоставимо с территорией Европы).</a:t>
            </a:r>
            <a:endParaRPr lang="ru-RU" sz="1800" dirty="0"/>
          </a:p>
          <a:p>
            <a:endParaRPr lang="ru-RU" sz="1800" b="1" dirty="0" smtClean="0"/>
          </a:p>
          <a:p>
            <a:r>
              <a:rPr lang="ru-RU" sz="1800" b="1" dirty="0" smtClean="0"/>
              <a:t>По </a:t>
            </a:r>
            <a:r>
              <a:rPr lang="ru-RU" sz="1800" b="1" dirty="0"/>
              <a:t>обеспеченности лесами Россия занимает первое место в мире. В ней сосредоточено практически 25% мировых запасов древесины и более 50% ценных хвойных и листопадных лесов мира.</a:t>
            </a:r>
            <a:endParaRPr lang="ru-RU" sz="1800" dirty="0"/>
          </a:p>
          <a:p>
            <a:endParaRPr lang="ru-RU" sz="1800" b="1" dirty="0" smtClean="0"/>
          </a:p>
          <a:p>
            <a:r>
              <a:rPr lang="ru-RU" sz="1800" b="1" dirty="0" smtClean="0"/>
              <a:t>Несмотря </a:t>
            </a:r>
            <a:r>
              <a:rPr lang="ru-RU" sz="1800" b="1" dirty="0"/>
              <a:t>на то, что большая часть запасов мировых лесов приходится на РФ, доля России на мировом рынке лесоматериалов составляет всего лишь 4%. «Доход российских производителей с одного кубометра заготовленной древесины равен около 60 долл., что почти в пять раз меньше, чем в среднем на мировом рынке лесоматериалов»</a:t>
            </a:r>
            <a:endParaRPr lang="ru-RU" sz="1800" dirty="0"/>
          </a:p>
          <a:p>
            <a:endParaRPr lang="ru-RU" sz="1800" b="1" dirty="0" smtClean="0"/>
          </a:p>
          <a:p>
            <a:r>
              <a:rPr lang="ru-RU" sz="1800" b="1" dirty="0" smtClean="0"/>
              <a:t>Что </a:t>
            </a:r>
            <a:r>
              <a:rPr lang="ru-RU" sz="1800" b="1" dirty="0"/>
              <a:t>свидетельствует о значительных резервах </a:t>
            </a:r>
            <a:r>
              <a:rPr lang="ru-RU" sz="1800" b="1" dirty="0" err="1"/>
              <a:t>лесопроизводства</a:t>
            </a:r>
            <a:r>
              <a:rPr lang="ru-RU" sz="1800" b="1" dirty="0"/>
              <a:t>, объёмов и цен сбыта будущего Крымского леса, где предполагается производство ценных пород: бука, платана, дуба, розового, ливанского кедра и пр.</a:t>
            </a:r>
            <a:endParaRPr lang="ru-RU" sz="1800" dirty="0"/>
          </a:p>
          <a:p>
            <a:r>
              <a:rPr lang="ru-RU" sz="1800" b="1" dirty="0"/>
              <a:t>Кроме того планируется коренное улучшение рекреационной и туристической отраслей Крыма в условиях нового – эко природного благополучия. </a:t>
            </a:r>
            <a:endParaRPr lang="ru-RU" sz="1800" dirty="0"/>
          </a:p>
          <a:p>
            <a:r>
              <a:rPr lang="ru-RU" sz="1600" dirty="0"/>
              <a:t> </a:t>
            </a:r>
          </a:p>
        </p:txBody>
      </p:sp>
      <p:pic>
        <p:nvPicPr>
          <p:cNvPr id="166" name="Google Shape;166;p17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10800000">
            <a:off x="5406187" y="2391854"/>
            <a:ext cx="9271002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1613" y="1033786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8" name="Google Shape;168;p17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1" name="Google Shape;171;p17"/>
          <p:cNvSpPr txBox="1">
            <a:spLocks noGrp="1"/>
          </p:cNvSpPr>
          <p:nvPr>
            <p:ph type="ctrTitle"/>
          </p:nvPr>
        </p:nvSpPr>
        <p:spPr>
          <a:xfrm>
            <a:off x="790799" y="383500"/>
            <a:ext cx="7845000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</a:pPr>
            <a:r>
              <a:rPr lang="ru-RU" sz="3500" b="0" dirty="0">
                <a:latin typeface="Arial Black"/>
                <a:ea typeface="Arial Black"/>
                <a:cs typeface="Arial Black"/>
                <a:sym typeface="Arial Black"/>
              </a:rPr>
              <a:t>Рынок</a:t>
            </a:r>
            <a:endParaRPr sz="3500" b="0" dirty="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69" name="Google Shape;169;p17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  <p:sp>
        <p:nvSpPr>
          <p:cNvPr id="170" name="Google Shape;170;p17"/>
          <p:cNvSpPr txBox="1"/>
          <p:nvPr/>
        </p:nvSpPr>
        <p:spPr>
          <a:xfrm>
            <a:off x="992700" y="2164550"/>
            <a:ext cx="13557600" cy="479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i="0" u="none" strike="noStrike" cap="none" dirty="0">
              <a:solidFill>
                <a:schemeClr val="lt1"/>
              </a:solidFill>
            </a:endParaRPr>
          </a:p>
        </p:txBody>
      </p:sp>
      <p:pic>
        <p:nvPicPr>
          <p:cNvPr id="172" name="Google Shape;17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"/>
          <p:cNvSpPr/>
          <p:nvPr/>
        </p:nvSpPr>
        <p:spPr>
          <a:xfrm>
            <a:off x="790575" y="2090997"/>
            <a:ext cx="13898700" cy="2715900"/>
          </a:xfrm>
          <a:prstGeom prst="roundRect">
            <a:avLst>
              <a:gd name="adj" fmla="val 9904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ru-RU" dirty="0">
                <a:solidFill>
                  <a:schemeClr val="lt1"/>
                </a:solidFill>
              </a:rPr>
              <a:t>Модели доходов: B2B, B2C, B2BC, B2G </a:t>
            </a:r>
            <a:r>
              <a:rPr lang="ru-RU" dirty="0" smtClean="0">
                <a:solidFill>
                  <a:schemeClr val="lt1"/>
                </a:solidFill>
              </a:rPr>
              <a:t>социальные</a:t>
            </a:r>
            <a:endParaRPr lang="ru-RU" dirty="0">
              <a:solidFill>
                <a:schemeClr val="lt1"/>
              </a:solidFill>
            </a:endParaRPr>
          </a:p>
        </p:txBody>
      </p:sp>
      <p:pic>
        <p:nvPicPr>
          <p:cNvPr id="178" name="Google Shape;178;p18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10800000">
            <a:off x="5406187" y="2391854"/>
            <a:ext cx="9271002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1613" y="1033786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0" name="Google Shape;180;p18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3" name="Google Shape;183;p18"/>
          <p:cNvSpPr txBox="1">
            <a:spLocks noGrp="1"/>
          </p:cNvSpPr>
          <p:nvPr>
            <p:ph type="ctrTitle"/>
          </p:nvPr>
        </p:nvSpPr>
        <p:spPr>
          <a:xfrm>
            <a:off x="790799" y="383500"/>
            <a:ext cx="7845000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</a:pPr>
            <a:r>
              <a:rPr lang="ru-RU" sz="3500" b="0" dirty="0">
                <a:latin typeface="Arial Black"/>
                <a:ea typeface="Arial Black"/>
                <a:cs typeface="Arial Black"/>
                <a:sym typeface="Arial Black"/>
              </a:rPr>
              <a:t>Бизнес-модель</a:t>
            </a:r>
            <a:endParaRPr sz="3500" b="0" dirty="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81" name="Google Shape;181;p18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  <p:pic>
        <p:nvPicPr>
          <p:cNvPr id="184" name="Google Shape;18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790576" y="2282736"/>
            <a:ext cx="1388661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u="sng" dirty="0"/>
              <a:t>Модели доходов:</a:t>
            </a:r>
            <a:r>
              <a:rPr lang="ru-RU" sz="1800" dirty="0"/>
              <a:t> B2B, B2C, B2BC, B2G социальные инновации, </a:t>
            </a:r>
            <a:r>
              <a:rPr lang="ru-RU" sz="1800" dirty="0" err="1"/>
              <a:t>FinTech</a:t>
            </a:r>
            <a:r>
              <a:rPr lang="ru-RU" sz="1800" dirty="0"/>
              <a:t>, электронная коммерция</a:t>
            </a:r>
          </a:p>
          <a:p>
            <a:endParaRPr lang="ru-RU" sz="1800" b="1" u="sng" dirty="0" smtClean="0"/>
          </a:p>
          <a:p>
            <a:r>
              <a:rPr lang="ru-RU" sz="1800" b="1" u="sng" dirty="0" smtClean="0"/>
              <a:t>Монетизация </a:t>
            </a:r>
            <a:r>
              <a:rPr lang="ru-RU" sz="1800" b="1" u="sng" dirty="0"/>
              <a:t>проекта планируется:</a:t>
            </a:r>
            <a:endParaRPr lang="ru-RU" sz="1800" dirty="0"/>
          </a:p>
          <a:p>
            <a:r>
              <a:rPr lang="ru-RU" sz="1800" dirty="0"/>
              <a:t>-предоставлением потоковых туристических, развлекательных, рекреационных, </a:t>
            </a:r>
            <a:r>
              <a:rPr lang="ru-RU" sz="1800" dirty="0" smtClean="0"/>
              <a:t>лечебных </a:t>
            </a:r>
            <a:r>
              <a:rPr lang="ru-RU" sz="1800" dirty="0"/>
              <a:t>услуг, оказываемых в кластере </a:t>
            </a:r>
            <a:r>
              <a:rPr lang="ru-RU" sz="1800" dirty="0" err="1"/>
              <a:t>лесо</a:t>
            </a:r>
            <a:r>
              <a:rPr lang="ru-RU" sz="1800" dirty="0"/>
              <a:t>-паркового туризма</a:t>
            </a:r>
          </a:p>
          <a:p>
            <a:r>
              <a:rPr lang="ru-RU" sz="1800" dirty="0"/>
              <a:t> -получением средств от деятельности, связанной с лесоводством (посадочным материалом, саженцами различного возраста)  и продукцией  деревообработки деловой древесины:</a:t>
            </a:r>
          </a:p>
          <a:p>
            <a:r>
              <a:rPr lang="ru-RU" sz="1800" dirty="0"/>
              <a:t>-уже с 3 года проводятся прореживания и возможны продажи саженцев деревьев</a:t>
            </a:r>
          </a:p>
          <a:p>
            <a:r>
              <a:rPr lang="ru-RU" sz="1800" dirty="0"/>
              <a:t>-с 2-го года возможно использование междурядных пространств для выращивания ягодных, цветочных, лечебно-травяных и др. низкорослых 1-2 летних культур. С развитием в это же время – пчеловодства и </a:t>
            </a:r>
            <a:r>
              <a:rPr lang="ru-RU" sz="1800" dirty="0" err="1"/>
              <a:t>медопроизводства</a:t>
            </a:r>
            <a:r>
              <a:rPr lang="ru-RU" sz="1800" dirty="0"/>
              <a:t>.</a:t>
            </a:r>
          </a:p>
          <a:p>
            <a:r>
              <a:rPr lang="ru-RU" sz="1800" dirty="0"/>
              <a:t>- Если выращивать деревья на древесину, тогда можно получить больший доход, но нужно будет подождать 10-15 лет. Например, дуб за 10 лет в хороших условиях может вырасти высотой 3-4 метра. С одного гектара за это время получиться в среднем 1000 куб. м. дерева, при примерной цене 27 долларов США за 1 куб. м.  доход = 27000 долларов США. А ещё через 5 лет и доход будет ещё больше.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Следует понимать, что выращивание леса ценных пород – это очень доходный и перспективный бизнес с долгосрочными инвестициями.</a:t>
            </a:r>
          </a:p>
          <a:p>
            <a:endParaRPr lang="ru-RU" sz="1800" dirty="0" smtClean="0"/>
          </a:p>
          <a:p>
            <a:r>
              <a:rPr lang="ru-RU" sz="1800" b="1" dirty="0" smtClean="0"/>
              <a:t>Но </a:t>
            </a:r>
            <a:r>
              <a:rPr lang="ru-RU" sz="1800" b="1" dirty="0"/>
              <a:t>нужно осознать, что для этого требуются современные технологии селекции и лесоводства, с компьютерно-автоматизированным индивидуальным поливом и подкормкой деревьев</a:t>
            </a:r>
            <a:r>
              <a:rPr lang="ru-RU" sz="1800" dirty="0"/>
              <a:t>.</a:t>
            </a:r>
          </a:p>
          <a:p>
            <a:r>
              <a:rPr lang="ru-RU" sz="1800" dirty="0"/>
              <a:t>-с 5-7 летнего возраста деревьев уже возможно создание природно-птичьих, животных заповедников, эко-туристических маршрутов и рекреационных </a:t>
            </a:r>
            <a:r>
              <a:rPr lang="ru-RU" sz="1800" dirty="0" err="1"/>
              <a:t>лесо</a:t>
            </a:r>
            <a:r>
              <a:rPr lang="ru-RU" sz="1800" dirty="0"/>
              <a:t>-парковых зон</a:t>
            </a:r>
          </a:p>
          <a:p>
            <a:r>
              <a:rPr lang="ru-RU" sz="1800" dirty="0"/>
              <a:t>- эко-туристические маршруты и рекреационные </a:t>
            </a:r>
            <a:r>
              <a:rPr lang="ru-RU" sz="1800" dirty="0" err="1"/>
              <a:t>лесо</a:t>
            </a:r>
            <a:r>
              <a:rPr lang="ru-RU" sz="1800" dirty="0"/>
              <a:t>-парковые зоны в зрелых лесах станут уникальными (на примере существующих парков на южном берегу Крыма) и создадут туристический бум.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9"/>
          <p:cNvSpPr/>
          <p:nvPr/>
        </p:nvSpPr>
        <p:spPr>
          <a:xfrm>
            <a:off x="790575" y="2090997"/>
            <a:ext cx="13898700" cy="2715900"/>
          </a:xfrm>
          <a:prstGeom prst="roundRect">
            <a:avLst>
              <a:gd name="adj" fmla="val 9904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lang="ru-RU" sz="1600" b="1" dirty="0" smtClean="0"/>
          </a:p>
          <a:p>
            <a:endParaRPr lang="ru-RU" sz="1600" b="1" dirty="0"/>
          </a:p>
          <a:p>
            <a:endParaRPr lang="ru-RU" sz="1600" b="1" dirty="0" smtClean="0"/>
          </a:p>
          <a:p>
            <a:endParaRPr lang="ru-RU" sz="1600" b="1" dirty="0"/>
          </a:p>
          <a:p>
            <a:endParaRPr lang="ru-RU" sz="1600" b="1" dirty="0" smtClean="0"/>
          </a:p>
          <a:p>
            <a:endParaRPr lang="ru-RU" sz="1600" b="1" dirty="0"/>
          </a:p>
          <a:p>
            <a:endParaRPr lang="ru-RU" sz="1600" b="1" dirty="0" smtClean="0"/>
          </a:p>
          <a:p>
            <a:endParaRPr lang="ru-RU" sz="1600" b="1" dirty="0"/>
          </a:p>
          <a:p>
            <a:pPr>
              <a:lnSpc>
                <a:spcPct val="150000"/>
              </a:lnSpc>
            </a:pPr>
            <a:endParaRPr lang="ru-RU" sz="1800" b="1" dirty="0" smtClean="0"/>
          </a:p>
          <a:p>
            <a:pPr>
              <a:lnSpc>
                <a:spcPct val="150000"/>
              </a:lnSpc>
            </a:pPr>
            <a:endParaRPr lang="ru-RU" sz="1800" b="1" dirty="0"/>
          </a:p>
          <a:p>
            <a:pPr>
              <a:lnSpc>
                <a:spcPct val="150000"/>
              </a:lnSpc>
            </a:pPr>
            <a:endParaRPr lang="ru-RU" sz="1800" b="1" dirty="0" smtClean="0"/>
          </a:p>
          <a:p>
            <a:pPr>
              <a:lnSpc>
                <a:spcPct val="150000"/>
              </a:lnSpc>
            </a:pPr>
            <a:endParaRPr lang="ru-RU" sz="1800" b="1" dirty="0"/>
          </a:p>
          <a:p>
            <a:pPr>
              <a:lnSpc>
                <a:spcPct val="150000"/>
              </a:lnSpc>
            </a:pPr>
            <a:r>
              <a:rPr lang="ru-RU" sz="1800" b="1" dirty="0" smtClean="0"/>
              <a:t>1.В </a:t>
            </a:r>
            <a:r>
              <a:rPr lang="ru-RU" sz="1800" b="1" dirty="0"/>
              <a:t>течение многих лет команда успешно занимается </a:t>
            </a:r>
            <a:r>
              <a:rPr lang="ru-RU" sz="1800" b="1" dirty="0" err="1"/>
              <a:t>лесо</a:t>
            </a:r>
            <a:r>
              <a:rPr lang="ru-RU" sz="1800" b="1" dirty="0"/>
              <a:t>-парковым туризмом в Крыму. На арендованных площадках всесезонно проводятся различные: туристические, спортивные, фитнес, развлекательные и др. мероприятия. В среднем это приносит до 2,5млн.руб. прибыли.</a:t>
            </a:r>
            <a:endParaRPr lang="ru-RU" sz="1800" dirty="0"/>
          </a:p>
          <a:p>
            <a:pPr>
              <a:lnSpc>
                <a:spcPct val="150000"/>
              </a:lnSpc>
            </a:pPr>
            <a:endParaRPr lang="ru-RU" sz="1800" b="1" dirty="0" smtClean="0"/>
          </a:p>
          <a:p>
            <a:pPr>
              <a:lnSpc>
                <a:spcPct val="150000"/>
              </a:lnSpc>
            </a:pPr>
            <a:r>
              <a:rPr lang="ru-RU" sz="1800" b="1" dirty="0" smtClean="0"/>
              <a:t>2</a:t>
            </a:r>
            <a:r>
              <a:rPr lang="ru-RU" sz="1800" b="1" dirty="0"/>
              <a:t>. проработаны предварительно:</a:t>
            </a:r>
            <a:endParaRPr lang="ru-RU" sz="1800" dirty="0"/>
          </a:p>
          <a:p>
            <a:pPr>
              <a:lnSpc>
                <a:spcPct val="150000"/>
              </a:lnSpc>
            </a:pPr>
            <a:r>
              <a:rPr lang="ru-RU" sz="1800" b="1" dirty="0"/>
              <a:t>-  производственная и финансовая концепции полномасштабного проекта,</a:t>
            </a:r>
            <a:endParaRPr lang="ru-RU" sz="1800" dirty="0"/>
          </a:p>
          <a:p>
            <a:pPr>
              <a:lnSpc>
                <a:spcPct val="150000"/>
              </a:lnSpc>
            </a:pPr>
            <a:r>
              <a:rPr lang="ru-RU" sz="1800" b="1" dirty="0"/>
              <a:t>- технологических составляющих лесоводства и </a:t>
            </a:r>
            <a:r>
              <a:rPr lang="ru-RU" sz="1800" b="1" dirty="0" err="1"/>
              <a:t>деревопроизводства</a:t>
            </a:r>
            <a:endParaRPr lang="ru-RU" sz="1800" dirty="0"/>
          </a:p>
          <a:p>
            <a:pPr>
              <a:lnSpc>
                <a:spcPct val="150000"/>
              </a:lnSpc>
            </a:pPr>
            <a:r>
              <a:rPr lang="ru-RU" sz="1800" b="1" dirty="0"/>
              <a:t>-улучшенные природные условия в создаваемых лесопарках и последующие туристические, рекреационные составляющие проекта</a:t>
            </a:r>
            <a:endParaRPr lang="ru-RU" sz="1800" dirty="0"/>
          </a:p>
          <a:p>
            <a:pPr>
              <a:lnSpc>
                <a:spcPct val="150000"/>
              </a:lnSpc>
            </a:pPr>
            <a:r>
              <a:rPr lang="ru-RU" sz="1800" b="1" dirty="0"/>
              <a:t>-создание открытой акционерной компании, с участием государства предоставляющего землю, инвесторов и акционеров - жителей России </a:t>
            </a:r>
            <a:r>
              <a:rPr lang="ru-RU" sz="1800" b="1" dirty="0" err="1"/>
              <a:t>участвовующих</a:t>
            </a:r>
            <a:r>
              <a:rPr lang="ru-RU" sz="1800" b="1" dirty="0"/>
              <a:t> своими вкладами, инвестициями или трудом в осуществлении проекта создания лесокультуры и </a:t>
            </a:r>
            <a:r>
              <a:rPr lang="ru-RU" sz="1800" b="1" dirty="0" err="1"/>
              <a:t>Лесоиндустрии</a:t>
            </a:r>
            <a:r>
              <a:rPr lang="ru-RU" sz="1800" b="1" dirty="0"/>
              <a:t> Крыма и Севастополя, с последующей передачей его своим будущим поколениям.</a:t>
            </a:r>
            <a:endParaRPr lang="ru-RU" sz="1800" dirty="0"/>
          </a:p>
          <a:p>
            <a:pPr>
              <a:lnSpc>
                <a:spcPct val="150000"/>
              </a:lnSpc>
            </a:pPr>
            <a:r>
              <a:rPr lang="ru-RU" sz="1800" b="1" dirty="0"/>
              <a:t>-получено согласие и рекомендации правительства России по путям практического осуществления проекта.</a:t>
            </a:r>
            <a:endParaRPr lang="ru-RU" sz="1800" dirty="0"/>
          </a:p>
          <a:p>
            <a:pPr>
              <a:lnSpc>
                <a:spcPct val="150000"/>
              </a:lnSpc>
            </a:pPr>
            <a:r>
              <a:rPr lang="ru-RU" sz="1800" b="1" dirty="0"/>
              <a:t>-создаётся команда организаторов и специалистов для полномерного </a:t>
            </a:r>
            <a:r>
              <a:rPr lang="ru-RU" sz="1800" b="1" dirty="0" smtClean="0"/>
              <a:t>осуществления </a:t>
            </a:r>
            <a:r>
              <a:rPr lang="ru-RU" sz="1800" b="1" dirty="0"/>
              <a:t>проекта.</a:t>
            </a:r>
            <a:endParaRPr lang="ru-RU" sz="1800" dirty="0"/>
          </a:p>
        </p:txBody>
      </p:sp>
      <p:pic>
        <p:nvPicPr>
          <p:cNvPr id="190" name="Google Shape;190;p19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10800000">
            <a:off x="5406187" y="2391854"/>
            <a:ext cx="9271002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1613" y="1033786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2" name="Google Shape;192;p19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5" name="Google Shape;195;p19"/>
          <p:cNvSpPr txBox="1">
            <a:spLocks noGrp="1"/>
          </p:cNvSpPr>
          <p:nvPr>
            <p:ph type="ctrTitle"/>
          </p:nvPr>
        </p:nvSpPr>
        <p:spPr>
          <a:xfrm>
            <a:off x="790799" y="383500"/>
            <a:ext cx="7845000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</a:pPr>
            <a:r>
              <a:rPr lang="ru-RU" sz="3500" b="0" dirty="0">
                <a:latin typeface="Arial Black"/>
                <a:ea typeface="Arial Black"/>
                <a:cs typeface="Arial Black"/>
                <a:sym typeface="Arial Black"/>
              </a:rPr>
              <a:t>Текущие результаты</a:t>
            </a:r>
            <a:endParaRPr sz="3500" b="0" dirty="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93" name="Google Shape;193;p19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  <p:pic>
        <p:nvPicPr>
          <p:cNvPr id="196" name="Google Shape;19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0"/>
          <p:cNvSpPr/>
          <p:nvPr/>
        </p:nvSpPr>
        <p:spPr>
          <a:xfrm>
            <a:off x="790575" y="2090997"/>
            <a:ext cx="13898700" cy="2715900"/>
          </a:xfrm>
          <a:prstGeom prst="roundRect">
            <a:avLst>
              <a:gd name="adj" fmla="val 9904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ru-RU" dirty="0" smtClean="0">
                <a:solidFill>
                  <a:schemeClr val="lt1"/>
                </a:solidFill>
              </a:rPr>
              <a:t> </a:t>
            </a:r>
            <a:endParaRPr lang="ru-RU" dirty="0">
              <a:solidFill>
                <a:schemeClr val="lt1"/>
              </a:solidFill>
            </a:endParaRPr>
          </a:p>
          <a:p>
            <a:endParaRPr lang="ru-RU" sz="2400" b="1" u="sng" dirty="0" smtClean="0">
              <a:solidFill>
                <a:schemeClr val="lt1"/>
              </a:solidFill>
            </a:endParaRPr>
          </a:p>
          <a:p>
            <a:endParaRPr lang="ru-RU" sz="2400" b="1" u="sng" dirty="0" smtClean="0"/>
          </a:p>
          <a:p>
            <a:endParaRPr lang="ru-RU" sz="2400" b="1" u="sng" dirty="0"/>
          </a:p>
          <a:p>
            <a:endParaRPr lang="ru-RU" sz="2400" b="1" u="sng" dirty="0" smtClean="0"/>
          </a:p>
          <a:p>
            <a:endParaRPr lang="ru-RU" sz="2400" b="1" u="sng" dirty="0"/>
          </a:p>
          <a:p>
            <a:endParaRPr lang="ru-RU" sz="2400" b="1" u="sng" dirty="0" smtClean="0"/>
          </a:p>
          <a:p>
            <a:endParaRPr lang="ru-RU" sz="2400" b="1" u="sng" dirty="0"/>
          </a:p>
          <a:p>
            <a:endParaRPr lang="ru-RU" sz="2400" b="1" u="sng" dirty="0" smtClean="0"/>
          </a:p>
          <a:p>
            <a:endParaRPr lang="ru-RU" sz="2400" b="1" u="sng" dirty="0"/>
          </a:p>
          <a:p>
            <a:endParaRPr lang="ru-RU" sz="2400" b="1" u="sng" dirty="0" smtClean="0"/>
          </a:p>
          <a:p>
            <a:endParaRPr lang="ru-RU" sz="2400" b="1" u="sng" dirty="0"/>
          </a:p>
          <a:p>
            <a:r>
              <a:rPr lang="ru-RU" sz="2400" b="1" u="sng" dirty="0" smtClean="0"/>
              <a:t>Социальная </a:t>
            </a:r>
            <a:r>
              <a:rPr lang="ru-RU" sz="2400" b="1" u="sng" dirty="0"/>
              <a:t>деятельность:</a:t>
            </a:r>
            <a:endParaRPr lang="ru-RU" sz="2400" dirty="0"/>
          </a:p>
          <a:p>
            <a:endParaRPr lang="ru-RU" sz="2000" dirty="0" smtClean="0"/>
          </a:p>
          <a:p>
            <a:r>
              <a:rPr lang="ru-RU" sz="2000" dirty="0" smtClean="0"/>
              <a:t>1.Опрос </a:t>
            </a:r>
            <a:r>
              <a:rPr lang="ru-RU" sz="2000" dirty="0"/>
              <a:t>по актуальности проекта «Создание Лесокультуры и </a:t>
            </a:r>
            <a:r>
              <a:rPr lang="ru-RU" sz="2000" dirty="0" err="1"/>
              <a:t>Лесоиндустрии</a:t>
            </a:r>
            <a:r>
              <a:rPr lang="ru-RU" sz="2000" dirty="0"/>
              <a:t> Крыма и Севастополя</a:t>
            </a:r>
          </a:p>
          <a:p>
            <a:r>
              <a:rPr lang="ru-RU" sz="2000" dirty="0"/>
              <a:t>2. актуализация данных об аудитории проекта</a:t>
            </a:r>
          </a:p>
          <a:p>
            <a:r>
              <a:rPr lang="ru-RU" sz="2000" dirty="0"/>
              <a:t>3.определение потенциала: интересантов, интеллектуалов, лидеров, добровольцев проекта</a:t>
            </a:r>
          </a:p>
          <a:p>
            <a:r>
              <a:rPr lang="ru-RU" sz="2000" dirty="0"/>
              <a:t>3.создание социальной группы кадрового потенциала и общественной поддержки проекта</a:t>
            </a:r>
          </a:p>
          <a:p>
            <a:endParaRPr lang="ru-RU" sz="2400" b="1" u="sng" dirty="0" smtClean="0"/>
          </a:p>
          <a:p>
            <a:r>
              <a:rPr lang="ru-RU" sz="2400" b="1" u="sng" dirty="0" smtClean="0"/>
              <a:t>Производственная</a:t>
            </a:r>
            <a:r>
              <a:rPr lang="ru-RU" sz="2400" b="1" u="sng" dirty="0"/>
              <a:t>, хозяйственная деятельность:</a:t>
            </a:r>
            <a:endParaRPr lang="ru-RU" sz="2400" dirty="0"/>
          </a:p>
          <a:p>
            <a:endParaRPr lang="ru-RU" sz="2000" dirty="0" smtClean="0"/>
          </a:p>
          <a:p>
            <a:r>
              <a:rPr lang="ru-RU" sz="2000" dirty="0" smtClean="0"/>
              <a:t>1.создание</a:t>
            </a:r>
            <a:r>
              <a:rPr lang="ru-RU" sz="2000" dirty="0"/>
              <a:t>, в рамках государственно-частного партнёрства, программы по осуществлению разработанного Агентством социально-экономических решений ООО «</a:t>
            </a:r>
            <a:r>
              <a:rPr lang="ru-RU" sz="2000" dirty="0" err="1"/>
              <a:t>Миллак</a:t>
            </a:r>
            <a:r>
              <a:rPr lang="ru-RU" sz="2000" dirty="0"/>
              <a:t>», инвестиционного проекта «Лесокультуры и </a:t>
            </a:r>
            <a:r>
              <a:rPr lang="ru-RU" sz="2000" dirty="0" err="1"/>
              <a:t>Лесоиндустрия</a:t>
            </a:r>
            <a:r>
              <a:rPr lang="ru-RU" sz="2000" dirty="0"/>
              <a:t> Крыма и Севастополя»; </a:t>
            </a:r>
          </a:p>
          <a:p>
            <a:r>
              <a:rPr lang="ru-RU" sz="2000" dirty="0"/>
              <a:t>2. организация административной, промышленной, финансовой поддержки проекта</a:t>
            </a:r>
          </a:p>
          <a:p>
            <a:r>
              <a:rPr lang="ru-RU" sz="2000" dirty="0"/>
              <a:t>3.анализ и оформление персонального состава Участников (акционеров, инвесторов, добровольцев) проекта</a:t>
            </a:r>
          </a:p>
          <a:p>
            <a:r>
              <a:rPr lang="ru-RU" sz="2000" dirty="0"/>
              <a:t> 4.организация научных разработок, планового производства посадочного материала, </a:t>
            </a:r>
            <a:r>
              <a:rPr lang="ru-RU" sz="2000" dirty="0" err="1"/>
              <a:t>землеподготовки</a:t>
            </a:r>
            <a:r>
              <a:rPr lang="ru-RU" sz="2000" dirty="0"/>
              <a:t> на участках дикой поросли и высадка лесных культур. </a:t>
            </a:r>
          </a:p>
          <a:p>
            <a:r>
              <a:rPr lang="ru-RU" sz="2000" dirty="0"/>
              <a:t> 5.организация научных исследований, ухода и сопутствующей хозяйственной деятельности в период роста и созревания лесных культур. </a:t>
            </a:r>
          </a:p>
          <a:p>
            <a:r>
              <a:rPr lang="ru-RU" sz="2000" dirty="0"/>
              <a:t> 6.создание инновационно-</a:t>
            </a:r>
            <a:r>
              <a:rPr lang="ru-RU" sz="2000" dirty="0" err="1"/>
              <a:t>экологичного</a:t>
            </a:r>
            <a:r>
              <a:rPr lang="ru-RU" sz="2000" dirty="0"/>
              <a:t>, социально-экономического Крымского производственно-технологического комплекса и индустрии деревообработки и переработки лесных пород.</a:t>
            </a:r>
          </a:p>
          <a:p>
            <a:r>
              <a:rPr lang="ru-RU" sz="2000" dirty="0"/>
              <a:t> 7.создание эко-парковой индустрии туризма, рекреации и оздоровления в создаваемых лесных массивах.</a:t>
            </a:r>
          </a:p>
          <a:p>
            <a:r>
              <a:rPr lang="ru-RU" sz="2000" dirty="0"/>
              <a:t>8.Участие в конкурсах аренды земель и инициирование выделения земель лесного фонда, для восстановления лесокультур и замены дикой лесной поросли Крыма на </a:t>
            </a:r>
            <a:r>
              <a:rPr lang="ru-RU" sz="2000" dirty="0" err="1"/>
              <a:t>лесо</a:t>
            </a:r>
            <a:r>
              <a:rPr lang="ru-RU" sz="2000" dirty="0"/>
              <a:t>-парки ценных пород.  </a:t>
            </a:r>
          </a:p>
          <a:p>
            <a:pPr lvl="0" algn="ctr"/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p20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10800000">
            <a:off x="5406187" y="2391854"/>
            <a:ext cx="9271002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1613" y="1033786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4" name="Google Shape;204;p20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7" name="Google Shape;207;p20"/>
          <p:cNvSpPr txBox="1">
            <a:spLocks noGrp="1"/>
          </p:cNvSpPr>
          <p:nvPr>
            <p:ph type="ctrTitle"/>
          </p:nvPr>
        </p:nvSpPr>
        <p:spPr>
          <a:xfrm>
            <a:off x="790799" y="383500"/>
            <a:ext cx="7845000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</a:pPr>
            <a:r>
              <a:rPr lang="ru-RU" sz="3500" b="0" dirty="0">
                <a:latin typeface="Arial Black"/>
                <a:ea typeface="Arial Black"/>
                <a:cs typeface="Arial Black"/>
                <a:sym typeface="Arial Black"/>
              </a:rPr>
              <a:t>Планы развития</a:t>
            </a:r>
            <a:endParaRPr sz="3500" b="0" dirty="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05" name="Google Shape;205;p20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  <p:pic>
        <p:nvPicPr>
          <p:cNvPr id="208" name="Google Shape;20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0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9833937" y="9765736"/>
            <a:ext cx="5437802" cy="509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000035">
      <a:dk1>
        <a:srgbClr val="000034"/>
      </a:dk1>
      <a:lt1>
        <a:srgbClr val="FFFFFF"/>
      </a:lt1>
      <a:dk2>
        <a:srgbClr val="3622C1"/>
      </a:dk2>
      <a:lt2>
        <a:srgbClr val="FAFAFA"/>
      </a:lt2>
      <a:accent1>
        <a:srgbClr val="3622C1"/>
      </a:accent1>
      <a:accent2>
        <a:srgbClr val="009CEA"/>
      </a:accent2>
      <a:accent3>
        <a:srgbClr val="BC00EC"/>
      </a:accent3>
      <a:accent4>
        <a:srgbClr val="00B9FF"/>
      </a:accent4>
      <a:accent5>
        <a:srgbClr val="6BD3C0"/>
      </a:accent5>
      <a:accent6>
        <a:srgbClr val="5959FD"/>
      </a:accent6>
      <a:hlink>
        <a:srgbClr val="5959FD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2657</TotalTime>
  <Words>1870</Words>
  <Application>Microsoft Office PowerPoint</Application>
  <PresentationFormat>Произвольный</PresentationFormat>
  <Paragraphs>304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Arial Black</vt:lpstr>
      <vt:lpstr>Calibri</vt:lpstr>
      <vt:lpstr>2_Тема Office</vt:lpstr>
      <vt:lpstr>Архипелаг 2022: #НастоящееБудущее</vt:lpstr>
      <vt:lpstr>Проблема</vt:lpstr>
      <vt:lpstr>Решение</vt:lpstr>
      <vt:lpstr>Продукт</vt:lpstr>
      <vt:lpstr>      Конкуренты</vt:lpstr>
      <vt:lpstr>Рынок</vt:lpstr>
      <vt:lpstr>Бизнес-модель</vt:lpstr>
      <vt:lpstr>Текущие результаты</vt:lpstr>
      <vt:lpstr>Планы развития</vt:lpstr>
      <vt:lpstr>Интеллектуальная собственность</vt:lpstr>
      <vt:lpstr>Презентация PowerPoint</vt:lpstr>
      <vt:lpstr>Предложение для инвестора</vt:lpstr>
      <vt:lpstr>Предложение для Партнера</vt:lpstr>
      <vt:lpstr>Команда</vt:lpstr>
      <vt:lpstr>Архипелаг 2022: #НастоящееБудущее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Архипелаг 2022: #НастоящееБудущее</dc:title>
  <cp:lastModifiedBy>ПАПА</cp:lastModifiedBy>
  <cp:revision>41</cp:revision>
  <dcterms:modified xsi:type="dcterms:W3CDTF">2022-07-04T14:53:36Z</dcterms:modified>
</cp:coreProperties>
</file>