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</p:sldIdLst>
  <p:sldSz cx="9144000" cy="5143500" type="screen16x9"/>
  <p:notesSz cx="6858000" cy="9144000"/>
  <p:embeddedFontLst>
    <p:embeddedFont>
      <p:font typeface="PT Sans" charset="-52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fgm37fyQHO+viX/8h0lXi8ol0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1E04F1F-88B5-413F-8436-A9DE9CAB69A6}">
  <a:tblStyle styleId="{A1E04F1F-88B5-413F-8436-A9DE9CAB69A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860" y="-7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18880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tion.so/3be813e96d7b44fa8a7d7f8c0e7e6f8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311700" y="141172"/>
            <a:ext cx="8520600" cy="101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000" b="1" dirty="0"/>
              <a:t>Адаптирующийся персональный тренажер для </a:t>
            </a:r>
            <a:r>
              <a:rPr lang="ru-RU" sz="2000" b="1" dirty="0" err="1"/>
              <a:t>прокачивания</a:t>
            </a:r>
            <a:r>
              <a:rPr lang="ru-RU" sz="2000" b="1" dirty="0"/>
              <a:t> навыков с применением искусственного интеллекта и </a:t>
            </a:r>
            <a:r>
              <a:rPr lang="ru-RU" sz="2000" b="1" dirty="0" err="1"/>
              <a:t>нейросетей</a:t>
            </a:r>
            <a:r>
              <a:rPr lang="ru-RU" sz="2000" b="1" dirty="0"/>
              <a:t> "</a:t>
            </a:r>
            <a:r>
              <a:rPr lang="ru-RU" sz="2000" b="1" dirty="0" err="1"/>
              <a:t>ТренерЖЖёт</a:t>
            </a:r>
            <a:r>
              <a:rPr lang="ru-RU" sz="2000" b="1" dirty="0"/>
              <a:t>".</a:t>
            </a:r>
            <a:endParaRPr sz="2000" b="1" dirty="0">
              <a:latin typeface="Times New Roman" pitchFamily="18" charset="0"/>
              <a:ea typeface="PT Sans"/>
              <a:cs typeface="Times New Roman" pitchFamily="18" charset="0"/>
              <a:sym typeface="PT Sans"/>
            </a:endParaRPr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>
                <a:latin typeface="PT Sans"/>
                <a:ea typeface="PT Sans"/>
                <a:cs typeface="PT Sans"/>
                <a:sym typeface="PT Sans"/>
              </a:rPr>
              <a:t>Номер команды 372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63"/>
          <a:stretch/>
        </p:blipFill>
        <p:spPr>
          <a:xfrm>
            <a:off x="0" y="1181944"/>
            <a:ext cx="9144000" cy="39615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1442724" y="321173"/>
            <a:ext cx="258467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 err="1">
                <a:latin typeface="+mn-lt"/>
                <a:ea typeface="PT Sans"/>
                <a:cs typeface="PT Sans"/>
                <a:sym typeface="PT Sans"/>
              </a:rPr>
              <a:t>Кто</a:t>
            </a:r>
            <a:r>
              <a:rPr lang="en-GB" dirty="0"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GB" dirty="0" err="1">
                <a:latin typeface="+mn-lt"/>
                <a:ea typeface="PT Sans"/>
                <a:cs typeface="PT Sans"/>
                <a:sym typeface="PT Sans"/>
              </a:rPr>
              <a:t>Мы</a:t>
            </a:r>
            <a:r>
              <a:rPr lang="en-GB" dirty="0">
                <a:latin typeface="+mn-lt"/>
                <a:ea typeface="PT Sans"/>
                <a:cs typeface="PT Sans"/>
                <a:sym typeface="PT Sans"/>
              </a:rPr>
              <a:t>?</a:t>
            </a:r>
            <a:endParaRPr dirty="0"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61" name="Google Shape;61;p3"/>
          <p:cNvSpPr txBox="1">
            <a:spLocks noGrp="1"/>
          </p:cNvSpPr>
          <p:nvPr>
            <p:ph type="body" idx="1"/>
          </p:nvPr>
        </p:nvSpPr>
        <p:spPr>
          <a:xfrm>
            <a:off x="405452" y="1048867"/>
            <a:ext cx="5006989" cy="53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GB" sz="1400" dirty="0" err="1">
                <a:latin typeface="+mn-lt"/>
                <a:ea typeface="PT Sans"/>
                <a:cs typeface="PT Sans"/>
                <a:sym typeface="PT Sans"/>
              </a:rPr>
              <a:t>Наши</a:t>
            </a:r>
            <a:r>
              <a:rPr lang="en-GB" sz="1400" dirty="0">
                <a:latin typeface="+mn-lt"/>
                <a:ea typeface="PT Sans"/>
                <a:cs typeface="PT Sans"/>
                <a:sym typeface="PT Sans"/>
              </a:rPr>
              <a:t>  </a:t>
            </a:r>
            <a:r>
              <a:rPr lang="en-GB" sz="1400" dirty="0" err="1">
                <a:latin typeface="+mn-lt"/>
                <a:ea typeface="PT Sans"/>
                <a:cs typeface="PT Sans"/>
                <a:sym typeface="PT Sans"/>
              </a:rPr>
              <a:t>интересы</a:t>
            </a:r>
            <a:r>
              <a:rPr lang="en-GB" sz="1400" dirty="0">
                <a:latin typeface="+mn-lt"/>
                <a:ea typeface="PT Sans"/>
                <a:cs typeface="PT Sans"/>
                <a:sym typeface="PT Sans"/>
              </a:rPr>
              <a:t>  </a:t>
            </a:r>
            <a:r>
              <a:rPr lang="en-GB" sz="1400" dirty="0" err="1">
                <a:latin typeface="+mn-lt"/>
                <a:ea typeface="PT Sans"/>
                <a:cs typeface="PT Sans"/>
                <a:sym typeface="PT Sans"/>
              </a:rPr>
              <a:t>охватывают</a:t>
            </a:r>
            <a:r>
              <a:rPr lang="en-GB" sz="1400" dirty="0"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GB" sz="1400" dirty="0" err="1">
                <a:latin typeface="+mn-lt"/>
                <a:ea typeface="PT Sans"/>
                <a:cs typeface="PT Sans"/>
                <a:sym typeface="PT Sans"/>
              </a:rPr>
              <a:t>рынки</a:t>
            </a:r>
            <a:r>
              <a:rPr lang="en-GB" sz="1400" dirty="0"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GB" sz="1400" dirty="0" err="1">
                <a:latin typeface="+mn-lt"/>
                <a:ea typeface="PT Sans"/>
                <a:cs typeface="PT Sans"/>
                <a:sym typeface="PT Sans"/>
              </a:rPr>
              <a:t>настоящего</a:t>
            </a:r>
            <a:r>
              <a:rPr lang="en-GB" sz="1400" dirty="0">
                <a:latin typeface="+mn-lt"/>
                <a:ea typeface="PT Sans"/>
                <a:cs typeface="PT Sans"/>
                <a:sym typeface="PT Sans"/>
              </a:rPr>
              <a:t> и </a:t>
            </a:r>
            <a:r>
              <a:rPr lang="en-GB" sz="1400" dirty="0" err="1">
                <a:latin typeface="+mn-lt"/>
                <a:ea typeface="PT Sans"/>
                <a:cs typeface="PT Sans"/>
                <a:sym typeface="PT Sans"/>
              </a:rPr>
              <a:t>будущего</a:t>
            </a:r>
            <a:r>
              <a:rPr lang="en-GB" sz="1400" dirty="0">
                <a:latin typeface="+mn-lt"/>
                <a:ea typeface="PT Sans"/>
                <a:cs typeface="PT Sans"/>
                <a:sym typeface="PT Sans"/>
              </a:rPr>
              <a:t>: </a:t>
            </a:r>
            <a:r>
              <a:rPr lang="en-GB" sz="1400" u="sng" dirty="0" err="1">
                <a:solidFill>
                  <a:schemeClr val="hlink"/>
                </a:solidFill>
                <a:latin typeface="+mn-lt"/>
                <a:ea typeface="PT Sans"/>
                <a:cs typeface="PT Sans"/>
                <a:sym typeface="PT Sans"/>
                <a:hlinkClick r:id="rId3"/>
              </a:rPr>
              <a:t>Образ</a:t>
            </a:r>
            <a:r>
              <a:rPr lang="en-GB" sz="1400" u="sng" dirty="0">
                <a:solidFill>
                  <a:schemeClr val="hlink"/>
                </a:solidFill>
                <a:latin typeface="+mn-lt"/>
                <a:ea typeface="PT Sans"/>
                <a:cs typeface="PT Sans"/>
                <a:sym typeface="PT Sans"/>
                <a:hlinkClick r:id="rId3"/>
              </a:rPr>
              <a:t> </a:t>
            </a:r>
            <a:r>
              <a:rPr lang="en-GB" sz="1400" u="sng" dirty="0" err="1">
                <a:solidFill>
                  <a:schemeClr val="hlink"/>
                </a:solidFill>
                <a:latin typeface="+mn-lt"/>
                <a:ea typeface="PT Sans"/>
                <a:cs typeface="PT Sans"/>
                <a:sym typeface="PT Sans"/>
                <a:hlinkClick r:id="rId3"/>
              </a:rPr>
              <a:t>будущего</a:t>
            </a:r>
            <a:r>
              <a:rPr lang="en-GB" sz="1400" u="sng" dirty="0">
                <a:solidFill>
                  <a:schemeClr val="hlink"/>
                </a:solidFill>
                <a:latin typeface="+mn-lt"/>
                <a:ea typeface="PT Sans"/>
                <a:cs typeface="PT Sans"/>
                <a:sym typeface="PT Sans"/>
                <a:hlinkClick r:id="rId3"/>
              </a:rPr>
              <a:t> </a:t>
            </a:r>
            <a:r>
              <a:rPr lang="en-GB" sz="1400" u="sng" dirty="0" err="1">
                <a:solidFill>
                  <a:schemeClr val="hlink"/>
                </a:solidFill>
                <a:latin typeface="+mn-lt"/>
                <a:ea typeface="PT Sans"/>
                <a:cs typeface="PT Sans"/>
                <a:sym typeface="PT Sans"/>
                <a:hlinkClick r:id="rId3"/>
              </a:rPr>
              <a:t>рынков</a:t>
            </a:r>
            <a:r>
              <a:rPr lang="en-GB" sz="1400" u="sng" dirty="0">
                <a:solidFill>
                  <a:schemeClr val="hlink"/>
                </a:solidFill>
                <a:latin typeface="+mn-lt"/>
                <a:ea typeface="PT Sans"/>
                <a:cs typeface="PT Sans"/>
                <a:sym typeface="PT Sans"/>
                <a:hlinkClick r:id="rId3"/>
              </a:rPr>
              <a:t> НТИ (notion.so)</a:t>
            </a:r>
            <a:endParaRPr sz="1400" dirty="0"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62" name="Google Shape;62;p3"/>
          <p:cNvSpPr/>
          <p:nvPr/>
        </p:nvSpPr>
        <p:spPr>
          <a:xfrm>
            <a:off x="182510" y="2104898"/>
            <a:ext cx="1538719" cy="2756213"/>
          </a:xfrm>
          <a:prstGeom prst="rect">
            <a:avLst/>
          </a:prstGeom>
          <a:noFill/>
          <a:ln>
            <a:noFill/>
          </a:ln>
          <a:effectLst>
            <a:outerShdw blurRad="71438" dist="57150" dir="27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Тихомиров</a:t>
            </a:r>
            <a:r>
              <a:rPr lang="en-GB" sz="1100" b="1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100" b="1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Леонид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/>
            </a:r>
            <a:br>
              <a:rPr lang="en-GB" sz="11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GB" sz="1000" b="0" i="0" u="none" strike="noStrike" cap="none" dirty="0">
                <a:solidFill>
                  <a:srgbClr val="868698"/>
                </a:solidFill>
                <a:highlight>
                  <a:srgbClr val="FFFFFF"/>
                </a:highlight>
                <a:sym typeface="Arial"/>
              </a:rPr>
              <a:t>102412</a:t>
            </a:r>
            <a:endParaRPr sz="700" b="0" i="0" u="none" strike="noStrike" cap="none" dirty="0">
              <a:solidFill>
                <a:srgbClr val="000000"/>
              </a:solidFill>
              <a:highlight>
                <a:srgbClr val="00FFFF"/>
              </a:highlight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3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главных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интереса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: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Стартап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Создание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продукта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Играпрактика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3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ключевых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навыка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Управление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проектом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Дизайн-мышление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Генерация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идей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2079840" y="2098175"/>
            <a:ext cx="1510549" cy="2762936"/>
          </a:xfrm>
          <a:prstGeom prst="rect">
            <a:avLst/>
          </a:prstGeom>
          <a:noFill/>
          <a:ln>
            <a:noFill/>
          </a:ln>
          <a:effectLst>
            <a:outerShdw blurRad="71438" dist="57150" dir="27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Азевич</a:t>
            </a:r>
            <a:r>
              <a:rPr lang="en-GB" sz="1100" b="1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100" b="1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Александр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br>
              <a:rPr lang="en-GB" sz="11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GB" sz="1000" b="0" i="0" u="none" strike="noStrike" cap="none" dirty="0">
                <a:solidFill>
                  <a:srgbClr val="86869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269394</a:t>
            </a:r>
            <a:endParaRPr sz="1000" b="0" i="0" u="none" strike="noStrike" cap="none" dirty="0">
              <a:solidFill>
                <a:srgbClr val="868698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b="0" i="0" u="none" strike="noStrike" cap="none" dirty="0">
              <a:solidFill>
                <a:srgbClr val="868698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3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главных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интереса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: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ИИ-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Машинное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обучение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Интернет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вещей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Робототехника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3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ключевых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навыка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Генерация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идеи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Запуск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Создание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основы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3936847" y="2104899"/>
            <a:ext cx="1616829" cy="2756212"/>
          </a:xfrm>
          <a:prstGeom prst="rect">
            <a:avLst/>
          </a:prstGeom>
          <a:noFill/>
          <a:ln>
            <a:noFill/>
          </a:ln>
          <a:effectLst>
            <a:outerShdw blurRad="71438" dist="57150" dir="27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 b="1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Бакулина</a:t>
            </a:r>
            <a:r>
              <a:rPr lang="en-GB" sz="100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00" b="1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Александра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sz="700" b="0" i="0" u="none" strike="noStrike" cap="none" dirty="0">
              <a:solidFill>
                <a:srgbClr val="000000"/>
              </a:solidFill>
              <a:highlight>
                <a:srgbClr val="00FFFF"/>
              </a:highlight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 b="0" i="0" u="none" strike="noStrike" cap="none" dirty="0">
                <a:solidFill>
                  <a:srgbClr val="86869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267761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3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главных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интереса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: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профориентация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педагогика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Техническое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творчество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3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ключевых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навыка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педагогика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саморазвитие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4899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sz="11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1" r="22942"/>
          <a:stretch/>
        </p:blipFill>
        <p:spPr>
          <a:xfrm>
            <a:off x="5807356" y="0"/>
            <a:ext cx="333004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"/>
          <p:cNvSpPr txBox="1">
            <a:spLocks noGrp="1"/>
          </p:cNvSpPr>
          <p:nvPr>
            <p:ph type="title"/>
          </p:nvPr>
        </p:nvSpPr>
        <p:spPr>
          <a:xfrm>
            <a:off x="726221" y="369483"/>
            <a:ext cx="9015200" cy="544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 b="1" dirty="0" smtClean="0">
                <a:latin typeface="+mn-lt"/>
                <a:ea typeface="PT Sans"/>
                <a:cs typeface="PT Sans"/>
                <a:sym typeface="PT Sans"/>
              </a:rPr>
              <a:t>Наша м</a:t>
            </a:r>
            <a:r>
              <a:rPr lang="en-GB" sz="2500" b="1" dirty="0" err="1" smtClean="0">
                <a:latin typeface="+mn-lt"/>
                <a:ea typeface="PT Sans"/>
                <a:cs typeface="PT Sans"/>
                <a:sym typeface="PT Sans"/>
              </a:rPr>
              <a:t>атрица</a:t>
            </a:r>
            <a:r>
              <a:rPr lang="en-GB" sz="2500" b="1" dirty="0" smtClean="0"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ru-RU" sz="2500" b="1" dirty="0" smtClean="0">
                <a:latin typeface="+mn-lt"/>
                <a:ea typeface="PT Sans"/>
                <a:cs typeface="PT Sans"/>
                <a:sym typeface="PT Sans"/>
              </a:rPr>
              <a:t>«Навыки-интересы»</a:t>
            </a:r>
            <a:endParaRPr sz="2500" b="1" dirty="0">
              <a:latin typeface="+mn-lt"/>
              <a:ea typeface="PT Sans"/>
              <a:cs typeface="PT Sans"/>
              <a:sym typeface="PT Sans"/>
            </a:endParaRPr>
          </a:p>
        </p:txBody>
      </p:sp>
      <p:cxnSp>
        <p:nvCxnSpPr>
          <p:cNvPr id="72" name="Google Shape;72;p4"/>
          <p:cNvCxnSpPr/>
          <p:nvPr/>
        </p:nvCxnSpPr>
        <p:spPr>
          <a:xfrm>
            <a:off x="1829041" y="1725736"/>
            <a:ext cx="7187272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" name="Google Shape;73;p4"/>
          <p:cNvCxnSpPr/>
          <p:nvPr/>
        </p:nvCxnSpPr>
        <p:spPr>
          <a:xfrm>
            <a:off x="1829041" y="4205661"/>
            <a:ext cx="7187272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" name="Google Shape;74;p4"/>
          <p:cNvCxnSpPr/>
          <p:nvPr/>
        </p:nvCxnSpPr>
        <p:spPr>
          <a:xfrm>
            <a:off x="1829041" y="2335605"/>
            <a:ext cx="7187272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" name="Google Shape;75;p4"/>
          <p:cNvCxnSpPr/>
          <p:nvPr/>
        </p:nvCxnSpPr>
        <p:spPr>
          <a:xfrm>
            <a:off x="1829041" y="2974049"/>
            <a:ext cx="7187272" cy="1142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" name="Google Shape;76;p4"/>
          <p:cNvCxnSpPr/>
          <p:nvPr/>
        </p:nvCxnSpPr>
        <p:spPr>
          <a:xfrm>
            <a:off x="1829041" y="3593442"/>
            <a:ext cx="7187272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" name="Google Shape;77;p4"/>
          <p:cNvCxnSpPr/>
          <p:nvPr/>
        </p:nvCxnSpPr>
        <p:spPr>
          <a:xfrm>
            <a:off x="3661426" y="1289061"/>
            <a:ext cx="0" cy="364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" name="Google Shape;78;p4"/>
          <p:cNvCxnSpPr/>
          <p:nvPr/>
        </p:nvCxnSpPr>
        <p:spPr>
          <a:xfrm>
            <a:off x="5045535" y="1289061"/>
            <a:ext cx="0" cy="364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" name="Google Shape;79;p4"/>
          <p:cNvCxnSpPr/>
          <p:nvPr/>
        </p:nvCxnSpPr>
        <p:spPr>
          <a:xfrm>
            <a:off x="6362404" y="1289061"/>
            <a:ext cx="0" cy="364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" name="Google Shape;80;p4"/>
          <p:cNvCxnSpPr/>
          <p:nvPr/>
        </p:nvCxnSpPr>
        <p:spPr>
          <a:xfrm>
            <a:off x="7726340" y="1289061"/>
            <a:ext cx="0" cy="364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" name="Google Shape;81;p4"/>
          <p:cNvCxnSpPr/>
          <p:nvPr/>
        </p:nvCxnSpPr>
        <p:spPr>
          <a:xfrm>
            <a:off x="9016313" y="1289061"/>
            <a:ext cx="0" cy="364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84;p4"/>
          <p:cNvSpPr txBox="1"/>
          <p:nvPr/>
        </p:nvSpPr>
        <p:spPr>
          <a:xfrm>
            <a:off x="1829041" y="1763149"/>
            <a:ext cx="18996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Навык 1 Управление проектом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85" name="Google Shape;85;p4"/>
          <p:cNvSpPr txBox="1"/>
          <p:nvPr/>
        </p:nvSpPr>
        <p:spPr>
          <a:xfrm>
            <a:off x="1829041" y="2436254"/>
            <a:ext cx="18996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 dirty="0" err="1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Навык</a:t>
            </a:r>
            <a:r>
              <a:rPr lang="en-GB" sz="1000" i="0" u="none" strike="noStrike" cap="none" dirty="0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 2 </a:t>
            </a:r>
            <a:r>
              <a:rPr lang="en-GB" sz="1000" i="0" u="none" strike="noStrike" cap="none" dirty="0" err="1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Дизайн-мышление</a:t>
            </a:r>
            <a:endParaRPr sz="1000" i="0" u="none" strike="noStrike" cap="none" dirty="0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86" name="Google Shape;86;p4"/>
          <p:cNvSpPr txBox="1"/>
          <p:nvPr/>
        </p:nvSpPr>
        <p:spPr>
          <a:xfrm>
            <a:off x="1829041" y="3060069"/>
            <a:ext cx="18996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 dirty="0" err="1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Навык</a:t>
            </a:r>
            <a:r>
              <a:rPr lang="en-GB" sz="1000" i="0" u="none" strike="noStrike" cap="none" dirty="0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 3 </a:t>
            </a:r>
            <a:r>
              <a:rPr lang="en-GB" sz="1000" i="0" u="none" strike="noStrike" cap="none" dirty="0" err="1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Генерация</a:t>
            </a:r>
            <a:r>
              <a:rPr lang="en-GB" sz="1000" i="0" u="none" strike="noStrike" cap="none" dirty="0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GB" sz="1000" i="0" u="none" strike="noStrike" cap="none" dirty="0" err="1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идей</a:t>
            </a:r>
            <a:endParaRPr sz="1000" i="0" u="none" strike="noStrike" cap="none" dirty="0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87" name="Google Shape;87;p4"/>
          <p:cNvSpPr txBox="1"/>
          <p:nvPr/>
        </p:nvSpPr>
        <p:spPr>
          <a:xfrm>
            <a:off x="1829041" y="3661053"/>
            <a:ext cx="18996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 dirty="0" err="1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Навык</a:t>
            </a:r>
            <a:r>
              <a:rPr lang="en-GB" sz="1000" i="0" u="none" strike="noStrike" cap="none" dirty="0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 4 </a:t>
            </a:r>
            <a:r>
              <a:rPr lang="en-GB" sz="1000" i="0" u="none" strike="noStrike" cap="none" dirty="0" err="1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Создание</a:t>
            </a:r>
            <a:r>
              <a:rPr lang="en-GB" sz="1000" i="0" u="none" strike="noStrike" cap="none" dirty="0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GB" sz="1000" i="0" u="none" strike="noStrike" cap="none" dirty="0" err="1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нейросеток</a:t>
            </a:r>
            <a:endParaRPr sz="1000" i="0" u="none" strike="noStrike" cap="none" dirty="0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88" name="Google Shape;88;p4"/>
          <p:cNvSpPr txBox="1"/>
          <p:nvPr/>
        </p:nvSpPr>
        <p:spPr>
          <a:xfrm>
            <a:off x="3728641" y="1207111"/>
            <a:ext cx="13170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Интерес 1 Стартап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89" name="Google Shape;89;p4"/>
          <p:cNvSpPr txBox="1"/>
          <p:nvPr/>
        </p:nvSpPr>
        <p:spPr>
          <a:xfrm>
            <a:off x="5045466" y="1130911"/>
            <a:ext cx="13170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Интерес 2 Создание продуктов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90" name="Google Shape;90;p4"/>
          <p:cNvSpPr txBox="1"/>
          <p:nvPr/>
        </p:nvSpPr>
        <p:spPr>
          <a:xfrm>
            <a:off x="6362341" y="1207111"/>
            <a:ext cx="13170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Интерес 3 Игропрактика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7679266" y="1207111"/>
            <a:ext cx="13170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Интерес 4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Самоучитель по ИИ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92" name="Google Shape;92;p4"/>
          <p:cNvSpPr txBox="1"/>
          <p:nvPr/>
        </p:nvSpPr>
        <p:spPr>
          <a:xfrm>
            <a:off x="3728691" y="1719349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Идея 1.1 Алгоритм работы с идеей 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93" name="Google Shape;93;p4"/>
          <p:cNvSpPr txBox="1"/>
          <p:nvPr/>
        </p:nvSpPr>
        <p:spPr>
          <a:xfrm>
            <a:off x="5045458" y="1719349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Идея 1.2 Инструменты фасилитации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6362337" y="1719349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Идея 1.3 Настолка проджектменежмент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7679291" y="1719349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Идея 1.4 План проекта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96" name="Google Shape;96;p4"/>
          <p:cNvSpPr txBox="1"/>
          <p:nvPr/>
        </p:nvSpPr>
        <p:spPr>
          <a:xfrm>
            <a:off x="3728616" y="2363020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Идея 2.1 Совмещение инструментов 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97" name="Google Shape;97;p4"/>
          <p:cNvSpPr txBox="1"/>
          <p:nvPr/>
        </p:nvSpPr>
        <p:spPr>
          <a:xfrm>
            <a:off x="5045383" y="2363020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Идея 2.2 Перезапуск мозгового штурма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98" name="Google Shape;98;p4"/>
          <p:cNvSpPr txBox="1"/>
          <p:nvPr/>
        </p:nvSpPr>
        <p:spPr>
          <a:xfrm>
            <a:off x="3728616" y="2985487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Идея 3.1 Конкурс идей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3728616" y="3612603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Идея 4.1 Выбор сферы применения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6362337" y="2363020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Идея 2.3 Приложение гугл плэй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101" name="Google Shape;101;p4"/>
          <p:cNvSpPr txBox="1"/>
          <p:nvPr/>
        </p:nvSpPr>
        <p:spPr>
          <a:xfrm>
            <a:off x="7679291" y="2363020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Идея 2.4 Прототип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5045383" y="2985476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Идея 3.2 Хади - циклы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6362337" y="2985476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Идея 3.3 Форсайт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7679291" y="2985476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Идея 3.4 Хакатон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5045383" y="3612603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Идея 4.2 Рынок нейропродуктов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6362337" y="3612603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Идея 4.3 Чемпионат ДОТА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7679291" y="3612603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Идея 4.4 Практикум, лагерь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3728366" y="4239725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Идея 5.1 Гайд (здесь и сейчас)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1829041" y="4288175"/>
            <a:ext cx="18996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 dirty="0" err="1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Навык</a:t>
            </a:r>
            <a:r>
              <a:rPr lang="en-GB" sz="1000" i="0" u="none" strike="noStrike" cap="none" dirty="0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 5 </a:t>
            </a:r>
            <a:r>
              <a:rPr lang="en-GB" sz="1000" i="0" u="none" strike="noStrike" cap="none" dirty="0" err="1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Создание</a:t>
            </a:r>
            <a:r>
              <a:rPr lang="en-GB" sz="1000" i="0" u="none" strike="noStrike" cap="none" dirty="0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GB" sz="1000" i="0" u="none" strike="noStrike" cap="none" dirty="0" err="1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методических</a:t>
            </a:r>
            <a:r>
              <a:rPr lang="en-GB" sz="1000" i="0" u="none" strike="noStrike" cap="none" dirty="0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GB" sz="1000" i="0" u="none" strike="noStrike" cap="none" dirty="0" err="1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материалов</a:t>
            </a:r>
            <a:r>
              <a:rPr lang="en-GB" sz="1000" i="0" u="none" strike="noStrike" cap="none" dirty="0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GB" sz="1000" i="0" u="none" strike="noStrike" cap="none" dirty="0" err="1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по</a:t>
            </a:r>
            <a:r>
              <a:rPr lang="en-GB" sz="1000" i="0" u="none" strike="noStrike" cap="none" dirty="0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GB" sz="1000" i="0" u="none" strike="noStrike" cap="none" dirty="0" err="1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обучению</a:t>
            </a:r>
            <a:r>
              <a:rPr lang="en-GB" sz="1000" i="0" u="none" strike="noStrike" cap="none" dirty="0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GB" sz="1000" i="0" u="none" strike="noStrike" cap="none" dirty="0" err="1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программированию</a:t>
            </a:r>
            <a:endParaRPr sz="1000" i="0" u="none" strike="noStrike" cap="none" dirty="0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5045708" y="4239725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Идея 5.2 Поиск клиента (Пуш и пул)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6362662" y="4239725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Идея 5.3 Конкурс педагогический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7679616" y="4239725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Идея 5.4 Коробочная версия решения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2" r="24706"/>
          <a:stretch/>
        </p:blipFill>
        <p:spPr>
          <a:xfrm>
            <a:off x="0" y="0"/>
            <a:ext cx="1801906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1924049" y="2524125"/>
            <a:ext cx="5305425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4000" b="1" dirty="0" err="1">
                <a:latin typeface="+mn-lt"/>
                <a:ea typeface="PT Sans"/>
                <a:cs typeface="Times New Roman" pitchFamily="18" charset="0"/>
                <a:sym typeface="PT Sans"/>
              </a:rPr>
              <a:t>И</a:t>
            </a:r>
            <a:r>
              <a:rPr lang="en-GB" sz="4000" b="1" dirty="0" err="1" smtClean="0">
                <a:latin typeface="+mn-lt"/>
                <a:ea typeface="PT Sans"/>
                <a:cs typeface="Times New Roman" pitchFamily="18" charset="0"/>
                <a:sym typeface="PT Sans"/>
              </a:rPr>
              <a:t>де</a:t>
            </a:r>
            <a:r>
              <a:rPr lang="ru-RU" sz="4000" b="1" dirty="0" smtClean="0">
                <a:latin typeface="+mn-lt"/>
                <a:ea typeface="PT Sans"/>
                <a:cs typeface="Times New Roman" pitchFamily="18" charset="0"/>
                <a:sym typeface="PT Sans"/>
              </a:rPr>
              <a:t>я</a:t>
            </a:r>
            <a:r>
              <a:rPr lang="en-GB" sz="4000" b="1" dirty="0" smtClean="0">
                <a:latin typeface="+mn-lt"/>
                <a:ea typeface="PT Sans"/>
                <a:cs typeface="Times New Roman" pitchFamily="18" charset="0"/>
                <a:sym typeface="PT Sans"/>
              </a:rPr>
              <a:t> </a:t>
            </a:r>
            <a:r>
              <a:rPr lang="en-GB" sz="4000" b="1" dirty="0" err="1" smtClean="0">
                <a:latin typeface="+mn-lt"/>
                <a:ea typeface="PT Sans"/>
                <a:cs typeface="Times New Roman" pitchFamily="18" charset="0"/>
                <a:sym typeface="PT Sans"/>
              </a:rPr>
              <a:t>проекта</a:t>
            </a:r>
            <a:endParaRPr sz="4000" b="1" dirty="0">
              <a:latin typeface="+mn-lt"/>
              <a:ea typeface="PT Sans"/>
              <a:cs typeface="Times New Roman" pitchFamily="18" charset="0"/>
              <a:sym typeface="PT Sans"/>
            </a:endParaRPr>
          </a:p>
        </p:txBody>
      </p:sp>
      <p:sp>
        <p:nvSpPr>
          <p:cNvPr id="118" name="Google Shape;118;p5"/>
          <p:cNvSpPr txBox="1">
            <a:spLocks noGrp="1"/>
          </p:cNvSpPr>
          <p:nvPr>
            <p:ph type="body" idx="1"/>
          </p:nvPr>
        </p:nvSpPr>
        <p:spPr>
          <a:xfrm>
            <a:off x="290748" y="3505150"/>
            <a:ext cx="8520600" cy="125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Разработка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и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внедрение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адаптирующийся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под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учащегося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тренажера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позволяющий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получить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прирост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навыков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прирост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навыков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конструирования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моделирования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прототипирования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креативного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мышления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работе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в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команде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осознанности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, в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объеме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необходимом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для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выполнения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задач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проекта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в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игровой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форме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с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применением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ИИ и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нейросетей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9" b="29630"/>
          <a:stretch/>
        </p:blipFill>
        <p:spPr>
          <a:xfrm>
            <a:off x="-19050" y="0"/>
            <a:ext cx="9140196" cy="23907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445050" y="1125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4000" dirty="0" err="1">
                <a:latin typeface="+mn-lt"/>
                <a:ea typeface="PT Sans"/>
                <a:cs typeface="PT Sans"/>
                <a:sym typeface="PT Sans"/>
              </a:rPr>
              <a:t>Краткий</a:t>
            </a:r>
            <a:r>
              <a:rPr lang="en-GB" sz="4000" dirty="0"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GB" sz="4000" dirty="0" err="1">
                <a:latin typeface="+mn-lt"/>
                <a:ea typeface="PT Sans"/>
                <a:cs typeface="PT Sans"/>
                <a:sym typeface="PT Sans"/>
              </a:rPr>
              <a:t>паспорт</a:t>
            </a:r>
            <a:r>
              <a:rPr lang="en-GB" sz="4000" dirty="0"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GB" sz="4000" dirty="0" err="1">
                <a:latin typeface="+mn-lt"/>
                <a:ea typeface="PT Sans"/>
                <a:cs typeface="PT Sans"/>
                <a:sym typeface="PT Sans"/>
              </a:rPr>
              <a:t>проекта</a:t>
            </a:r>
            <a:endParaRPr sz="4000" dirty="0">
              <a:latin typeface="+mn-lt"/>
              <a:ea typeface="PT Sans"/>
              <a:cs typeface="PT Sans"/>
              <a:sym typeface="PT San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1" b="8980"/>
          <a:stretch/>
        </p:blipFill>
        <p:spPr>
          <a:xfrm>
            <a:off x="0" y="1019175"/>
            <a:ext cx="91440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1" y="607800"/>
            <a:ext cx="4962524" cy="841800"/>
          </a:xfrm>
        </p:spPr>
        <p:txBody>
          <a:bodyPr/>
          <a:lstStyle/>
          <a:p>
            <a:r>
              <a:rPr lang="ru-RU" sz="2000" b="1" dirty="0" smtClean="0"/>
              <a:t>Проблема, на решение которой направлен проект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5275" y="1635234"/>
            <a:ext cx="45719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Как помочь обучающимся, работающим в проектах технической направленности эффективно получать прирост навыков конструирования, моделирования, </a:t>
            </a:r>
            <a:r>
              <a:rPr lang="ru-RU" dirty="0" err="1"/>
              <a:t>прототипирования</a:t>
            </a:r>
            <a:r>
              <a:rPr lang="ru-RU" dirty="0"/>
              <a:t>, креативного мышления, работе в команде, </a:t>
            </a:r>
            <a:r>
              <a:rPr lang="ru-RU" dirty="0" smtClean="0"/>
              <a:t>осознанности и пр. </a:t>
            </a:r>
            <a:r>
              <a:rPr lang="ru-RU" dirty="0"/>
              <a:t>на систематической </a:t>
            </a:r>
            <a:r>
              <a:rPr lang="ru-RU" dirty="0" smtClean="0"/>
              <a:t>основе не смотря на различный первоначальный уровень подготовки?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7" r="22963"/>
          <a:stretch/>
        </p:blipFill>
        <p:spPr>
          <a:xfrm>
            <a:off x="4733924" y="-1"/>
            <a:ext cx="4410076" cy="514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4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849" y="388725"/>
            <a:ext cx="4784175" cy="841800"/>
          </a:xfrm>
        </p:spPr>
        <p:txBody>
          <a:bodyPr/>
          <a:lstStyle/>
          <a:p>
            <a:r>
              <a:rPr lang="ru-RU" sz="2000" dirty="0" smtClean="0"/>
              <a:t>Барьеры, не позволяющие решить проблему без нашей помощи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r="51458"/>
          <a:stretch/>
        </p:blipFill>
        <p:spPr>
          <a:xfrm>
            <a:off x="9525" y="0"/>
            <a:ext cx="4029076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6250" y="1750993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Нет понимания траектории развития навыков; </a:t>
            </a:r>
          </a:p>
          <a:p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smtClean="0"/>
              <a:t>Нет необходимого носителя знания или доступ к нему затруднен; ; </a:t>
            </a:r>
          </a:p>
          <a:p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Слабая коммуникация между </a:t>
            </a:r>
            <a:r>
              <a:rPr lang="ru-RU" dirty="0" err="1" smtClean="0"/>
              <a:t>стейкхолдерами</a:t>
            </a:r>
            <a:r>
              <a:rPr lang="ru-RU" dirty="0" smtClean="0"/>
              <a:t>; </a:t>
            </a:r>
          </a:p>
          <a:p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Технические проекты это </a:t>
            </a:r>
            <a:r>
              <a:rPr lang="ru-RU" dirty="0" smtClean="0"/>
              <a:t>всегда дорого</a:t>
            </a:r>
            <a:r>
              <a:rPr lang="ru-RU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617414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75" y="485776"/>
            <a:ext cx="8934449" cy="2638424"/>
          </a:xfrm>
        </p:spPr>
        <p:txBody>
          <a:bodyPr/>
          <a:lstStyle/>
          <a:p>
            <a:r>
              <a:rPr lang="ru-RU" sz="1200" dirty="0"/>
              <a:t>Адаптирующийся персональный тренажер для </a:t>
            </a:r>
            <a:r>
              <a:rPr lang="ru-RU" sz="1200" dirty="0" err="1"/>
              <a:t>прокачивания</a:t>
            </a:r>
            <a:r>
              <a:rPr lang="ru-RU" sz="1200" dirty="0"/>
              <a:t> навыков с применением искусственного интеллекта и </a:t>
            </a:r>
            <a:r>
              <a:rPr lang="ru-RU" sz="1200" dirty="0" err="1"/>
              <a:t>нейросетей</a:t>
            </a:r>
            <a:r>
              <a:rPr lang="ru-RU" sz="1200" dirty="0"/>
              <a:t> "</a:t>
            </a:r>
            <a:r>
              <a:rPr lang="ru-RU" sz="1200" dirty="0" err="1"/>
              <a:t>ТренерЖЖёт</a:t>
            </a:r>
            <a:r>
              <a:rPr lang="ru-RU" sz="1200" dirty="0"/>
              <a:t>". Разработан для обучающихся работающих в проектах технической направленности, желающих получить прирост навыков конструирования, моделирования, </a:t>
            </a:r>
            <a:r>
              <a:rPr lang="ru-RU" sz="1200" dirty="0" err="1"/>
              <a:t>прототипирования</a:t>
            </a:r>
            <a:r>
              <a:rPr lang="ru-RU" sz="1200" dirty="0"/>
              <a:t>, креативного мышления, работе в команде, осознанности и пр. в объеме необходимом для выполнения задач проекта. Особенностью тренажера является возможность адаптирующейся настройки уровень учащегося, в том числе под возрастные особенности восприятия. В основе алгоритмов функционирования заложены техники и методики </a:t>
            </a:r>
            <a:r>
              <a:rPr lang="ru-RU" sz="1200" dirty="0" err="1"/>
              <a:t>игропрактики</a:t>
            </a:r>
            <a:r>
              <a:rPr lang="ru-RU" sz="1200" dirty="0"/>
              <a:t>, машинного обучения, применение искусственного интеллекта и </a:t>
            </a:r>
            <a:r>
              <a:rPr lang="ru-RU" sz="1200" dirty="0" err="1"/>
              <a:t>нейросетей</a:t>
            </a:r>
            <a:r>
              <a:rPr lang="ru-RU" sz="1200" dirty="0"/>
              <a:t>. Существующие готовые методические инструменты, не учитывают ситуационный контекст и шаг развития обучающегося и обладают рядом недостатков, прежде всего связанных с высоким входным порога владения материалом, что затрудняет его применения в формате </a:t>
            </a:r>
            <a:r>
              <a:rPr lang="ru-RU" sz="1200" dirty="0" smtClean="0"/>
              <a:t>«Здесь </a:t>
            </a:r>
            <a:r>
              <a:rPr lang="ru-RU" sz="1200" dirty="0"/>
              <a:t>и </a:t>
            </a:r>
            <a:r>
              <a:rPr lang="ru-RU" sz="1200" dirty="0" smtClean="0"/>
              <a:t>сейчас» в отличие от них позволит изменить скорости приобретения навыков, позволит получить преимущество за счет расширения многозадачности в проекте, а так же переключаться на более важные задачи в проекте, даст существенную экономию времени и усилий.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3" b="40000"/>
          <a:stretch/>
        </p:blipFill>
        <p:spPr>
          <a:xfrm>
            <a:off x="0" y="2990850"/>
            <a:ext cx="9144000" cy="2143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4700" y="85665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О тренажере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21280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248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3925" y="1209675"/>
            <a:ext cx="7505700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300" y="2227050"/>
            <a:ext cx="8520600" cy="84180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Контакты:</a:t>
            </a:r>
            <a:br>
              <a:rPr lang="ru-RU" sz="4800" b="1" dirty="0" smtClean="0">
                <a:solidFill>
                  <a:schemeClr val="tx1"/>
                </a:solidFill>
              </a:rPr>
            </a:br>
            <a:r>
              <a:rPr lang="ru-RU" sz="4800" b="1" dirty="0" err="1" smtClean="0">
                <a:solidFill>
                  <a:schemeClr val="tx1"/>
                </a:solidFill>
              </a:rPr>
              <a:t>Дискорт</a:t>
            </a:r>
            <a:r>
              <a:rPr lang="ru-RU" sz="4800" b="1" dirty="0" smtClean="0">
                <a:solidFill>
                  <a:schemeClr val="tx1"/>
                </a:solidFill>
              </a:rPr>
              <a:t>:</a:t>
            </a:r>
            <a:r>
              <a:rPr lang="en-US" sz="4800" b="1" dirty="0">
                <a:solidFill>
                  <a:schemeClr val="tx1"/>
                </a:solidFill>
              </a:rPr>
              <a:t> Alexandr#6269</a:t>
            </a:r>
            <a:br>
              <a:rPr lang="en-US" sz="4800" b="1" dirty="0">
                <a:solidFill>
                  <a:schemeClr val="tx1"/>
                </a:solidFill>
              </a:rPr>
            </a:br>
            <a:r>
              <a:rPr lang="ru-RU" sz="4800" b="1" dirty="0">
                <a:solidFill>
                  <a:schemeClr val="tx1"/>
                </a:solidFill>
              </a:rPr>
              <a:t>Леонид#6556</a:t>
            </a:r>
            <a:br>
              <a:rPr lang="ru-RU" sz="4800" b="1" dirty="0">
                <a:solidFill>
                  <a:schemeClr val="tx1"/>
                </a:solidFill>
              </a:rPr>
            </a:br>
            <a:r>
              <a:rPr lang="ru-RU" sz="48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904196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510</Words>
  <Application>Microsoft Office PowerPoint</Application>
  <PresentationFormat>Экран (16:9)</PresentationFormat>
  <Paragraphs>92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PT Sans</vt:lpstr>
      <vt:lpstr>Simple Light</vt:lpstr>
      <vt:lpstr>Адаптирующийся персональный тренажер для прокачивания навыков с применением искусственного интеллекта и нейросетей "ТренерЖЖёт".</vt:lpstr>
      <vt:lpstr>Кто Мы?</vt:lpstr>
      <vt:lpstr>Наша матрица «Навыки-интересы»</vt:lpstr>
      <vt:lpstr>Идея проекта</vt:lpstr>
      <vt:lpstr>Краткий паспорт проекта</vt:lpstr>
      <vt:lpstr>Проблема, на решение которой направлен проект</vt:lpstr>
      <vt:lpstr>Барьеры, не позволяющие решить проблему без нашей помощи</vt:lpstr>
      <vt:lpstr>Адаптирующийся персональный тренажер для прокачивания навыков с применением искусственного интеллекта и нейросетей "ТренерЖЖёт". Разработан для обучающихся работающих в проектах технической направленности, желающих получить прирост навыков конструирования, моделирования, прототипирования, креативного мышления, работе в команде, осознанности и пр. в объеме необходимом для выполнения задач проекта. Особенностью тренажера является возможность адаптирующейся настройки уровень учащегося, в том числе под возрастные особенности восприятия. В основе алгоритмов функционирования заложены техники и методики игропрактики, машинного обучения, применение искусственного интеллекта и нейросетей. Существующие готовые методические инструменты, не учитывают ситуационный контекст и шаг развития обучающегося и обладают рядом недостатков, прежде всего связанных с высоким входным порога владения материалом, что затрудняет его применения в формате «Здесь и сейчас» в отличие от них позволит изменить скорости приобретения навыков, позволит получить преимущество за счет расширения многозадачности в проекте, а так же переключаться на более важные задачи в проекте, даст существенную экономию времени и усилий. </vt:lpstr>
      <vt:lpstr>Контакты: Дискорт: Alexandr#6269 Леонид#6556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Адаптирующийся персональный тренажер для прокачивания навыков с применением искусственного интеллекта и нейросетей "ТренерЖЖёт".</dc:title>
  <cp:lastModifiedBy>Тихомиров Леонид Алексеевич</cp:lastModifiedBy>
  <cp:revision>11</cp:revision>
  <dcterms:modified xsi:type="dcterms:W3CDTF">2021-06-18T12:10:49Z</dcterms:modified>
</cp:coreProperties>
</file>