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5119350" cy="10691813"/>
  <p:notesSz cx="9928225" cy="1435735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Sitka Small" panose="0200050500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22" y="96"/>
      </p:cViewPr>
      <p:guideLst>
        <p:guide orient="horz" pos="6543"/>
        <p:guide orient="horz" pos="238"/>
        <p:guide orient="horz" pos="986"/>
        <p:guide orient="horz" pos="2234"/>
        <p:guide pos="5148"/>
        <p:guide pos="9253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85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8;&#1093;&#1080;&#1087;&#1077;&#1083;&#1072;&#1075;%202022\&#1060;&#1080;&#1085;&#1072;&#1085;&#1089;&#1080;&#1088;&#1086;&#1074;&#1072;&#1085;&#1080;&#1077;%20&#1055;&#1088;&#1086;&#1077;&#1082;&#1090;&#1072;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8;&#1093;&#1080;&#1087;&#1077;&#1083;&#1072;&#1075;%202022\&#1060;&#1080;&#1085;&#1072;&#1085;&#1089;&#1080;&#1088;&#1086;&#1074;&#1072;&#1085;&#1080;&#1077;%20&#1055;&#1088;&#1086;&#1077;&#1082;&#1090;&#1072;%20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Рынок  электричества в Крыму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Лист1!$A$7:$A$9</c:f>
              <c:strCache>
                <c:ptCount val="3"/>
                <c:pt idx="0">
                  <c:v>Эл-во, вырабатываемое в Крыму, МВт</c:v>
                </c:pt>
                <c:pt idx="1">
                  <c:v>Электричество, поставляемое извне, МВт</c:v>
                </c:pt>
                <c:pt idx="2">
                  <c:v>Дефицит эл-ва, покрываемый в т.ч. МАЭК, МВт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6493</c:v>
                </c:pt>
                <c:pt idx="1">
                  <c:v>1427</c:v>
                </c:pt>
                <c:pt idx="2">
                  <c:v>5066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D1B-8B89-88AE215987B9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Лист1!$A$7:$A$9</c:f>
              <c:strCache>
                <c:ptCount val="3"/>
                <c:pt idx="0">
                  <c:v>Эл-во, вырабатываемое в Крыму, МВт</c:v>
                </c:pt>
                <c:pt idx="1">
                  <c:v>Электричество, поставляемое извне, МВт</c:v>
                </c:pt>
                <c:pt idx="2">
                  <c:v>Дефицит эл-ва, покрываемый в т.ч. МАЭК, МВт</c:v>
                </c:pt>
              </c:strCache>
            </c:strRef>
          </c:cat>
          <c:val>
            <c:numRef>
              <c:f>Лист1!$C$7:$C$9</c:f>
              <c:numCache>
                <c:formatCode>General</c:formatCode>
                <c:ptCount val="3"/>
                <c:pt idx="0">
                  <c:v>7920</c:v>
                </c:pt>
                <c:pt idx="1">
                  <c:v>900</c:v>
                </c:pt>
                <c:pt idx="2">
                  <c:v>7020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C-4D1B-8B89-88AE215987B9}"/>
            </c:ext>
          </c:extLst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Лист1!$A$7:$A$9</c:f>
              <c:strCache>
                <c:ptCount val="3"/>
                <c:pt idx="0">
                  <c:v>Эл-во, вырабатываемое в Крыму, МВт</c:v>
                </c:pt>
                <c:pt idx="1">
                  <c:v>Электричество, поставляемое извне, МВт</c:v>
                </c:pt>
                <c:pt idx="2">
                  <c:v>Дефицит эл-ва, покрываемый в т.ч. МАЭК, МВт</c:v>
                </c:pt>
              </c:strCache>
            </c:strRef>
          </c:cat>
          <c:val>
            <c:numRef>
              <c:f>Лист1!$D$7:$D$9</c:f>
              <c:numCache>
                <c:formatCode>General</c:formatCode>
                <c:ptCount val="3"/>
                <c:pt idx="0">
                  <c:v>11025</c:v>
                </c:pt>
                <c:pt idx="1">
                  <c:v>0</c:v>
                </c:pt>
                <c:pt idx="2">
                  <c:v>11025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C-4D1B-8B89-88AE21598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2773248"/>
        <c:axId val="1602766176"/>
      </c:barChart>
      <c:catAx>
        <c:axId val="160277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766176"/>
        <c:crosses val="autoZero"/>
        <c:auto val="1"/>
        <c:lblAlgn val="ctr"/>
        <c:lblOffset val="100"/>
        <c:noMultiLvlLbl val="0"/>
      </c:catAx>
      <c:valAx>
        <c:axId val="160276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77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Рынок</a:t>
            </a:r>
            <a:r>
              <a:rPr lang="ru-RU" sz="1600" b="1" baseline="0"/>
              <a:t> водорода в РФ</a:t>
            </a:r>
            <a:endParaRPr lang="ru-RU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Внутренний рынок РФ, млн. 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2-44B5-A06D-3A6A9865B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Лист1!$B$14:$D$14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Лист1!$B$15:$D$15</c:f>
              <c:numCache>
                <c:formatCode>General</c:formatCode>
                <c:ptCount val="3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2-44B5-A06D-3A6A9865BF3F}"/>
            </c:ext>
          </c:extLst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Для транспорта, млн. 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52-44B5-A06D-3A6A9865B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Лист1!$B$14:$D$14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Лист1!$B$16:$D$16</c:f>
              <c:numCache>
                <c:formatCode>General</c:formatCode>
                <c:ptCount val="3"/>
                <c:pt idx="0">
                  <c:v>0</c:v>
                </c:pt>
                <c:pt idx="1">
                  <c:v>1.5</c:v>
                </c:pt>
                <c:pt idx="2">
                  <c:v>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2-44B5-A06D-3A6A9865BF3F}"/>
            </c:ext>
          </c:extLst>
        </c:ser>
        <c:ser>
          <c:idx val="2"/>
          <c:order val="2"/>
          <c:tx>
            <c:strRef>
              <c:f>Лист1!$A$17</c:f>
              <c:strCache>
                <c:ptCount val="1"/>
                <c:pt idx="0">
                  <c:v>Для заправок, млн. 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52-44B5-A06D-3A6A9865B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Лист1!$B$14:$D$14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Лист1!$B$17:$D$17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52-44B5-A06D-3A6A9865BF3F}"/>
            </c:ext>
          </c:extLst>
        </c:ser>
        <c:ser>
          <c:idx val="3"/>
          <c:order val="3"/>
          <c:tx>
            <c:strRef>
              <c:f>Лист1!$A$18</c:f>
              <c:strCache>
                <c:ptCount val="1"/>
                <c:pt idx="0">
                  <c:v>Для экспорта, млн. 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Лист1!$B$14:$D$14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0.2</c:v>
                </c:pt>
                <c:pt idx="1">
                  <c:v>6.4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52-44B5-A06D-3A6A9865B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5600464"/>
        <c:axId val="1665600880"/>
      </c:barChart>
      <c:lineChart>
        <c:grouping val="standard"/>
        <c:varyColors val="0"/>
        <c:ser>
          <c:idx val="4"/>
          <c:order val="4"/>
          <c:tx>
            <c:strRef>
              <c:f>Лист1!$A$19</c:f>
              <c:strCache>
                <c:ptCount val="1"/>
                <c:pt idx="0">
                  <c:v>Всего, млн.т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Лист1!$B$14:$D$14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Лист1!$B$19:$D$19</c:f>
              <c:numCache>
                <c:formatCode>General</c:formatCode>
                <c:ptCount val="3"/>
                <c:pt idx="0">
                  <c:v>0.2</c:v>
                </c:pt>
                <c:pt idx="1">
                  <c:v>11.5</c:v>
                </c:pt>
                <c:pt idx="2">
                  <c:v>46.95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52-44B5-A06D-3A6A9865B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5600464"/>
        <c:axId val="1665600880"/>
      </c:lineChart>
      <c:catAx>
        <c:axId val="166560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600880"/>
        <c:crosses val="autoZero"/>
        <c:auto val="1"/>
        <c:lblAlgn val="ctr"/>
        <c:lblOffset val="100"/>
        <c:noMultiLvlLbl val="0"/>
      </c:catAx>
      <c:valAx>
        <c:axId val="166560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60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на создание прототипа МАЭК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92611320751945"/>
          <c:y val="8.3350894044310592E-2"/>
          <c:w val="0.87108123367008516"/>
          <c:h val="0.86207920438479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Лист1!$G$2:$J$2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Лист1!$G$30:$J$30</c:f>
              <c:numCache>
                <c:formatCode>General</c:formatCode>
                <c:ptCount val="4"/>
                <c:pt idx="0">
                  <c:v>44100</c:v>
                </c:pt>
                <c:pt idx="1">
                  <c:v>98100</c:v>
                </c:pt>
                <c:pt idx="2">
                  <c:v>75780</c:v>
                </c:pt>
                <c:pt idx="3">
                  <c:v>20700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A-414E-A8C4-3EE337A3A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662016"/>
        <c:axId val="256663192"/>
      </c:barChart>
      <c:catAx>
        <c:axId val="25666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63192"/>
        <c:crosses val="autoZero"/>
        <c:auto val="1"/>
        <c:lblAlgn val="ctr"/>
        <c:lblOffset val="100"/>
        <c:noMultiLvlLbl val="0"/>
      </c:catAx>
      <c:valAx>
        <c:axId val="25666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6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Текущая доходность МАЭК, млн.руб.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Лист1!$C$53:$G$53</c:f>
              <c:numCache>
                <c:formatCode>#,##0.00</c:formatCode>
                <c:ptCount val="5"/>
                <c:pt idx="0">
                  <c:v>-163.84928000000002</c:v>
                </c:pt>
                <c:pt idx="1">
                  <c:v>-87.631552000000028</c:v>
                </c:pt>
                <c:pt idx="2">
                  <c:v>72.896511999999973</c:v>
                </c:pt>
                <c:pt idx="3">
                  <c:v>135.528064</c:v>
                </c:pt>
                <c:pt idx="4">
                  <c:v>401.51628799999997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A-4406-81CF-F08EF1629FDF}"/>
            </c:ext>
          </c:extLst>
        </c:ser>
        <c:ser>
          <c:idx val="1"/>
          <c:order val="1"/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Лист1!$C$54:$G$54</c:f>
              <c:numCache>
                <c:formatCode>#,##0.00</c:formatCode>
                <c:ptCount val="5"/>
                <c:pt idx="0">
                  <c:v>-89.821760000000012</c:v>
                </c:pt>
                <c:pt idx="1">
                  <c:v>59.778367999999972</c:v>
                </c:pt>
                <c:pt idx="2">
                  <c:v>150.30975999999998</c:v>
                </c:pt>
                <c:pt idx="3">
                  <c:v>254.56496000000004</c:v>
                </c:pt>
                <c:pt idx="4">
                  <c:v>689.368832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A-4406-81CF-F08EF1629FDF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Лист1!$A$53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9A-4406-81CF-F08EF1629FDF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Лист1!$A$54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9A-4406-81CF-F08EF1629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660840"/>
        <c:axId val="256664368"/>
      </c:lineChart>
      <c:dateAx>
        <c:axId val="256660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1905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64368"/>
        <c:crosses val="autoZero"/>
        <c:auto val="0"/>
        <c:lblOffset val="100"/>
        <c:baseTimeUnit val="days"/>
      </c:dateAx>
      <c:valAx>
        <c:axId val="25666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6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0.09687</cdr:x>
      <cdr:y>0.37832</cdr:y>
    </cdr:from>
    <cdr:to>
      <cdr:x>0.7613</cdr:x>
      <cdr:y>0.49333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3165" y="2390979"/>
          <a:ext cx="6469089" cy="726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Вариант эксплуатации Б (водород + полимерная сера)</a:t>
          </a:r>
        </a:p>
      </cdr:txBody>
    </cdr:sp>
  </cdr:relSizeAnchor>
  <cdr:relSizeAnchor xmlns:cdr="http://schemas.openxmlformats.org/drawingml/2006/chartDrawing">
    <cdr:from>
      <cdr:x>0.21577</cdr:x>
      <cdr:y>0.86389</cdr:y>
    </cdr:from>
    <cdr:to>
      <cdr:x>0.93589</cdr:x>
      <cdr:y>0.9789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00775" y="5459761"/>
          <a:ext cx="7011325" cy="726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Вариант эксплуатации А (электроэнергия + полимерная сера)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9356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83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b65a272a_0_183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b65a27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181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5b65a272a_0_19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35b65a272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21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5b65a272a_0_21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35b65a272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58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b65a272a_0_22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5b65a272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347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946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11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281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b65a272a_0_8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35b65a27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980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b65a272a_0_9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5b65a2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399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b65a272a_0_10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5b65a27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29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72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b65a272a_0_144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5b65a27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739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b65a272a_0_15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5b65a272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72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8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46.jp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40.jpeg"/><Relationship Id="rId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48.JP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2035.university/project/serovodorod-cernogo-mora-neiscerpaemyj-istocnik-vodoroda-i-elektroenergii-dla-pricernomor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chart" Target="../charts/chart4.xml"/><Relationship Id="rId10" Type="http://schemas.openxmlformats.org/officeDocument/2006/relationships/image" Target="../media/image40.jpeg"/><Relationship Id="rId4" Type="http://schemas.openxmlformats.org/officeDocument/2006/relationships/chart" Target="../charts/chart3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sz="8500" i="0" u="none" strike="noStrike" cap="none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746405" y="3647250"/>
            <a:ext cx="78210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Сероводород Чёрного моря - неисчерпаемый источник водорода и электроэнергии для Причерноморья</a:t>
            </a:r>
            <a:endParaRPr sz="4800" b="1" dirty="0">
              <a:solidFill>
                <a:schemeClr val="accent4">
                  <a:lumMod val="50000"/>
                </a:schemeClr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681726" y="9612325"/>
            <a:ext cx="9935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</a:rPr>
              <a:t>https://pt.2035.university/project/serovodorod-cernogo-mora-neiscerpaemyj-istocnik-vodoroda-i-elektroenergii-dla-pricernomora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681726" y="7072769"/>
            <a:ext cx="7400100" cy="216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eaLnBrk="1" hangingPunct="1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</a:rPr>
              <a:t>Водородные энергетические комплексы Чёрного моря. Морской автономный энергетический комплекс (МАЭК) для применения в Чёрном море и в прибрежных районах</a:t>
            </a: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3775" y="2448700"/>
            <a:ext cx="7619325" cy="7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Интеллектуальная собственность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37E13-DCCA-AA61-7D11-FA059BE9E7BA}"/>
              </a:ext>
            </a:extLst>
          </p:cNvPr>
          <p:cNvSpPr txBox="1"/>
          <p:nvPr/>
        </p:nvSpPr>
        <p:spPr>
          <a:xfrm>
            <a:off x="1111045" y="2517058"/>
            <a:ext cx="9593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рамках предлагаемой технологии отрабатываются порядка 15 новых технологических решений (</a:t>
            </a:r>
            <a:r>
              <a:rPr lang="ru-RU" sz="3600" dirty="0" err="1"/>
              <a:t>субтехнологий</a:t>
            </a:r>
            <a:r>
              <a:rPr lang="ru-RU" sz="3600" dirty="0"/>
              <a:t>).</a:t>
            </a:r>
          </a:p>
          <a:p>
            <a:endParaRPr lang="ru-RU" sz="3600" dirty="0"/>
          </a:p>
          <a:p>
            <a:r>
              <a:rPr lang="ru-RU" sz="3600" dirty="0"/>
              <a:t>По пяти из них готовятся патенты.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2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22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77022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Финансы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0C77C99E-9D72-D3B2-948E-58F0D59C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8220" r="6120" b="6664"/>
          <a:stretch>
            <a:fillRect/>
          </a:stretch>
        </p:blipFill>
        <p:spPr bwMode="auto">
          <a:xfrm>
            <a:off x="567197" y="1923113"/>
            <a:ext cx="14003241" cy="502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5E9FBB-B1D7-4A0C-A5F6-B132B6063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8706"/>
              </p:ext>
            </p:extLst>
          </p:nvPr>
        </p:nvGraphicFramePr>
        <p:xfrm>
          <a:off x="2771474" y="7053960"/>
          <a:ext cx="10233005" cy="2428590"/>
        </p:xfrm>
        <a:graphic>
          <a:graphicData uri="http://schemas.openxmlformats.org/drawingml/2006/table">
            <a:tbl>
              <a:tblPr/>
              <a:tblGrid>
                <a:gridCol w="4640825">
                  <a:extLst>
                    <a:ext uri="{9D8B030D-6E8A-4147-A177-3AD203B41FA5}">
                      <a16:colId xmlns:a16="http://schemas.microsoft.com/office/drawing/2014/main" val="303892373"/>
                    </a:ext>
                  </a:extLst>
                </a:gridCol>
                <a:gridCol w="1118436">
                  <a:extLst>
                    <a:ext uri="{9D8B030D-6E8A-4147-A177-3AD203B41FA5}">
                      <a16:colId xmlns:a16="http://schemas.microsoft.com/office/drawing/2014/main" val="3005936207"/>
                    </a:ext>
                  </a:extLst>
                </a:gridCol>
                <a:gridCol w="1118436">
                  <a:extLst>
                    <a:ext uri="{9D8B030D-6E8A-4147-A177-3AD203B41FA5}">
                      <a16:colId xmlns:a16="http://schemas.microsoft.com/office/drawing/2014/main" val="3027647637"/>
                    </a:ext>
                  </a:extLst>
                </a:gridCol>
                <a:gridCol w="1118436">
                  <a:extLst>
                    <a:ext uri="{9D8B030D-6E8A-4147-A177-3AD203B41FA5}">
                      <a16:colId xmlns:a16="http://schemas.microsoft.com/office/drawing/2014/main" val="1538562640"/>
                    </a:ext>
                  </a:extLst>
                </a:gridCol>
                <a:gridCol w="1118436">
                  <a:extLst>
                    <a:ext uri="{9D8B030D-6E8A-4147-A177-3AD203B41FA5}">
                      <a16:colId xmlns:a16="http://schemas.microsoft.com/office/drawing/2014/main" val="116122380"/>
                    </a:ext>
                  </a:extLst>
                </a:gridCol>
                <a:gridCol w="1118436">
                  <a:extLst>
                    <a:ext uri="{9D8B030D-6E8A-4147-A177-3AD203B41FA5}">
                      <a16:colId xmlns:a16="http://schemas.microsoft.com/office/drawing/2014/main" val="678622463"/>
                    </a:ext>
                  </a:extLst>
                </a:gridCol>
              </a:tblGrid>
              <a:tr h="404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Финансовый показатель</a:t>
                      </a: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69612"/>
                  </a:ext>
                </a:extLst>
              </a:tr>
              <a:tr h="404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Себестоимость проекта, млн. руб.</a:t>
                      </a: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288,68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338,68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388,68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463,68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563,68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910031"/>
                  </a:ext>
                </a:extLst>
              </a:tr>
              <a:tr h="404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Выручка (вариант А), млн. руб.</a:t>
                      </a: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126,22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126,49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210,53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501,52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742636"/>
                  </a:ext>
                </a:extLst>
              </a:tr>
              <a:tr h="404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Выручка (вариант Б), млн. руб.</a:t>
                      </a: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198,86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199,60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200,31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329,56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789,37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6313"/>
                  </a:ext>
                </a:extLst>
              </a:tr>
              <a:tr h="404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Чистая прибыль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вариант А), млн. руб.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-163,85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-87,63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072378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Чистая прибыль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вариант Б), млн. руб.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-89,82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785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543387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2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2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7637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Предложение для инвестора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5F7AA-0DE9-5832-79DD-DD016982740D}"/>
              </a:ext>
            </a:extLst>
          </p:cNvPr>
          <p:cNvSpPr txBox="1"/>
          <p:nvPr/>
        </p:nvSpPr>
        <p:spPr>
          <a:xfrm>
            <a:off x="1242449" y="2498973"/>
            <a:ext cx="126344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Вариант доли в бизнесе: </a:t>
            </a:r>
          </a:p>
          <a:p>
            <a:endParaRPr lang="ru-RU" sz="2800" dirty="0"/>
          </a:p>
          <a:p>
            <a:r>
              <a:rPr lang="ru-RU" sz="2800" dirty="0"/>
              <a:t>При инвестировании до 50% от общего капитала – доля прибыли инвестора пропорциональна – до 50% от чистой прибыли предприятия.</a:t>
            </a:r>
          </a:p>
          <a:p>
            <a:endParaRPr lang="ru-RU" sz="2800" dirty="0"/>
          </a:p>
          <a:p>
            <a:r>
              <a:rPr lang="ru-RU" sz="2800" dirty="0"/>
              <a:t>При инвестировании более 50 % от общего капитала создаётся акционерное общество с выпуском акций пропорционально взносам от инвесторов. При этом создатели проекта становятся его учредителями с долей не менее 51% от общего объёма акций. </a:t>
            </a:r>
          </a:p>
          <a:p>
            <a:endParaRPr lang="ru-RU" sz="2800" dirty="0"/>
          </a:p>
          <a:p>
            <a:r>
              <a:rPr lang="ru-RU" sz="2800" b="1" dirty="0"/>
              <a:t>Вариант предоставления займа: </a:t>
            </a:r>
          </a:p>
          <a:p>
            <a:r>
              <a:rPr lang="ru-RU" sz="2800" dirty="0"/>
              <a:t>требуется порядка 300 млн. рублей в течение первых 5 лет. Время полного возврата этих средств – 10 лет.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Предложение для Партнера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6FAA2-B0C7-D78C-83A9-69F879A5957F}"/>
              </a:ext>
            </a:extLst>
          </p:cNvPr>
          <p:cNvSpPr txBox="1"/>
          <p:nvPr/>
        </p:nvSpPr>
        <p:spPr>
          <a:xfrm>
            <a:off x="1069054" y="2193317"/>
            <a:ext cx="1263445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Предложение 1</a:t>
            </a:r>
            <a:r>
              <a:rPr lang="ru-RU" sz="3200" dirty="0"/>
              <a:t>: Создание совместного предприятия для выхода на рынок МАЭК.</a:t>
            </a:r>
          </a:p>
          <a:p>
            <a:endParaRPr lang="ru-RU" sz="3200" dirty="0"/>
          </a:p>
          <a:p>
            <a:r>
              <a:rPr lang="ru-RU" sz="3200" b="1" dirty="0"/>
              <a:t>Предложение 2:</a:t>
            </a:r>
            <a:r>
              <a:rPr lang="ru-RU" sz="3200" dirty="0"/>
              <a:t> Создание состыкованных с проектом установок и технологий доставки, складирования и продажи продукции МАЭК – электричества, водорода, серы.</a:t>
            </a:r>
          </a:p>
          <a:p>
            <a:endParaRPr lang="ru-RU" sz="3200" dirty="0"/>
          </a:p>
          <a:p>
            <a:r>
              <a:rPr lang="ru-RU" sz="3200" b="1" dirty="0"/>
              <a:t>Предложение 3: </a:t>
            </a:r>
            <a:r>
              <a:rPr lang="ru-RU" sz="3200" dirty="0"/>
              <a:t>Создание плавсредств для обслуживания МАЭК в Черноморском бассейне.</a:t>
            </a:r>
          </a:p>
          <a:p>
            <a:endParaRPr lang="ru-RU" sz="3200" dirty="0"/>
          </a:p>
          <a:p>
            <a:r>
              <a:rPr lang="ru-RU" sz="3200" b="1" dirty="0"/>
              <a:t>Предложение 4: </a:t>
            </a:r>
            <a:r>
              <a:rPr lang="ru-RU" sz="3200" dirty="0"/>
              <a:t>Создание композитного производства для изготовления элементов МАЭК на побережье Крыма.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2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9" name="Google Shape;2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5">
            <a:alphaModFix amt="48000"/>
          </a:blip>
          <a:srcRect l="12509" t="15044" r="19245" b="34925"/>
          <a:stretch/>
        </p:blipFill>
        <p:spPr>
          <a:xfrm>
            <a:off x="1345239" y="383500"/>
            <a:ext cx="13331950" cy="102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1145100" y="2469350"/>
            <a:ext cx="13234200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</a:rPr>
              <a:t>Ключевые члены вашей команды (CEO, CTO и СMO), ключевой опыт и компетенции. </a:t>
            </a:r>
            <a:r>
              <a:rPr lang="ru-RU" sz="2500" b="1">
                <a:solidFill>
                  <a:schemeClr val="lt1"/>
                </a:solidFill>
              </a:rPr>
              <a:t>(удалить это после заполнения слайда)</a:t>
            </a:r>
            <a:endParaRPr sz="2500" b="1" i="0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73" name="Google Shape;273;p25"/>
          <p:cNvSpPr txBox="1">
            <a:spLocks noGrp="1"/>
          </p:cNvSpPr>
          <p:nvPr>
            <p:ph type="body" idx="4294967295"/>
          </p:nvPr>
        </p:nvSpPr>
        <p:spPr>
          <a:xfrm>
            <a:off x="825178" y="5826583"/>
            <a:ext cx="3109500" cy="429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400" b="1" dirty="0"/>
              <a:t>Сапрыкин Олег Алексеевич </a:t>
            </a:r>
            <a:r>
              <a:rPr lang="ru-RU" sz="1400" dirty="0"/>
              <a:t>– генеральный директор ОАО «Консорциум «Космическая регата», </a:t>
            </a:r>
            <a:r>
              <a:rPr lang="ru-RU" sz="1400" dirty="0" err="1"/>
              <a:t>в.н.с</a:t>
            </a:r>
            <a:r>
              <a:rPr lang="ru-RU" sz="1400" dirty="0"/>
              <a:t>. ГЕОХИ им. </a:t>
            </a:r>
            <a:r>
              <a:rPr lang="ru-RU" sz="1400" dirty="0" err="1"/>
              <a:t>В.И.Вернадского</a:t>
            </a:r>
            <a:r>
              <a:rPr lang="ru-RU" sz="1400" dirty="0"/>
              <a:t> РАН, к.т.н. </a:t>
            </a:r>
          </a:p>
          <a:p>
            <a:pPr marL="127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400" dirty="0"/>
              <a:t>31 год проработал в космической промышленности, специализировался на вопросах системного анализа сложных технических систем, проектирования космических спутников, станций и кораблей. Участвовал в создании робототехнических комплексов, в космических экспериментах. Руководитель работ по созданию композитных зеркал космического применения. С 2001 года занимается сероводородной тематикой. В настоящее время организовал работу по предлагаемому проекту в ГЕОХИ РАН.</a:t>
            </a:r>
          </a:p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45A9A2-DE0F-29E2-C32A-7501B2CFD07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4873" b="4873"/>
          <a:stretch>
            <a:fillRect/>
          </a:stretch>
        </p:blipFill>
        <p:spPr>
          <a:xfrm>
            <a:off x="881063" y="1985089"/>
            <a:ext cx="2998787" cy="300037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5" name="Google Shape;275;p25"/>
          <p:cNvSpPr txBox="1">
            <a:spLocks noGrp="1"/>
          </p:cNvSpPr>
          <p:nvPr>
            <p:ph type="body" idx="4294967295"/>
          </p:nvPr>
        </p:nvSpPr>
        <p:spPr>
          <a:xfrm>
            <a:off x="825177" y="5339783"/>
            <a:ext cx="3277761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000" b="1" dirty="0"/>
              <a:t>Директор</a:t>
            </a:r>
            <a:endParaRPr sz="2000" b="1" dirty="0"/>
          </a:p>
        </p:txBody>
      </p:sp>
      <p:sp>
        <p:nvSpPr>
          <p:cNvPr id="276" name="Google Shape;276;p25"/>
          <p:cNvSpPr txBox="1">
            <a:spLocks noGrp="1"/>
          </p:cNvSpPr>
          <p:nvPr>
            <p:ph type="body" idx="4294967295"/>
          </p:nvPr>
        </p:nvSpPr>
        <p:spPr>
          <a:xfrm>
            <a:off x="4340328" y="5836422"/>
            <a:ext cx="3109500" cy="415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indent="0">
              <a:spcBef>
                <a:spcPts val="0"/>
              </a:spcBef>
              <a:buSzPts val="1600"/>
              <a:buNone/>
            </a:pPr>
            <a:r>
              <a:rPr lang="ru-RU" sz="1400" b="1" dirty="0"/>
              <a:t>Дудников Сергей Юрьевич</a:t>
            </a:r>
            <a:r>
              <a:rPr lang="ru-RU" sz="1400" dirty="0"/>
              <a:t> -  проректор по инновационной деятельности</a:t>
            </a:r>
            <a:r>
              <a:rPr lang="en-US" sz="1400" dirty="0"/>
              <a:t> </a:t>
            </a:r>
            <a:r>
              <a:rPr lang="ru-RU" sz="1400" dirty="0"/>
              <a:t>ФГАОУ ВО «Севастопольский государственный университет», директор Института национальной технологической инициативы, к.ф.-м.н. </a:t>
            </a:r>
            <a:r>
              <a:rPr lang="ru-RU" altLang="ru-RU" sz="1400" dirty="0"/>
              <a:t>Имеет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значительный опыт и компетенции в создании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межсредных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робототехнических систем и комплексов, в развитии проектов исследования и использования ресурсов моря</a:t>
            </a:r>
            <a:r>
              <a:rPr lang="ru-RU" altLang="ru-RU" sz="1400" dirty="0">
                <a:solidFill>
                  <a:schemeClr val="tx1"/>
                </a:solidFill>
                <a:latin typeface="Roboto" panose="02000000000000000000" pitchFamily="2" charset="0"/>
              </a:rPr>
              <a:t>. 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бладает уникальной компетенцией по созданию комплексных завершенных решений в области дрифтерных технологий – надежных недорогих дрейфующих буев и измерительных платформ различных типов со спутниковой связью.</a:t>
            </a:r>
            <a:endParaRPr lang="ru-RU" sz="1400" dirty="0"/>
          </a:p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C53657-F696-593A-B868-B330F8957E6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7"/>
          <a:srcRect l="26" r="26"/>
          <a:stretch>
            <a:fillRect/>
          </a:stretch>
        </p:blipFill>
        <p:spPr>
          <a:xfrm>
            <a:off x="4395788" y="1985089"/>
            <a:ext cx="2998787" cy="300037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p25"/>
          <p:cNvSpPr txBox="1">
            <a:spLocks noGrp="1"/>
          </p:cNvSpPr>
          <p:nvPr>
            <p:ph type="body" idx="4294967295"/>
          </p:nvPr>
        </p:nvSpPr>
        <p:spPr>
          <a:xfrm>
            <a:off x="4340327" y="5339783"/>
            <a:ext cx="3277761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000" b="1" dirty="0"/>
              <a:t>Научный руководитель</a:t>
            </a:r>
            <a:endParaRPr sz="2000" b="1" dirty="0"/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4294967295"/>
          </p:nvPr>
        </p:nvSpPr>
        <p:spPr>
          <a:xfrm>
            <a:off x="7855478" y="5818722"/>
            <a:ext cx="3329196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400" b="1" dirty="0" err="1"/>
              <a:t>Снежин</a:t>
            </a:r>
            <a:r>
              <a:rPr lang="ru-RU" sz="1400" b="1" dirty="0"/>
              <a:t> Анатолий Николаевич </a:t>
            </a:r>
            <a:r>
              <a:rPr lang="ru-RU" sz="1400" dirty="0"/>
              <a:t>- заместитель генерального директора по науке и </a:t>
            </a:r>
            <a:r>
              <a:rPr lang="en-US" sz="1400" dirty="0"/>
              <a:t>IT</a:t>
            </a:r>
            <a:r>
              <a:rPr lang="ru-RU" sz="1400" dirty="0"/>
              <a:t> Ассоциации «Русский Регистр», руководитель Консорциума «РР Технологии», автор более десятка патентов, участник и руководитель ряда прикладных научно-технических инновационных проектов: физико-химический реактор деструкции растворов;  промышленный синтез </a:t>
            </a:r>
            <a:r>
              <a:rPr lang="ru-RU" sz="1400" dirty="0" err="1"/>
              <a:t>наноалмазов</a:t>
            </a:r>
            <a:r>
              <a:rPr lang="ru-RU" sz="1400" dirty="0"/>
              <a:t>; программно-вычислительные комплексы и системы с иммерсионным охлаждением, </a:t>
            </a:r>
          </a:p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400" dirty="0"/>
              <a:t>технологии контроля и управления устройств </a:t>
            </a:r>
            <a:r>
              <a:rPr lang="en-US" sz="1400" dirty="0"/>
              <a:t>IoT</a:t>
            </a:r>
            <a:r>
              <a:rPr lang="ru-RU" sz="1400" dirty="0"/>
              <a:t> с использованием </a:t>
            </a:r>
            <a:r>
              <a:rPr lang="ru-RU" sz="1400" dirty="0" err="1"/>
              <a:t>ЛоРа</a:t>
            </a:r>
            <a:r>
              <a:rPr lang="ru-RU" sz="1400" dirty="0"/>
              <a:t> для систем СКУД и цифровых двойников; разработка систем и технологий ИИ, участник проектов по разработке цифровых двойников сложных производственных систем... </a:t>
            </a:r>
            <a:endParaRPr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14249F-F8AD-442D-B148-F31D536C764A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8"/>
          <a:srcRect t="4717" b="4717"/>
          <a:stretch>
            <a:fillRect/>
          </a:stretch>
        </p:blipFill>
        <p:spPr>
          <a:xfrm>
            <a:off x="7910513" y="1958102"/>
            <a:ext cx="2998787" cy="300037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1" name="Google Shape;281;p25"/>
          <p:cNvSpPr txBox="1">
            <a:spLocks noGrp="1"/>
          </p:cNvSpPr>
          <p:nvPr>
            <p:ph type="body" idx="4294967295"/>
          </p:nvPr>
        </p:nvSpPr>
        <p:spPr>
          <a:xfrm>
            <a:off x="7855477" y="5312258"/>
            <a:ext cx="3277761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000" b="1" dirty="0"/>
              <a:t>Коммерческий директор</a:t>
            </a:r>
            <a:endParaRPr sz="2000" b="1" dirty="0"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4294967295"/>
          </p:nvPr>
        </p:nvSpPr>
        <p:spPr>
          <a:xfrm>
            <a:off x="11303478" y="5962572"/>
            <a:ext cx="3109500" cy="277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indent="0">
              <a:spcBef>
                <a:spcPts val="0"/>
              </a:spcBef>
              <a:buSzPts val="1600"/>
              <a:buNone/>
            </a:pPr>
            <a:r>
              <a:rPr lang="ru-RU" sz="1400" b="1" dirty="0"/>
              <a:t>Нестеров Сергей Валерьевич </a:t>
            </a:r>
            <a:r>
              <a:rPr lang="ru-RU" sz="1400" dirty="0"/>
              <a:t>- Технический директор ООО «</a:t>
            </a:r>
            <a:r>
              <a:rPr lang="ru-RU" sz="1400" dirty="0" err="1"/>
              <a:t>Проминформсистемы</a:t>
            </a:r>
            <a:r>
              <a:rPr lang="ru-RU" sz="1400" dirty="0"/>
              <a:t>», доцент кластера высоких технологий БФУ, к.ф.-м.н., специализируется на разработке систем автоматизации, систем возобновляемой энергетики, участвовал в проектах Фонда содействия развитию МФП в НТС в качестве руководителя проектов и научного консультанта.</a:t>
            </a:r>
          </a:p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69CAE8-D6A9-9B7D-7C2C-82DEE3C44103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>
          <a:blip r:embed="rId9"/>
          <a:srcRect l="12460" r="12460"/>
          <a:stretch>
            <a:fillRect/>
          </a:stretch>
        </p:blipFill>
        <p:spPr>
          <a:xfrm rot="5400000">
            <a:off x="11356975" y="1954927"/>
            <a:ext cx="3001963" cy="2998787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25"/>
          <p:cNvSpPr txBox="1">
            <a:spLocks noGrp="1"/>
          </p:cNvSpPr>
          <p:nvPr>
            <p:ph type="body" idx="4294967295"/>
          </p:nvPr>
        </p:nvSpPr>
        <p:spPr>
          <a:xfrm>
            <a:off x="11303477" y="5308621"/>
            <a:ext cx="3277761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000" b="1" dirty="0"/>
              <a:t>Руководитель проектно-расчётного центра</a:t>
            </a:r>
          </a:p>
        </p:txBody>
      </p:sp>
      <p:pic>
        <p:nvPicPr>
          <p:cNvPr id="31" name="Рисунок 16">
            <a:extLst>
              <a:ext uri="{FF2B5EF4-FFF2-40B4-BE49-F238E27FC236}">
                <a16:creationId xmlns:a16="http://schemas.microsoft.com/office/drawing/2014/main" id="{E957488A-3EC6-C8FF-F9A5-A36164C51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13698" r="68665" b="14195"/>
          <a:stretch/>
        </p:blipFill>
        <p:spPr bwMode="auto">
          <a:xfrm>
            <a:off x="11358563" y="772044"/>
            <a:ext cx="1099969" cy="104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13">
            <a:extLst>
              <a:ext uri="{FF2B5EF4-FFF2-40B4-BE49-F238E27FC236}">
                <a16:creationId xmlns:a16="http://schemas.microsoft.com/office/drawing/2014/main" id="{68226ACB-14C1-247C-19CC-6558270C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85" y="768333"/>
            <a:ext cx="1100447" cy="11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5">
            <a:extLst>
              <a:ext uri="{FF2B5EF4-FFF2-40B4-BE49-F238E27FC236}">
                <a16:creationId xmlns:a16="http://schemas.microsoft.com/office/drawing/2014/main" id="{986046D1-A841-3842-438E-3244D6FC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28"/>
          <a:stretch/>
        </p:blipFill>
        <p:spPr bwMode="auto">
          <a:xfrm>
            <a:off x="8805024" y="806599"/>
            <a:ext cx="1167636" cy="104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6" descr="Заголовок слайда.gif">
            <a:extLst>
              <a:ext uri="{FF2B5EF4-FFF2-40B4-BE49-F238E27FC236}">
                <a16:creationId xmlns:a16="http://schemas.microsoft.com/office/drawing/2014/main" id="{4FC82799-FDF3-402D-6F21-4E358B9D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9" y="727668"/>
            <a:ext cx="1074718" cy="11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0">
            <a:extLst>
              <a:ext uri="{FF2B5EF4-FFF2-40B4-BE49-F238E27FC236}">
                <a16:creationId xmlns:a16="http://schemas.microsoft.com/office/drawing/2014/main" id="{409549D0-6E44-49CA-0D90-331E7EB9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16" y="825478"/>
            <a:ext cx="1072708" cy="10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681709" y="4313169"/>
            <a:ext cx="73203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ru-RU" b="1"/>
              <a:t>Контакты</a:t>
            </a:r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sz="8500" i="0" u="none" strike="noStrike" cap="none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:p14="http://schemas.microsoft.com/office/powerpoint/2010/main" val="1502220645"/>
              </p:ext>
            </p:extLst>
          </p:nvPr>
        </p:nvGraphicFramePr>
        <p:xfrm>
          <a:off x="790575" y="6886900"/>
          <a:ext cx="12060186" cy="3107854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387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Сайт 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ts val="4363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ru-RU" sz="2400" dirty="0">
                          <a:solidFill>
                            <a:schemeClr val="tx1"/>
                          </a:solidFill>
                          <a:hlinkClick r:id="rId4"/>
                        </a:rPr>
                        <a:t>https://pt.2035.university/project/serovodorod-cernogo-mora-neiscerpaemyj-istocnik-vodoroda-i-elektroenergii-dla-pricernomora</a:t>
                      </a:r>
                      <a:endParaRPr lang="ru-RU" alt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Телефон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dirty="0">
                          <a:solidFill>
                            <a:schemeClr val="dk1"/>
                          </a:solidFill>
                        </a:rPr>
                        <a:t>+7 (916) 327-55-91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email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err="1">
                          <a:solidFill>
                            <a:schemeClr val="dk1"/>
                          </a:solidFill>
                        </a:rPr>
                        <a:t>oleg.sapr</a:t>
                      </a:r>
                      <a:r>
                        <a:rPr lang="ru-RU" sz="2300" dirty="0">
                          <a:solidFill>
                            <a:schemeClr val="dk1"/>
                          </a:solidFill>
                        </a:rPr>
                        <a:t>@</a:t>
                      </a:r>
                      <a:r>
                        <a:rPr lang="en-US" sz="2300" dirty="0" err="1">
                          <a:solidFill>
                            <a:schemeClr val="dk1"/>
                          </a:solidFill>
                        </a:rPr>
                        <a:t>gmail</a:t>
                      </a:r>
                      <a:r>
                        <a:rPr lang="ru-RU" sz="2300" dirty="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-US" sz="2300" dirty="0">
                          <a:solidFill>
                            <a:schemeClr val="dk1"/>
                          </a:solidFill>
                        </a:rPr>
                        <a:t>com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Проблема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4AAD1-C875-4917-44E3-633C5B487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24" y="1822163"/>
            <a:ext cx="11238881" cy="7432945"/>
          </a:xfrm>
          <a:prstGeom prst="rect">
            <a:avLst/>
          </a:prstGeom>
        </p:spPr>
      </p:pic>
      <p:sp>
        <p:nvSpPr>
          <p:cNvPr id="10" name="Текст 13">
            <a:extLst>
              <a:ext uri="{FF2B5EF4-FFF2-40B4-BE49-F238E27FC236}">
                <a16:creationId xmlns:a16="http://schemas.microsoft.com/office/drawing/2014/main" id="{6F4E13D7-A3FC-319A-F091-BF5FA19C68E1}"/>
              </a:ext>
            </a:extLst>
          </p:cNvPr>
          <p:cNvSpPr txBox="1">
            <a:spLocks/>
          </p:cNvSpPr>
          <p:nvPr/>
        </p:nvSpPr>
        <p:spPr>
          <a:xfrm>
            <a:off x="914236" y="1798900"/>
            <a:ext cx="9694769" cy="74329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</a:rPr>
              <a:t>Главная решаемая проблема – создание технологии, обеспечивающей </a:t>
            </a:r>
            <a:r>
              <a:rPr lang="ru-RU" sz="2000" b="1" dirty="0">
                <a:solidFill>
                  <a:schemeClr val="bg1"/>
                </a:solidFill>
              </a:rPr>
              <a:t>автономное снабжение водородом и электроэнергией прилегающих к Чёрному морю районов России без использования традиционных видов топлива и источников энергии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algn="just">
              <a:defRPr/>
            </a:pPr>
            <a:r>
              <a:rPr lang="ru-RU" sz="2000" i="1" dirty="0">
                <a:solidFill>
                  <a:schemeClr val="bg1"/>
                </a:solidFill>
              </a:rPr>
              <a:t>Следствие решения проблемы - качественное снижение зависимости Черноморского региона от поставок традиционного топлива (нефть, газ, уголь).</a:t>
            </a:r>
          </a:p>
          <a:p>
            <a:pPr algn="just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</a:rPr>
              <a:t>Другие решаемые проблемы: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</a:rPr>
              <a:t>Создание автономных энергоустановок для плавательных средств Черноморской акватории.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</a:rPr>
              <a:t>Снижение экологической опасности отравления сероводородом Черноморского бассейна при промышленном освоении предлагаемой технологии. Очистка прибрежных вод от сероводорода.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</a:rPr>
              <a:t>Получение синтезированной пресной воды для плавсредств и прибрежных поселений.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</a:rPr>
              <a:t>Получение ценного промышленного полуфабриката – полимерной серы, используемой, в частности, при строительстве.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</a:rPr>
              <a:t>Оздоровление курортной зоны за счёт поставки для транспорта  экологически «чистого» и доступного топлива – водорода. 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EB1BDD-38DD-935E-7FB2-12800B5D4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246" y="7773466"/>
            <a:ext cx="3031376" cy="17051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0E74E9-76EA-2466-7BDF-1EE32DC52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5858" y="4906443"/>
            <a:ext cx="3159764" cy="17773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488E2A-EABD-10C7-B6BC-61D861FA08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342" t="11557" r="2063" b="20298"/>
          <a:stretch/>
        </p:blipFill>
        <p:spPr>
          <a:xfrm>
            <a:off x="11090676" y="6357390"/>
            <a:ext cx="2535563" cy="195394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F95A7D-944C-9E5D-651B-0BD96CFEA27B}"/>
              </a:ext>
            </a:extLst>
          </p:cNvPr>
          <p:cNvGrpSpPr/>
          <p:nvPr/>
        </p:nvGrpSpPr>
        <p:grpSpPr>
          <a:xfrm>
            <a:off x="10609005" y="884844"/>
            <a:ext cx="3468114" cy="2394078"/>
            <a:chOff x="11071122" y="1436705"/>
            <a:chExt cx="3468114" cy="239407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9B0CC6D-15CC-9EBB-B82A-9795A6521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820" t="28535" r="15685" b="8342"/>
            <a:stretch/>
          </p:blipFill>
          <p:spPr>
            <a:xfrm>
              <a:off x="11071122" y="1436705"/>
              <a:ext cx="3468114" cy="239407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A41BCF-BD3D-E13D-BBA6-4977852616CF}"/>
                </a:ext>
              </a:extLst>
            </p:cNvPr>
            <p:cNvSpPr txBox="1"/>
            <p:nvPr/>
          </p:nvSpPr>
          <p:spPr>
            <a:xfrm>
              <a:off x="11952712" y="2293990"/>
              <a:ext cx="210353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FFFF00"/>
                  </a:solidFill>
                </a:rPr>
                <a:t>90 млрд. тонн </a:t>
              </a:r>
              <a:r>
                <a:rPr lang="en-US" sz="3200" b="1" dirty="0">
                  <a:solidFill>
                    <a:srgbClr val="FFFF00"/>
                  </a:solidFill>
                </a:rPr>
                <a:t>H</a:t>
              </a:r>
              <a:r>
                <a:rPr lang="en-US" sz="3200" b="1" baseline="-25000" dirty="0">
                  <a:solidFill>
                    <a:srgbClr val="FFFF00"/>
                  </a:solidFill>
                </a:rPr>
                <a:t>2</a:t>
              </a:r>
              <a:r>
                <a:rPr lang="en-US" sz="3200" b="1" dirty="0">
                  <a:solidFill>
                    <a:srgbClr val="FFFF00"/>
                  </a:solidFill>
                </a:rPr>
                <a:t>S</a:t>
              </a:r>
              <a:endParaRPr lang="ru-RU" sz="32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185CB4-1020-B422-FB4E-1592070C68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575" t="11332" r="15715" b="25873"/>
          <a:stretch/>
        </p:blipFill>
        <p:spPr>
          <a:xfrm>
            <a:off x="11371922" y="2861138"/>
            <a:ext cx="2535563" cy="231370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Решение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14">
            <a:extLst>
              <a:ext uri="{FF2B5EF4-FFF2-40B4-BE49-F238E27FC236}">
                <a16:creationId xmlns:a16="http://schemas.microsoft.com/office/drawing/2014/main" id="{D8F79407-B018-0BE2-947F-04C0C37B5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047" y="5022512"/>
            <a:ext cx="5668032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altLang="ru-RU" sz="1600" dirty="0"/>
          </a:p>
          <a:p>
            <a:pPr algn="just"/>
            <a:r>
              <a:rPr lang="ru-RU" altLang="ru-RU" sz="1800" b="1" dirty="0"/>
              <a:t>Предлагаемое решение</a:t>
            </a:r>
            <a:r>
              <a:rPr lang="ru-RU" altLang="ru-RU" sz="1800" dirty="0"/>
              <a:t> – добыча и диссоциация </a:t>
            </a:r>
            <a:r>
              <a:rPr lang="en-US" altLang="ru-RU" sz="1800" dirty="0"/>
              <a:t>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S</a:t>
            </a:r>
            <a:r>
              <a:rPr lang="ru-RU" altLang="ru-RU" sz="1800" dirty="0"/>
              <a:t>. </a:t>
            </a:r>
            <a:r>
              <a:rPr lang="ru-RU" altLang="ru-RU" sz="1800" dirty="0">
                <a:cs typeface="Calibri" panose="020F0502020204030204" pitchFamily="34" charset="0"/>
              </a:rPr>
              <a:t>Для разложения одной молекулы Н</a:t>
            </a:r>
            <a:r>
              <a:rPr lang="ru-RU" altLang="ru-RU" sz="1800" baseline="-25000" dirty="0">
                <a:cs typeface="Calibri" panose="020F0502020204030204" pitchFamily="34" charset="0"/>
              </a:rPr>
              <a:t>2</a:t>
            </a:r>
            <a:r>
              <a:rPr lang="en-US" altLang="ru-RU" sz="1800" dirty="0">
                <a:cs typeface="Calibri" panose="020F0502020204030204" pitchFamily="34" charset="0"/>
              </a:rPr>
              <a:t>S</a:t>
            </a:r>
            <a:r>
              <a:rPr lang="ru-RU" altLang="ru-RU" sz="1800" dirty="0">
                <a:cs typeface="Calibri" panose="020F0502020204030204" pitchFamily="34" charset="0"/>
              </a:rPr>
              <a:t> требуется </a:t>
            </a:r>
            <a:r>
              <a:rPr lang="ru-RU" altLang="ru-RU" sz="1800" b="1" dirty="0">
                <a:cs typeface="Calibri" panose="020F0502020204030204" pitchFamily="34" charset="0"/>
              </a:rPr>
              <a:t>менее 1 эВ энергии</a:t>
            </a:r>
            <a:r>
              <a:rPr lang="ru-RU" altLang="ru-RU" sz="1800" dirty="0">
                <a:cs typeface="Calibri" panose="020F0502020204030204" pitchFamily="34" charset="0"/>
              </a:rPr>
              <a:t>. Диссоциация сероводорода:</a:t>
            </a:r>
            <a:endParaRPr lang="ru-RU" altLang="ru-RU" sz="1800" dirty="0"/>
          </a:p>
          <a:p>
            <a:r>
              <a:rPr lang="ru-RU" altLang="ru-RU" sz="2400" dirty="0">
                <a:cs typeface="Calibri" panose="020F0502020204030204" pitchFamily="34" charset="0"/>
              </a:rPr>
              <a:t>H</a:t>
            </a:r>
            <a:r>
              <a:rPr lang="ru-RU" altLang="ru-RU" sz="2400" baseline="-25000" dirty="0">
                <a:cs typeface="Calibri" panose="020F0502020204030204" pitchFamily="34" charset="0"/>
              </a:rPr>
              <a:t>2</a:t>
            </a:r>
            <a:r>
              <a:rPr lang="ru-RU" altLang="ru-RU" sz="2400" dirty="0">
                <a:cs typeface="Calibri" panose="020F0502020204030204" pitchFamily="34" charset="0"/>
              </a:rPr>
              <a:t>S = H* + HS*,	</a:t>
            </a:r>
          </a:p>
          <a:p>
            <a:r>
              <a:rPr lang="ru-RU" altLang="ru-RU" sz="2400" dirty="0">
                <a:cs typeface="Calibri" panose="020F0502020204030204" pitchFamily="34" charset="0"/>
              </a:rPr>
              <a:t>HS* = H* + S*.</a:t>
            </a:r>
            <a:endParaRPr lang="ru-RU" altLang="ru-RU" sz="2400" dirty="0"/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B1140AA2-BC39-6597-C35D-F6FBADB7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23232"/>
          <a:stretch>
            <a:fillRect/>
          </a:stretch>
        </p:blipFill>
        <p:spPr bwMode="auto">
          <a:xfrm>
            <a:off x="9010372" y="3139892"/>
            <a:ext cx="49434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2">
            <a:extLst>
              <a:ext uri="{FF2B5EF4-FFF2-40B4-BE49-F238E27FC236}">
                <a16:creationId xmlns:a16="http://schemas.microsoft.com/office/drawing/2014/main" id="{F5410714-31E0-F9A3-C5FC-D566D97CE4AD}"/>
              </a:ext>
            </a:extLst>
          </p:cNvPr>
          <p:cNvGrpSpPr>
            <a:grpSpLocks/>
          </p:cNvGrpSpPr>
          <p:nvPr/>
        </p:nvGrpSpPr>
        <p:grpSpPr bwMode="auto">
          <a:xfrm>
            <a:off x="9167307" y="7210300"/>
            <a:ext cx="4786543" cy="2117587"/>
            <a:chOff x="15058263" y="9461986"/>
            <a:chExt cx="3633787" cy="1446577"/>
          </a:xfrm>
        </p:grpSpPr>
        <p:pic>
          <p:nvPicPr>
            <p:cNvPr id="14" name="Рисунок 10">
              <a:extLst>
                <a:ext uri="{FF2B5EF4-FFF2-40B4-BE49-F238E27FC236}">
                  <a16:creationId xmlns:a16="http://schemas.microsoft.com/office/drawing/2014/main" id="{AE6767CF-0BCF-600F-680D-1D498DAD4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" t="49532" r="54726" b="1990"/>
            <a:stretch>
              <a:fillRect/>
            </a:stretch>
          </p:blipFill>
          <p:spPr bwMode="auto">
            <a:xfrm>
              <a:off x="15058263" y="9461986"/>
              <a:ext cx="1385887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3">
              <a:extLst>
                <a:ext uri="{FF2B5EF4-FFF2-40B4-BE49-F238E27FC236}">
                  <a16:creationId xmlns:a16="http://schemas.microsoft.com/office/drawing/2014/main" id="{8495A940-D39C-04E3-A227-6C963F2BF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" t="20203" r="54726" b="49792"/>
            <a:stretch>
              <a:fillRect/>
            </a:stretch>
          </p:blipFill>
          <p:spPr bwMode="auto">
            <a:xfrm>
              <a:off x="16753713" y="9633436"/>
              <a:ext cx="1938337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98EA8151-34CB-74D1-D1BD-4CE9F590C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038" y="9549296"/>
              <a:ext cx="657225" cy="26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Сера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318F2E46-EA8C-0F67-4D97-A4C929057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2313" y="10641494"/>
              <a:ext cx="1027112" cy="26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Водород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1CD8C3-8014-ED5D-023C-7D215306F77A}"/>
              </a:ext>
            </a:extLst>
          </p:cNvPr>
          <p:cNvSpPr txBox="1"/>
          <p:nvPr/>
        </p:nvSpPr>
        <p:spPr>
          <a:xfrm>
            <a:off x="962007" y="1926006"/>
            <a:ext cx="7542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1800" b="1" dirty="0"/>
              <a:t>Традиционные решения</a:t>
            </a:r>
            <a:r>
              <a:rPr lang="ru-RU" altLang="ru-RU" sz="1800" dirty="0"/>
              <a:t> получения водорода в промышленности:</a:t>
            </a:r>
          </a:p>
          <a:p>
            <a:pPr marL="342900" indent="-342900" algn="just">
              <a:buAutoNum type="arabicPeriod"/>
            </a:pPr>
            <a:r>
              <a:rPr lang="ru-RU" altLang="ru-RU" sz="1800" dirty="0"/>
              <a:t>Используя природный газ, в частности:</a:t>
            </a:r>
          </a:p>
          <a:p>
            <a:pPr algn="just"/>
            <a:r>
              <a:rPr lang="ru-RU" altLang="ru-RU" sz="1800" dirty="0"/>
              <a:t>Конверсия метана с водяным паром:</a:t>
            </a:r>
          </a:p>
          <a:p>
            <a:pPr algn="ctr"/>
            <a:r>
              <a:rPr lang="ru-RU" altLang="ru-RU" sz="1800" dirty="0"/>
              <a:t>С</a:t>
            </a:r>
            <a:r>
              <a:rPr lang="en-US" altLang="ru-RU" sz="1800" dirty="0"/>
              <a:t>H</a:t>
            </a:r>
            <a:r>
              <a:rPr lang="ru-RU" altLang="ru-RU" sz="1800" baseline="-25000" dirty="0"/>
              <a:t>4</a:t>
            </a:r>
            <a:r>
              <a:rPr lang="en-US" altLang="ru-RU" sz="1800" dirty="0"/>
              <a:t> + 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O ↔ CO +3H2 (1000 </a:t>
            </a:r>
            <a:r>
              <a:rPr lang="ru-RU" altLang="ru-RU" sz="1800" baseline="30000" dirty="0"/>
              <a:t>0</a:t>
            </a:r>
            <a:r>
              <a:rPr lang="ru-RU" altLang="ru-RU" sz="1800" dirty="0"/>
              <a:t>С</a:t>
            </a:r>
            <a:r>
              <a:rPr lang="en-US" altLang="ru-RU" sz="1800" dirty="0"/>
              <a:t>)</a:t>
            </a:r>
            <a:endParaRPr lang="ru-RU" altLang="ru-RU" sz="1800" dirty="0"/>
          </a:p>
          <a:p>
            <a:pPr algn="just"/>
            <a:r>
              <a:rPr lang="ru-RU" altLang="ru-RU" sz="1800" dirty="0"/>
              <a:t>Каталитическое окисление кислородом:</a:t>
            </a:r>
          </a:p>
          <a:p>
            <a:pPr algn="ctr"/>
            <a:r>
              <a:rPr lang="ru-RU" altLang="ru-RU" sz="1800" dirty="0"/>
              <a:t>2С</a:t>
            </a:r>
            <a:r>
              <a:rPr lang="en-US" altLang="ru-RU" sz="1800" dirty="0"/>
              <a:t>H</a:t>
            </a:r>
            <a:r>
              <a:rPr lang="ru-RU" altLang="ru-RU" sz="1800" baseline="-25000" dirty="0"/>
              <a:t>4</a:t>
            </a:r>
            <a:r>
              <a:rPr lang="en-US" altLang="ru-RU" sz="1800" dirty="0"/>
              <a:t> + O</a:t>
            </a:r>
            <a:r>
              <a:rPr lang="en-US" altLang="ru-RU" sz="1800" baseline="-25000" dirty="0"/>
              <a:t>2</a:t>
            </a:r>
            <a:r>
              <a:rPr lang="ru-RU" altLang="ru-RU" sz="1800" dirty="0"/>
              <a:t> </a:t>
            </a:r>
            <a:r>
              <a:rPr lang="en-US" altLang="ru-RU" sz="1800" dirty="0"/>
              <a:t>↔ </a:t>
            </a:r>
            <a:r>
              <a:rPr lang="ru-RU" altLang="ru-RU" sz="1800" dirty="0"/>
              <a:t>2</a:t>
            </a:r>
            <a:r>
              <a:rPr lang="en-US" altLang="ru-RU" sz="1800" dirty="0"/>
              <a:t>CO +</a:t>
            </a:r>
            <a:r>
              <a:rPr lang="ru-RU" altLang="ru-RU" sz="1800" dirty="0"/>
              <a:t>4</a:t>
            </a:r>
            <a:r>
              <a:rPr lang="en-US" altLang="ru-RU" sz="1800" dirty="0"/>
              <a:t>H2</a:t>
            </a:r>
            <a:endParaRPr lang="ru-RU" altLang="ru-RU" sz="1800" dirty="0"/>
          </a:p>
          <a:p>
            <a:pPr algn="just"/>
            <a:r>
              <a:rPr lang="ru-RU" altLang="ru-RU" sz="1800" dirty="0"/>
              <a:t>2. Пропускание паров воды над раскалённым коксом при температуре порядка 1000 </a:t>
            </a:r>
            <a:r>
              <a:rPr lang="ru-RU" altLang="ru-RU" sz="1800" baseline="30000" dirty="0"/>
              <a:t>0</a:t>
            </a:r>
            <a:r>
              <a:rPr lang="ru-RU" altLang="ru-RU" sz="1800" dirty="0"/>
              <a:t>С (газификация угля):</a:t>
            </a:r>
          </a:p>
          <a:p>
            <a:pPr algn="ctr"/>
            <a:r>
              <a:rPr lang="en-US" altLang="ru-RU" sz="1800" dirty="0"/>
              <a:t>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O + C ↔ 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 + CO</a:t>
            </a:r>
          </a:p>
          <a:p>
            <a:pPr algn="just"/>
            <a:r>
              <a:rPr lang="en-US" altLang="ru-RU" sz="1800" dirty="0"/>
              <a:t>3. </a:t>
            </a:r>
            <a:r>
              <a:rPr lang="ru-RU" altLang="ru-RU" sz="1800" dirty="0"/>
              <a:t>Электролиз водных растворов солей:</a:t>
            </a:r>
          </a:p>
          <a:p>
            <a:pPr algn="ctr"/>
            <a:r>
              <a:rPr lang="ru-RU" altLang="ru-RU" sz="1800" dirty="0"/>
              <a:t>2</a:t>
            </a:r>
            <a:r>
              <a:rPr lang="en-US" altLang="ru-RU" sz="1800" dirty="0" err="1"/>
              <a:t>NaCl</a:t>
            </a:r>
            <a:r>
              <a:rPr lang="en-US" altLang="ru-RU" sz="1800" dirty="0"/>
              <a:t> + 2H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O → 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 ↑ + 2NaOH + Cl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 </a:t>
            </a:r>
            <a:endParaRPr lang="ru-RU" altLang="ru-RU" sz="1800" dirty="0"/>
          </a:p>
          <a:p>
            <a:pPr algn="just"/>
            <a:endParaRPr lang="ru-RU" altLang="ru-RU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F42C55-EB30-38CB-ED70-C84080711204}"/>
              </a:ext>
            </a:extLst>
          </p:cNvPr>
          <p:cNvSpPr txBox="1"/>
          <p:nvPr/>
        </p:nvSpPr>
        <p:spPr>
          <a:xfrm>
            <a:off x="8738407" y="1552527"/>
            <a:ext cx="5967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Для разложения одной молекулы Н</a:t>
            </a:r>
            <a:r>
              <a:rPr lang="ru-RU" altLang="ru-RU" sz="18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 требуется </a:t>
            </a:r>
            <a:r>
              <a:rPr lang="ru-RU" alt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от 7,13 эВ до 14,19 эВ энергии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. Энергетическая ценность получаемого топлива (Н</a:t>
            </a:r>
            <a:r>
              <a:rPr lang="ru-RU" altLang="ru-RU" sz="18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) практически равна требуемому объёму электроэнергии: </a:t>
            </a:r>
          </a:p>
          <a:p>
            <a:pPr algn="ctr"/>
            <a:r>
              <a:rPr lang="en-US" altLang="ru-RU" sz="2800" dirty="0"/>
              <a:t>E</a:t>
            </a:r>
            <a:r>
              <a:rPr lang="ru-RU" altLang="ru-RU" sz="2800" baseline="-25000" dirty="0"/>
              <a:t>водорода</a:t>
            </a:r>
            <a:r>
              <a:rPr lang="ru-RU" altLang="ru-RU" sz="2800" dirty="0"/>
              <a:t> </a:t>
            </a:r>
            <a:r>
              <a:rPr lang="en-US" altLang="ru-RU" sz="2800" dirty="0"/>
              <a:t>~ E</a:t>
            </a:r>
            <a:r>
              <a:rPr lang="ru-RU" altLang="ru-RU" sz="2800" baseline="-25000" dirty="0"/>
              <a:t>электролиза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42CBFC-E781-696A-5E6C-EB46B81F57DD}"/>
              </a:ext>
            </a:extLst>
          </p:cNvPr>
          <p:cNvSpPr/>
          <p:nvPr/>
        </p:nvSpPr>
        <p:spPr>
          <a:xfrm>
            <a:off x="8529425" y="5050429"/>
            <a:ext cx="6147764" cy="44176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F54B4D1-7100-B444-1C00-BEA19E1D5198}"/>
              </a:ext>
            </a:extLst>
          </p:cNvPr>
          <p:cNvSpPr/>
          <p:nvPr/>
        </p:nvSpPr>
        <p:spPr>
          <a:xfrm rot="2426326">
            <a:off x="1641987" y="4876801"/>
            <a:ext cx="530942" cy="46910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43512C69-D110-0FB5-CF6B-F4EB20D62A3B}"/>
              </a:ext>
            </a:extLst>
          </p:cNvPr>
          <p:cNvSpPr/>
          <p:nvPr/>
        </p:nvSpPr>
        <p:spPr>
          <a:xfrm>
            <a:off x="4220894" y="5050429"/>
            <a:ext cx="530942" cy="3542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6FC30-020F-5B6B-7871-FDEBE57607A4}"/>
              </a:ext>
            </a:extLst>
          </p:cNvPr>
          <p:cNvSpPr txBox="1"/>
          <p:nvPr/>
        </p:nvSpPr>
        <p:spPr>
          <a:xfrm>
            <a:off x="962007" y="5345906"/>
            <a:ext cx="212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Требуются кокс, метан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17A60A-2F16-E393-B084-BD0FB2124414}"/>
              </a:ext>
            </a:extLst>
          </p:cNvPr>
          <p:cNvSpPr txBox="1"/>
          <p:nvPr/>
        </p:nvSpPr>
        <p:spPr>
          <a:xfrm>
            <a:off x="3064866" y="5303320"/>
            <a:ext cx="288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Решения экологически не безупречны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77F96F5B-ABC4-0978-FBCC-554BF5BEEC1E}"/>
              </a:ext>
            </a:extLst>
          </p:cNvPr>
          <p:cNvSpPr/>
          <p:nvPr/>
        </p:nvSpPr>
        <p:spPr>
          <a:xfrm rot="18475902">
            <a:off x="6708763" y="4933550"/>
            <a:ext cx="530942" cy="5119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B7368-3A9C-7D91-6363-75E6AB1BA17C}"/>
              </a:ext>
            </a:extLst>
          </p:cNvPr>
          <p:cNvSpPr txBox="1"/>
          <p:nvPr/>
        </p:nvSpPr>
        <p:spPr>
          <a:xfrm>
            <a:off x="5842762" y="5345905"/>
            <a:ext cx="23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Требуется нагрев либо электричество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38201" t="17628" r="20535" b="45490"/>
          <a:stretch/>
        </p:blipFill>
        <p:spPr>
          <a:xfrm>
            <a:off x="560707" y="6083477"/>
            <a:ext cx="7297209" cy="3668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Продукт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id="{7C8624D2-806F-08C6-F7A4-D8CFD214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61" y="1913380"/>
            <a:ext cx="127560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000" b="1" dirty="0"/>
              <a:t>Прототип морского автономного энергетического комплекса по добыче и переработке сероводорода Чёрного моря (полезная  мощность – 300 кВт)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79F5C-015D-B0BA-A719-16318E856C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5" t="4308" r="3222" b="15436"/>
          <a:stretch/>
        </p:blipFill>
        <p:spPr>
          <a:xfrm>
            <a:off x="3492542" y="2684837"/>
            <a:ext cx="11338942" cy="5503909"/>
          </a:xfrm>
          <a:prstGeom prst="rect">
            <a:avLst/>
          </a:prstGeom>
        </p:spPr>
      </p:pic>
      <p:grpSp>
        <p:nvGrpSpPr>
          <p:cNvPr id="10" name="Группа 24">
            <a:extLst>
              <a:ext uri="{FF2B5EF4-FFF2-40B4-BE49-F238E27FC236}">
                <a16:creationId xmlns:a16="http://schemas.microsoft.com/office/drawing/2014/main" id="{1B15D630-00BE-3634-06C7-EC233DA09992}"/>
              </a:ext>
            </a:extLst>
          </p:cNvPr>
          <p:cNvGrpSpPr>
            <a:grpSpLocks/>
          </p:cNvGrpSpPr>
          <p:nvPr/>
        </p:nvGrpSpPr>
        <p:grpSpPr bwMode="auto">
          <a:xfrm>
            <a:off x="425953" y="5265969"/>
            <a:ext cx="7133722" cy="4347367"/>
            <a:chOff x="6704669" y="5571300"/>
            <a:chExt cx="6404862" cy="4008241"/>
          </a:xfrm>
        </p:grpSpPr>
        <p:pic>
          <p:nvPicPr>
            <p:cNvPr id="11" name="Рисунок 23">
              <a:extLst>
                <a:ext uri="{FF2B5EF4-FFF2-40B4-BE49-F238E27FC236}">
                  <a16:creationId xmlns:a16="http://schemas.microsoft.com/office/drawing/2014/main" id="{715D281C-B50F-438D-22B1-C15DCA7E8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3" r="12614"/>
            <a:stretch>
              <a:fillRect/>
            </a:stretch>
          </p:blipFill>
          <p:spPr bwMode="auto">
            <a:xfrm>
              <a:off x="8001000" y="5842762"/>
              <a:ext cx="4508500" cy="35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21E5794D-6A35-A421-D79A-EF20CCE9A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3250" y="5630037"/>
              <a:ext cx="1978024" cy="42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>
                  <a:solidFill>
                    <a:schemeClr val="tx1"/>
                  </a:solidFill>
                </a:rPr>
                <a:t>Ёмкости-поплавки с газообразным водородом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B04A7AB-7304-9C3A-BA1D-F29937FAF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436" y="6760337"/>
              <a:ext cx="960052" cy="42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>
                  <a:solidFill>
                    <a:schemeClr val="tx1"/>
                  </a:solidFill>
                </a:rPr>
                <a:t>Генератор водорода 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50D12F59-A902-2CE0-B8C4-82D98E8B6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3250" y="8225600"/>
              <a:ext cx="1352550" cy="255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>
                  <a:solidFill>
                    <a:schemeClr val="tx1"/>
                  </a:solidFill>
                </a:rPr>
                <a:t>Турбогенератор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A0A4154-65A2-63E8-B089-E361FB9A4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4700" y="5571300"/>
              <a:ext cx="1876730" cy="42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/>
                <a:t>Кабель-трубка к бую </a:t>
              </a:r>
            </a:p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/>
                <a:t>с воздушным клапаном</a:t>
              </a:r>
            </a:p>
          </p:txBody>
        </p:sp>
        <p:sp>
          <p:nvSpPr>
            <p:cNvPr id="16" name="Надпись 2">
              <a:extLst>
                <a:ext uri="{FF2B5EF4-FFF2-40B4-BE49-F238E27FC236}">
                  <a16:creationId xmlns:a16="http://schemas.microsoft.com/office/drawing/2014/main" id="{35C967F7-11F7-42EB-12C9-CA2492DBE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4669" y="7419150"/>
              <a:ext cx="1413806" cy="40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ts val="450"/>
                </a:spcBef>
                <a:spcAft>
                  <a:spcPts val="45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>
                  <a:solidFill>
                    <a:schemeClr val="tx1"/>
                  </a:solidFill>
                  <a:cs typeface="Calibri" panose="020F0502020204030204" pitchFamily="34" charset="0"/>
                </a:rPr>
                <a:t>Круговой причал с аккумуляторами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2B18600-0651-5B8B-EEBA-9CD35D8E929F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8305800" y="8353296"/>
              <a:ext cx="1323821" cy="4494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CEA1D0FF-5AA4-47F0-7C22-AE13C5BF1118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7942263" y="6055689"/>
              <a:ext cx="709544" cy="47159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9A3E4F1-DF50-40AD-6791-4FA4E178F76F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7837488" y="6973163"/>
              <a:ext cx="2111091" cy="106383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DD719DD-C726-BBC8-9E50-A5D63B069239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7942263" y="6055689"/>
              <a:ext cx="1876730" cy="37324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E00D35F-CEBA-5D99-CA4D-597CEE806FA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7942263" y="6055689"/>
              <a:ext cx="3086506" cy="34078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ADBBAC5-B5F3-D28B-F085-5DE60D4991EE}"/>
                </a:ext>
              </a:extLst>
            </p:cNvPr>
            <p:cNvCxnSpPr>
              <a:cxnSpLocks/>
            </p:cNvCxnSpPr>
            <p:nvPr/>
          </p:nvCxnSpPr>
          <p:spPr>
            <a:xfrm>
              <a:off x="7837133" y="8815950"/>
              <a:ext cx="683275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4B4B4DB-AE8D-4967-A9CF-5AB941A16072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9986639" y="5784126"/>
              <a:ext cx="948061" cy="2917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AD2CB18E-F304-6AF6-DF5B-3F66BD70C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3976" y="9324150"/>
              <a:ext cx="1624620" cy="255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/>
                <a:t>Якорный канат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C8D9020E-CB34-86E0-663D-04697AB4BD52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9986639" y="9422785"/>
              <a:ext cx="227337" cy="2906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D2AE5C3B-66A3-CC2D-DE24-857E95A2B9EB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8118475" y="7621334"/>
              <a:ext cx="811535" cy="19141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9C441A92-A5EA-919A-27B0-F313F30DF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300" y="8644700"/>
              <a:ext cx="1028700" cy="42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>
                  <a:solidFill>
                    <a:schemeClr val="tx1"/>
                  </a:solidFill>
                </a:rPr>
                <a:t>Первичные сепараторы</a:t>
              </a: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C7EB2588-3213-2FEC-37ED-FEB13F403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1671" y="8282057"/>
              <a:ext cx="1727860" cy="255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ru-RU" altLang="ru-RU" sz="1200" dirty="0">
                  <a:solidFill>
                    <a:schemeClr val="tx1"/>
                  </a:solidFill>
                </a:rPr>
                <a:t>Вторичные сепараторы</a:t>
              </a: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940E180-EF2B-58EA-0B4E-ADEE669C4511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10657017" y="8036997"/>
              <a:ext cx="724654" cy="37275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E61E66A-1573-FC1D-BC4B-90EAAE5229EB}"/>
              </a:ext>
            </a:extLst>
          </p:cNvPr>
          <p:cNvSpPr txBox="1"/>
          <p:nvPr/>
        </p:nvSpPr>
        <p:spPr>
          <a:xfrm>
            <a:off x="7995152" y="8149057"/>
            <a:ext cx="168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320 кг/час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565422-0485-56D8-5E30-87F70B92DDA2}"/>
              </a:ext>
            </a:extLst>
          </p:cNvPr>
          <p:cNvSpPr txBox="1"/>
          <p:nvPr/>
        </p:nvSpPr>
        <p:spPr>
          <a:xfrm>
            <a:off x="9710019" y="8133751"/>
            <a:ext cx="191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300 кВт*час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72EC17-5B60-756D-9D13-D713DD63C6CA}"/>
              </a:ext>
            </a:extLst>
          </p:cNvPr>
          <p:cNvSpPr txBox="1"/>
          <p:nvPr/>
        </p:nvSpPr>
        <p:spPr>
          <a:xfrm>
            <a:off x="13332541" y="8142429"/>
            <a:ext cx="15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20 кг/час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83C43E-FDE0-2234-067D-EF160BD0C00D}"/>
              </a:ext>
            </a:extLst>
          </p:cNvPr>
          <p:cNvSpPr txBox="1"/>
          <p:nvPr/>
        </p:nvSpPr>
        <p:spPr>
          <a:xfrm>
            <a:off x="11589670" y="8152951"/>
            <a:ext cx="168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до 68000 куб. м/час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Конкуренты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636" y="3575337"/>
            <a:ext cx="1048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Roboto"/>
              </a:rPr>
              <a:t>АО «</a:t>
            </a:r>
            <a:r>
              <a:rPr lang="ru-RU" sz="1800" dirty="0" err="1">
                <a:latin typeface="Roboto"/>
              </a:rPr>
              <a:t>КрымТЭЦ</a:t>
            </a:r>
            <a:r>
              <a:rPr lang="ru-RU" sz="1800" dirty="0">
                <a:latin typeface="Roboto"/>
              </a:rPr>
              <a:t>» - компания, которая специализируется на производстве тепловой и электрической энергии в комбинированном цикле.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0" y="3561708"/>
            <a:ext cx="2289667" cy="510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" y="2019611"/>
            <a:ext cx="2297316" cy="1060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0445" y="2352958"/>
            <a:ext cx="10532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Roboto"/>
              </a:rPr>
              <a:t>Государственное унитарное предприятие Республики Крым «</a:t>
            </a:r>
            <a:r>
              <a:rPr lang="ru-RU" sz="1800" dirty="0" err="1">
                <a:latin typeface="Roboto"/>
              </a:rPr>
              <a:t>Крымэнерго</a:t>
            </a:r>
            <a:r>
              <a:rPr lang="ru-RU" sz="1800" dirty="0">
                <a:latin typeface="Roboto"/>
              </a:rPr>
              <a:t>» (с 2014 года). Зона ответственности ГУП РК «</a:t>
            </a:r>
            <a:r>
              <a:rPr lang="ru-RU" sz="1800" dirty="0" err="1">
                <a:latin typeface="Roboto"/>
              </a:rPr>
              <a:t>Крымэнерго</a:t>
            </a:r>
            <a:r>
              <a:rPr lang="ru-RU" sz="1800" dirty="0">
                <a:latin typeface="Roboto"/>
              </a:rPr>
              <a:t>» - весь полуостров Крым. Предприятие обеспечивает электроэнергией свыше 800 000 бытовых абонентов и более 23 000 потребителей – юридических лиц, имеющих около 60 000 точек учета.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193080" y="4424688"/>
            <a:ext cx="10569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Компания АО «Русский водород» - решает задачи, в том числе, </a:t>
            </a:r>
            <a:r>
              <a:rPr lang="ru-RU" sz="1800" dirty="0">
                <a:latin typeface="Stem"/>
              </a:rPr>
              <a:t>поддержки существующих и создания новых производств продукции высоких переделов в химическом комплексе, в том числе за счет развития наукоемких производств в области малотоннажной и специальной химии</a:t>
            </a:r>
            <a:r>
              <a:rPr lang="ru-RU" sz="1800" dirty="0"/>
              <a:t>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89" y="4447916"/>
            <a:ext cx="887754" cy="88217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439838" y="7106856"/>
            <a:ext cx="12610462" cy="578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47241" y="1886674"/>
            <a:ext cx="13762298" cy="243248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13050300" y="3876287"/>
            <a:ext cx="1655179" cy="40523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38896" y="4919241"/>
            <a:ext cx="1114459" cy="36807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512" y="7290222"/>
            <a:ext cx="116849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Не производят водород, полимерную серу, но являются крупнейшими в части производства электроэнергии на полуострове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9513" y="8058195"/>
            <a:ext cx="116849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Работы с водородом не афишируются. Производят серную кислоту, сульфат железа (серные соединения).  Приобрели большое производство в Армянске (20 млрд. руб. вложения).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42823" y="5422419"/>
            <a:ext cx="1145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333333"/>
                </a:solidFill>
                <a:latin typeface="+mj-lt"/>
              </a:rPr>
              <a:t>…</a:t>
            </a:r>
            <a:endParaRPr lang="ru-RU" sz="6000" b="1" dirty="0">
              <a:latin typeface="+mj-lt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13070634" y="6369087"/>
            <a:ext cx="1614511" cy="3022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3080" y="5619916"/>
            <a:ext cx="1047662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+mj-lt"/>
              </a:rPr>
              <a:t>Компании – крупнейшие производители водорода в России: АО «ТАИФ-НК», ООО «ГАЗПРОМ НЕФТЕХИМ САЛАВАТ», ООО «ЭР ЛИКИД», АО «ТАНЕКО», ООО «ПРАКСЭА РУС», АО «ЛГР», ООО «ВИЗ-СТАЛЬ», ООО «ТЕХНИЧЕСКИЕ ГАЗЫ», ООО «НИИ КМ», ООО «ФЁССЕН ЭМ АЙ И», АО «ЛУТГ», ООО «ЭЙР ПРОДАКТС ГАЗ», ООО «ПРАКСАЙР ВОЛГОГРАД», ООО «ПТК «КРИОГЕН», ООО «ЮГРА-ПГС», ПАО «НК «РОСНЕФТЬ», ПАО «НЗХК»</a:t>
            </a:r>
            <a:endParaRPr lang="ru-RU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9511" y="8835895"/>
            <a:ext cx="1168496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Используются традиционные технологии производства водорода (метан, уголь).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Рынок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92701" y="1969457"/>
            <a:ext cx="5585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Рынок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электоэнергии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</a:p>
          <a:p>
            <a:pPr algn="ctr"/>
            <a:endParaRPr lang="ru-RU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Дефицит электроэнергии в Крыму составляет порядка 900…1427 млн. кВт*ч. </a:t>
            </a:r>
          </a:p>
          <a:p>
            <a:pPr algn="ctr"/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Рынок МАЭК составляет 3000-4757 штук.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6892" y="3805860"/>
            <a:ext cx="54905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Рынок водорода: </a:t>
            </a:r>
          </a:p>
          <a:p>
            <a:endParaRPr lang="ru-RU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600" dirty="0"/>
              <a:t>Утверждённая 5 августа 2021 г. «Концепция развития водородной энергетики в Российской Федерации: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2127" y="7568186"/>
            <a:ext cx="3986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Рынок серы:</a:t>
            </a:r>
            <a:endParaRPr lang="ru-RU" sz="20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4D2BA70-B4F1-7DB2-DF50-E0F5665F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9033" y="5175036"/>
            <a:ext cx="2209503" cy="26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179040C-2138-C6BD-081E-46F30292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12361" y="4665058"/>
            <a:ext cx="1989298" cy="27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586C898A-469B-C6C4-0B65-EB067089B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865350"/>
              </p:ext>
            </p:extLst>
          </p:nvPr>
        </p:nvGraphicFramePr>
        <p:xfrm>
          <a:off x="7905135" y="1541552"/>
          <a:ext cx="6221514" cy="297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C307F058-49A6-0384-5C60-B971978E6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70327"/>
              </p:ext>
            </p:extLst>
          </p:nvPr>
        </p:nvGraphicFramePr>
        <p:xfrm>
          <a:off x="3657600" y="4866969"/>
          <a:ext cx="6754761" cy="269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F60E181-B11B-C109-8CD5-5D101962DB4B}"/>
              </a:ext>
            </a:extLst>
          </p:cNvPr>
          <p:cNvSpPr txBox="1"/>
          <p:nvPr/>
        </p:nvSpPr>
        <p:spPr>
          <a:xfrm>
            <a:off x="992701" y="5642902"/>
            <a:ext cx="25507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Мировой рынок водорода в настоящее время составляет 72 млн. тонн.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54AEBC-DA3D-9CA8-102C-ECFEE1FA6130}"/>
              </a:ext>
            </a:extLst>
          </p:cNvPr>
          <p:cNvSpPr txBox="1"/>
          <p:nvPr/>
        </p:nvSpPr>
        <p:spPr>
          <a:xfrm>
            <a:off x="1035052" y="7948835"/>
            <a:ext cx="134940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В 2021 году российскими предприятиями было выпущено 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NotoSansRegular"/>
              </a:rPr>
              <a:t>22 139 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 технической природной серы</a:t>
            </a:r>
            <a:r>
              <a:rPr lang="ru-RU" sz="1800" dirty="0">
                <a:solidFill>
                  <a:srgbClr val="333333"/>
                </a:solidFill>
                <a:latin typeface="NotoSansRegular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NotoSansRegular"/>
            </a:endParaRPr>
          </a:p>
          <a:p>
            <a:pPr algn="l"/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Производство технической природной серы в апреле 2022 г. выросло на 429.9% к уровню апреля прошлого года и составило 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NotoSansRegular"/>
              </a:rPr>
              <a:t>5 516,0 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.</a:t>
            </a:r>
          </a:p>
          <a:p>
            <a:pPr algn="l"/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В мае 2022 цена производителей на «сера техническая газовая» составила 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NotoSansRegular"/>
              </a:rPr>
              <a:t>24 619,4 руб./т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.</a:t>
            </a:r>
          </a:p>
          <a:p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Объем импорта составил - 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NotoSansRegular"/>
              </a:rPr>
              <a:t>30,3 млн $ США (2019 г.)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. </a:t>
            </a:r>
          </a:p>
          <a:p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На экспорт поставлено продукции на общую сумму 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NotoSansRegular"/>
              </a:rPr>
              <a:t>272,3 млн $ США (2019г.)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NotoSansRegular"/>
              </a:rPr>
              <a:t>.</a:t>
            </a:r>
            <a:endParaRPr lang="ru-RU" sz="18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70156C1-BDDD-8A34-5FBE-7FA42DB9FBAA}"/>
              </a:ext>
            </a:extLst>
          </p:cNvPr>
          <p:cNvSpPr/>
          <p:nvPr/>
        </p:nvSpPr>
        <p:spPr>
          <a:xfrm>
            <a:off x="894735" y="5611582"/>
            <a:ext cx="2648674" cy="887542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5CC2875-C44D-7DB2-2F50-C9F05751C061}"/>
              </a:ext>
            </a:extLst>
          </p:cNvPr>
          <p:cNvSpPr/>
          <p:nvPr/>
        </p:nvSpPr>
        <p:spPr>
          <a:xfrm>
            <a:off x="1087227" y="2458297"/>
            <a:ext cx="5421728" cy="113877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8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Бизнес-модель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D6EDD8C-1330-C370-74A8-B8D1F917C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18760"/>
              </p:ext>
            </p:extLst>
          </p:nvPr>
        </p:nvGraphicFramePr>
        <p:xfrm>
          <a:off x="530947" y="1750145"/>
          <a:ext cx="14109992" cy="7733965"/>
        </p:xfrm>
        <a:graphic>
          <a:graphicData uri="http://schemas.openxmlformats.org/drawingml/2006/table">
            <a:tbl>
              <a:tblPr/>
              <a:tblGrid>
                <a:gridCol w="748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4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8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Характеристика</a:t>
                      </a: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2026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2027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2028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2029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2030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Стоимость электроэнегии, руб./кВт*ч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Стоимость водорода, руб/кг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Стоимость полимерной серы, руб/кг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Производительность МАЭК по электричеству, кВт*ч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Производительность МАЭК по водороду, кг/час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Производительность МАЭК по полимерной сере, кг/час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Стоимость работ по созданию и эксплуатации МАЭК, млн.руб.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Общие затраты на проект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Продолжительность работы МАЭК, часы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7 257,60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7 338,24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9 837,76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14 837,76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8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Доход с проекта в части генерирования электроэнергии, млн. 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Доход с проекта в части производства водорода, млн. 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28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Доход с проекта в части производства полимерной серы, млн. 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00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Общий доход в варианте производства электроэнергии и полимерной серы (вариант А), млн. 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00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Общий доход в варианте производства водорода и полимерной серы (вариант Б), млн. 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Текущая доходность МАЭК в варианте А, млн.руб.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-163,85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-87,63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4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Текущая доходность МАЭК в варианте Б, </a:t>
                      </a:r>
                      <a:r>
                        <a:rPr kumimoji="0" lang="ru-RU" altLang="ru-RU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млн.руб</a:t>
                      </a: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.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446" marR="9446" marT="9447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-89,82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Текущие результаты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A4363-A0C3-36BD-C116-71E3440D4F39}"/>
              </a:ext>
            </a:extLst>
          </p:cNvPr>
          <p:cNvSpPr txBox="1"/>
          <p:nvPr/>
        </p:nvSpPr>
        <p:spPr>
          <a:xfrm>
            <a:off x="325121" y="2732275"/>
            <a:ext cx="9920748" cy="595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Проведены научно-исследовательские работа по обоснованию предложенной  технологии:</a:t>
            </a:r>
          </a:p>
          <a:p>
            <a:pPr indent="895350">
              <a:lnSpc>
                <a:spcPct val="150000"/>
              </a:lnSpc>
              <a:tabLst>
                <a:tab pos="1612900" algn="l"/>
              </a:tabLst>
            </a:pPr>
            <a:r>
              <a:rPr lang="ru-RU" sz="1600" dirty="0"/>
              <a:t>ЗАО «Промышленные и бытовые приборы» - 2001 год (проект «Морская звезда»)</a:t>
            </a:r>
          </a:p>
          <a:p>
            <a:pPr indent="895350">
              <a:lnSpc>
                <a:spcPct val="150000"/>
              </a:lnSpc>
              <a:tabLst>
                <a:tab pos="1612900" algn="l"/>
              </a:tabLst>
            </a:pPr>
            <a:r>
              <a:rPr lang="ru-RU" sz="1600" dirty="0"/>
              <a:t>ГЕОХИ им. </a:t>
            </a:r>
            <a:r>
              <a:rPr lang="ru-RU" sz="1600" dirty="0" err="1"/>
              <a:t>В.И.Вернадского</a:t>
            </a:r>
            <a:r>
              <a:rPr lang="ru-RU" sz="1600" dirty="0"/>
              <a:t> РАН – 2021-2022 гг. (проект МЭК)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Созданы, испытаны и поставлены Заказчику (АО «Газпром») системы молекулярных мембран для очистки метана от нежелательных газов – ГЕОХИ им. </a:t>
            </a:r>
            <a:r>
              <a:rPr lang="ru-RU" sz="1600" dirty="0" err="1"/>
              <a:t>В.И.Вернадского</a:t>
            </a:r>
            <a:r>
              <a:rPr lang="ru-RU" sz="1600" dirty="0"/>
              <a:t> РАН.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Созданы образцы композитных конструкций для работы с агрессивными газами (сероводород, водород) – ОАО «Консорциум «Космическая регата», НИИКАМ.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Проведены успешные лабораторные испытания по получению полимерной серы с использованием плазмохимической диссоциации сероводорода.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Разработаны перспективные металл-</a:t>
            </a:r>
            <a:r>
              <a:rPr lang="ru-RU" sz="1600" dirty="0" err="1"/>
              <a:t>гидридные</a:t>
            </a:r>
            <a:r>
              <a:rPr lang="ru-RU" sz="1600" dirty="0"/>
              <a:t> аккумуляторы отечественного производства (Институт проблем химической физики РАН).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Создается кооперация с участием Севастопольского государственного университета (</a:t>
            </a:r>
            <a:r>
              <a:rPr lang="ru-RU" sz="1600" dirty="0" err="1"/>
              <a:t>СевГУ</a:t>
            </a:r>
            <a:r>
              <a:rPr lang="ru-RU" sz="1600" dirty="0"/>
              <a:t>), Балтийского федерального университета (БФУ), в т.ч. для организации испытаний в натурных условий с использованием плавсредств.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Есть опыт создания автономных буёв экологического назначения (</a:t>
            </a:r>
            <a:r>
              <a:rPr lang="ru-RU" sz="1600" dirty="0" err="1"/>
              <a:t>СевГУ</a:t>
            </a:r>
            <a:r>
              <a:rPr lang="ru-RU" sz="1600" dirty="0"/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ru-RU" sz="1600" dirty="0"/>
          </a:p>
        </p:txBody>
      </p:sp>
      <p:pic>
        <p:nvPicPr>
          <p:cNvPr id="11" name="Рисунок 6" descr="Заголовок слайда.gif">
            <a:extLst>
              <a:ext uri="{FF2B5EF4-FFF2-40B4-BE49-F238E27FC236}">
                <a16:creationId xmlns:a16="http://schemas.microsoft.com/office/drawing/2014/main" id="{F798E683-84E6-914E-CE80-237276DA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38" y="3948429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61B2F92-0808-78E4-B287-0548FC2E501C}"/>
              </a:ext>
            </a:extLst>
          </p:cNvPr>
          <p:cNvSpPr txBox="1">
            <a:spLocks/>
          </p:cNvSpPr>
          <p:nvPr/>
        </p:nvSpPr>
        <p:spPr>
          <a:xfrm>
            <a:off x="10826101" y="3956367"/>
            <a:ext cx="3527425" cy="53816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Институт геохимии и аналитической химии имени </a:t>
            </a:r>
            <a:r>
              <a:rPr lang="ru-RU" sz="11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В.И.Вернадского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Российской академии наук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9E03E69E-CC6D-31C8-276C-00A127F4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576" y="3356292"/>
            <a:ext cx="180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0">
            <a:extLst>
              <a:ext uri="{FF2B5EF4-FFF2-40B4-BE49-F238E27FC236}">
                <a16:creationId xmlns:a16="http://schemas.microsoft.com/office/drawing/2014/main" id="{7CC1A444-827F-0536-B3BB-299E6FD9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013" y="5529579"/>
            <a:ext cx="6223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8CCBD2-DE2C-3E6F-4818-3539C5FFEB6A}"/>
              </a:ext>
            </a:extLst>
          </p:cNvPr>
          <p:cNvSpPr txBox="1"/>
          <p:nvPr/>
        </p:nvSpPr>
        <p:spPr>
          <a:xfrm>
            <a:off x="10889601" y="5647054"/>
            <a:ext cx="3400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 «Космическая регата»</a:t>
            </a:r>
          </a:p>
        </p:txBody>
      </p:sp>
      <p:pic>
        <p:nvPicPr>
          <p:cNvPr id="16" name="Рисунок 13">
            <a:extLst>
              <a:ext uri="{FF2B5EF4-FFF2-40B4-BE49-F238E27FC236}">
                <a16:creationId xmlns:a16="http://schemas.microsoft.com/office/drawing/2014/main" id="{F1EE68F2-AF32-97C5-FAC8-2174F964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38" y="6209029"/>
            <a:ext cx="7667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57BEB5-CE9F-EF01-1774-BD32428B3D68}"/>
              </a:ext>
            </a:extLst>
          </p:cNvPr>
          <p:cNvSpPr txBox="1"/>
          <p:nvPr/>
        </p:nvSpPr>
        <p:spPr>
          <a:xfrm>
            <a:off x="10946751" y="6386829"/>
            <a:ext cx="3717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Группа компаний «Русский регистр»</a:t>
            </a:r>
          </a:p>
        </p:txBody>
      </p:sp>
      <p:pic>
        <p:nvPicPr>
          <p:cNvPr id="18" name="Рисунок 16">
            <a:extLst>
              <a:ext uri="{FF2B5EF4-FFF2-40B4-BE49-F238E27FC236}">
                <a16:creationId xmlns:a16="http://schemas.microsoft.com/office/drawing/2014/main" id="{DE333026-B6BF-A2CB-DBCE-409B6945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13698" r="4286" b="14195"/>
          <a:stretch>
            <a:fillRect/>
          </a:stretch>
        </p:blipFill>
        <p:spPr bwMode="auto">
          <a:xfrm>
            <a:off x="10276826" y="7053579"/>
            <a:ext cx="25193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0">
            <a:extLst>
              <a:ext uri="{FF2B5EF4-FFF2-40B4-BE49-F238E27FC236}">
                <a16:creationId xmlns:a16="http://schemas.microsoft.com/office/drawing/2014/main" id="{91544C67-FBAD-F78D-99B8-78F55EEB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26" y="4665979"/>
            <a:ext cx="23034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785FFC-E3A7-19A3-1533-F0E48841428D}"/>
              </a:ext>
            </a:extLst>
          </p:cNvPr>
          <p:cNvSpPr/>
          <p:nvPr/>
        </p:nvSpPr>
        <p:spPr>
          <a:xfrm>
            <a:off x="1660556" y="2011732"/>
            <a:ext cx="3510137" cy="7609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/>
              <a:t>Этап создания прототипа МАЭК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C387D98-B3B5-0339-D711-9296CD9BC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38327"/>
              </p:ext>
            </p:extLst>
          </p:nvPr>
        </p:nvGraphicFramePr>
        <p:xfrm>
          <a:off x="1346609" y="3318077"/>
          <a:ext cx="4414227" cy="430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26451DD-DADD-4FF9-EAC8-358A72D4D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871533"/>
              </p:ext>
            </p:extLst>
          </p:nvPr>
        </p:nvGraphicFramePr>
        <p:xfrm>
          <a:off x="7335722" y="2772697"/>
          <a:ext cx="7252626" cy="589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FE1ABAC-445E-9D9D-B1E2-302EAB4A1CDF}"/>
              </a:ext>
            </a:extLst>
          </p:cNvPr>
          <p:cNvSpPr/>
          <p:nvPr/>
        </p:nvSpPr>
        <p:spPr>
          <a:xfrm>
            <a:off x="5801189" y="4341018"/>
            <a:ext cx="1377211" cy="20097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A7FDB6-36F7-EFD7-5401-BD938625F81E}"/>
              </a:ext>
            </a:extLst>
          </p:cNvPr>
          <p:cNvSpPr/>
          <p:nvPr/>
        </p:nvSpPr>
        <p:spPr>
          <a:xfrm>
            <a:off x="8635799" y="1918768"/>
            <a:ext cx="4516847" cy="760965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/>
              <a:t>Этап эксплуатации МАЭК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285BC-79D2-36D9-8716-2C0ACF6037A7}"/>
              </a:ext>
            </a:extLst>
          </p:cNvPr>
          <p:cNvSpPr txBox="1"/>
          <p:nvPr/>
        </p:nvSpPr>
        <p:spPr>
          <a:xfrm>
            <a:off x="12185374" y="6720717"/>
            <a:ext cx="224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Годы эксплуатации</a:t>
            </a:r>
          </a:p>
        </p:txBody>
      </p:sp>
      <p:pic>
        <p:nvPicPr>
          <p:cNvPr id="17" name="Рисунок 5">
            <a:extLst>
              <a:ext uri="{FF2B5EF4-FFF2-40B4-BE49-F238E27FC236}">
                <a16:creationId xmlns:a16="http://schemas.microsoft.com/office/drawing/2014/main" id="{E7885F09-EF15-1935-0879-2D30AC88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2" y="7922572"/>
            <a:ext cx="180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 descr="Заголовок слайда.gif">
            <a:extLst>
              <a:ext uri="{FF2B5EF4-FFF2-40B4-BE49-F238E27FC236}">
                <a16:creationId xmlns:a16="http://schemas.microsoft.com/office/drawing/2014/main" id="{E7F00BA8-BD51-F5B0-B702-3FD2AE3C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8" y="8715602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0">
            <a:extLst>
              <a:ext uri="{FF2B5EF4-FFF2-40B4-BE49-F238E27FC236}">
                <a16:creationId xmlns:a16="http://schemas.microsoft.com/office/drawing/2014/main" id="{10AED590-4AF8-19F1-E85C-56E6DFCE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2" y="9606532"/>
            <a:ext cx="23034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0">
            <a:extLst>
              <a:ext uri="{FF2B5EF4-FFF2-40B4-BE49-F238E27FC236}">
                <a16:creationId xmlns:a16="http://schemas.microsoft.com/office/drawing/2014/main" id="{F16B01B4-78F1-66B3-C8CD-4EB19FE4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6" y="7922572"/>
            <a:ext cx="6223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3F2817-D583-1E1B-1FA4-3915D6441A7C}"/>
              </a:ext>
            </a:extLst>
          </p:cNvPr>
          <p:cNvSpPr txBox="1"/>
          <p:nvPr/>
        </p:nvSpPr>
        <p:spPr>
          <a:xfrm>
            <a:off x="3470480" y="8070983"/>
            <a:ext cx="3400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 «Космическая регата»</a:t>
            </a:r>
          </a:p>
        </p:txBody>
      </p:sp>
      <p:pic>
        <p:nvPicPr>
          <p:cNvPr id="22" name="Рисунок 13">
            <a:extLst>
              <a:ext uri="{FF2B5EF4-FFF2-40B4-BE49-F238E27FC236}">
                <a16:creationId xmlns:a16="http://schemas.microsoft.com/office/drawing/2014/main" id="{7059895C-6F7D-FDB5-9BAF-25EF0AC8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11" y="8644938"/>
            <a:ext cx="7667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E7949A-2F2B-1B29-B8F1-13F58EDACCFF}"/>
              </a:ext>
            </a:extLst>
          </p:cNvPr>
          <p:cNvSpPr txBox="1"/>
          <p:nvPr/>
        </p:nvSpPr>
        <p:spPr>
          <a:xfrm>
            <a:off x="5414924" y="8822738"/>
            <a:ext cx="3717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Группа компаний «Русский регистр»</a:t>
            </a:r>
          </a:p>
        </p:txBody>
      </p:sp>
      <p:pic>
        <p:nvPicPr>
          <p:cNvPr id="24" name="Рисунок 16">
            <a:extLst>
              <a:ext uri="{FF2B5EF4-FFF2-40B4-BE49-F238E27FC236}">
                <a16:creationId xmlns:a16="http://schemas.microsoft.com/office/drawing/2014/main" id="{4BD4BE03-7D6E-2398-ABE7-352F4CEF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13698" r="4286" b="14195"/>
          <a:stretch>
            <a:fillRect/>
          </a:stretch>
        </p:blipFill>
        <p:spPr bwMode="auto">
          <a:xfrm>
            <a:off x="3196726" y="9535614"/>
            <a:ext cx="25193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1C63098-DF24-6B34-0FB7-5C0DB5B02E27}"/>
              </a:ext>
            </a:extLst>
          </p:cNvPr>
          <p:cNvSpPr txBox="1">
            <a:spLocks/>
          </p:cNvSpPr>
          <p:nvPr/>
        </p:nvSpPr>
        <p:spPr>
          <a:xfrm>
            <a:off x="1160788" y="8789051"/>
            <a:ext cx="3527425" cy="53816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Институт геохимии и аналитической химии имени </a:t>
            </a:r>
            <a:r>
              <a:rPr lang="ru-RU" sz="11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В.И.Вернадского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Российской академии наук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1992</Words>
  <Application>Microsoft Office PowerPoint</Application>
  <PresentationFormat>Произвольный</PresentationFormat>
  <Paragraphs>306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Stem</vt:lpstr>
      <vt:lpstr>Times New Roman</vt:lpstr>
      <vt:lpstr>NotoSansRegular</vt:lpstr>
      <vt:lpstr>Wingdings</vt:lpstr>
      <vt:lpstr>Arial Black</vt:lpstr>
      <vt:lpstr>Calibri</vt:lpstr>
      <vt:lpstr>Sitka Small</vt:lpstr>
      <vt:lpstr>Roboto</vt:lpstr>
      <vt:lpstr>2_Тема Office</vt:lpstr>
      <vt:lpstr>Архипелаг 2022: #НастоящееБудущее</vt:lpstr>
      <vt:lpstr>Проблема</vt:lpstr>
      <vt:lpstr>Решение</vt:lpstr>
      <vt:lpstr>Продукт</vt:lpstr>
      <vt:lpstr>Конкуренты</vt:lpstr>
      <vt:lpstr>Рынок</vt:lpstr>
      <vt:lpstr>Бизнес-модель</vt:lpstr>
      <vt:lpstr>Текущие результаты</vt:lpstr>
      <vt:lpstr>Планы развития</vt:lpstr>
      <vt:lpstr>Интеллектуальная собственность</vt:lpstr>
      <vt:lpstr>Финансы</vt:lpstr>
      <vt:lpstr>Предложение для инвестора</vt:lpstr>
      <vt:lpstr>Предложение для Партнера</vt:lpstr>
      <vt:lpstr>Команда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Пользователь</dc:creator>
  <cp:lastModifiedBy>Oleg Saprykin</cp:lastModifiedBy>
  <cp:revision>27</cp:revision>
  <dcterms:modified xsi:type="dcterms:W3CDTF">2022-07-05T18:09:18Z</dcterms:modified>
</cp:coreProperties>
</file>