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256" r:id="rId3"/>
    <p:sldId id="258" r:id="rId4"/>
    <p:sldId id="275" r:id="rId5"/>
    <p:sldId id="259" r:id="rId6"/>
    <p:sldId id="257" r:id="rId7"/>
    <p:sldId id="260" r:id="rId8"/>
    <p:sldId id="261" r:id="rId9"/>
    <p:sldId id="291" r:id="rId10"/>
    <p:sldId id="271" r:id="rId11"/>
    <p:sldId id="293" r:id="rId12"/>
    <p:sldId id="281" r:id="rId13"/>
    <p:sldId id="290" r:id="rId14"/>
    <p:sldId id="288" r:id="rId15"/>
    <p:sldId id="280" r:id="rId16"/>
    <p:sldId id="283" r:id="rId17"/>
    <p:sldId id="282" r:id="rId18"/>
    <p:sldId id="273" r:id="rId19"/>
  </p:sldIdLst>
  <p:sldSz cx="12192000" cy="6858000"/>
  <p:notesSz cx="4687888" cy="8686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  <a:srgbClr val="A4A4A4"/>
    <a:srgbClr val="707070"/>
    <a:srgbClr val="484848"/>
    <a:srgbClr val="FFC000"/>
    <a:srgbClr val="6C6B6B"/>
    <a:srgbClr val="7E7E7E"/>
    <a:srgbClr val="A5A5A5"/>
    <a:srgbClr val="99959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3" autoAdjust="0"/>
    <p:restoredTop sz="94660"/>
  </p:normalViewPr>
  <p:slideViewPr>
    <p:cSldViewPr snapToGrid="0">
      <p:cViewPr varScale="1">
        <p:scale>
          <a:sx n="90" d="100"/>
          <a:sy n="90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Процент разрушений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categories</c:f>
              <c:strCache>
                <c:ptCount val="15"/>
                <c:pt idx="0">
                  <c:v>Артемовск</c:v>
                </c:pt>
                <c:pt idx="1">
                  <c:v>Волноваха</c:v>
                </c:pt>
                <c:pt idx="2">
                  <c:v>Горловка</c:v>
                </c:pt>
                <c:pt idx="3">
                  <c:v>Дебальцево</c:v>
                </c:pt>
                <c:pt idx="4">
                  <c:v>Донецк</c:v>
                </c:pt>
                <c:pt idx="5">
                  <c:v>Енакиево</c:v>
                </c:pt>
                <c:pt idx="6">
                  <c:v>Зугрэс</c:v>
                </c:pt>
                <c:pt idx="7">
                  <c:v>Иловайск</c:v>
                </c:pt>
                <c:pt idx="8">
                  <c:v>Макеевка</c:v>
                </c:pt>
                <c:pt idx="9">
                  <c:v>Мариуполь</c:v>
                </c:pt>
                <c:pt idx="10">
                  <c:v>Снежное</c:v>
                </c:pt>
                <c:pt idx="11">
                  <c:v>Соледар</c:v>
                </c:pt>
                <c:pt idx="12">
                  <c:v>Харцызск</c:v>
                </c:pt>
                <c:pt idx="13">
                  <c:v>Шахтёрск</c:v>
                </c:pt>
                <c:pt idx="14">
                  <c:v>Ясиноватая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5"/>
                <c:pt idx="0">
                  <c:v>0.9</c:v>
                </c:pt>
                <c:pt idx="1">
                  <c:v>0.85</c:v>
                </c:pt>
                <c:pt idx="2">
                  <c:v>0.3</c:v>
                </c:pt>
                <c:pt idx="3">
                  <c:v>0.7</c:v>
                </c:pt>
                <c:pt idx="4">
                  <c:v>0.45</c:v>
                </c:pt>
                <c:pt idx="5">
                  <c:v>0.1</c:v>
                </c:pt>
                <c:pt idx="6">
                  <c:v>0.05</c:v>
                </c:pt>
                <c:pt idx="7">
                  <c:v>0.2</c:v>
                </c:pt>
                <c:pt idx="8">
                  <c:v>0.15</c:v>
                </c:pt>
                <c:pt idx="9">
                  <c:v>0.8</c:v>
                </c:pt>
                <c:pt idx="10">
                  <c:v>0.1</c:v>
                </c:pt>
                <c:pt idx="11">
                  <c:v>0.2</c:v>
                </c:pt>
                <c:pt idx="12">
                  <c:v>0.15</c:v>
                </c:pt>
                <c:pt idx="13">
                  <c:v>0.05</c:v>
                </c:pt>
                <c:pt idx="1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8-4C34-815E-C76D60D8A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serLines>
        <c:axId val="88422072"/>
        <c:axId val="83856719"/>
      </c:barChart>
      <c:catAx>
        <c:axId val="88422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360" cap="flat" cmpd="sng" algn="ctr">
            <a:solidFill>
              <a:srgbClr val="878787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-1" baseline="0">
                <a:solidFill>
                  <a:schemeClr val="bg1"/>
                </a:solidFill>
                <a:latin typeface="Arial"/>
                <a:ea typeface="Arial"/>
                <a:cs typeface="+mn-cs"/>
              </a:defRPr>
            </a:pPr>
            <a:endParaRPr lang="ru-RU"/>
          </a:p>
        </c:txPr>
        <c:crossAx val="83856719"/>
        <c:crosses val="autoZero"/>
        <c:auto val="1"/>
        <c:lblAlgn val="ctr"/>
        <c:lblOffset val="100"/>
        <c:noMultiLvlLbl val="0"/>
      </c:catAx>
      <c:valAx>
        <c:axId val="83856719"/>
        <c:scaling>
          <c:orientation val="minMax"/>
        </c:scaling>
        <c:delete val="0"/>
        <c:axPos val="l"/>
        <c:majorGridlines>
          <c:spPr>
            <a:ln w="9360" cap="flat" cmpd="sng" algn="ctr">
              <a:solidFill>
                <a:srgbClr val="878787"/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878787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-1" baseline="0">
                <a:solidFill>
                  <a:schemeClr val="bg1"/>
                </a:solidFill>
                <a:latin typeface="Arial"/>
                <a:ea typeface="Arial"/>
                <a:cs typeface="+mn-cs"/>
              </a:defRPr>
            </a:pPr>
            <a:endParaRPr lang="ru-RU"/>
          </a:p>
        </c:txPr>
        <c:crossAx val="88422072"/>
        <c:crosses val="autoZero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1"/>
  </c:chart>
  <c:spPr>
    <a:noFill/>
    <a:ln w="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Динамика</a:t>
            </a:r>
            <a:r>
              <a:rPr lang="ru-RU" sz="1600" b="1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 доходов и затрат проекта</a:t>
            </a:r>
            <a:endParaRPr lang="ru-RU" sz="16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17705156794951596"/>
          <c:y val="7.0816435435206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68961712755707"/>
          <c:y val="0.18519393632535777"/>
          <c:w val="0.78447620464509327"/>
          <c:h val="0.61266395765986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 проекта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13401.8</c:v>
                </c:pt>
                <c:pt idx="1">
                  <c:v>15087.1</c:v>
                </c:pt>
                <c:pt idx="2">
                  <c:v>17299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6D-4513-8112-6056B9202B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проекта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 formatCode="#,##0.00">
                  <c:v>1384.9</c:v>
                </c:pt>
                <c:pt idx="1">
                  <c:v>82364.100000000006</c:v>
                </c:pt>
                <c:pt idx="2">
                  <c:v>151895.9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D-4513-8112-6056B9202B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Начальные инвистиции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 formatCode="#,##0.00">
                  <c:v>15401.8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6D-4513-8112-6056B9202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8500248"/>
        <c:axId val="528504840"/>
      </c:barChart>
      <c:catAx>
        <c:axId val="52850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04840"/>
        <c:crosses val="autoZero"/>
        <c:auto val="1"/>
        <c:lblAlgn val="ctr"/>
        <c:lblOffset val="100"/>
        <c:noMultiLvlLbl val="0"/>
      </c:catAx>
      <c:valAx>
        <c:axId val="528504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50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72918462437247"/>
          <c:y val="0.92629648683984878"/>
          <c:w val="0.88727089191545239"/>
          <c:h val="7.37034488628085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1418" cy="435849"/>
          </a:xfrm>
          <a:prstGeom prst="rect">
            <a:avLst/>
          </a:prstGeom>
        </p:spPr>
        <p:txBody>
          <a:bodyPr vert="horz" lIns="76416" tIns="38208" rIns="76416" bIns="38208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655385" y="0"/>
            <a:ext cx="2031418" cy="435849"/>
          </a:xfrm>
          <a:prstGeom prst="rect">
            <a:avLst/>
          </a:prstGeom>
        </p:spPr>
        <p:txBody>
          <a:bodyPr vert="horz" lIns="76416" tIns="38208" rIns="76416" bIns="38208" rtlCol="0"/>
          <a:lstStyle>
            <a:lvl1pPr algn="r">
              <a:defRPr sz="1000"/>
            </a:lvl1pPr>
          </a:lstStyle>
          <a:p>
            <a:fld id="{891D6AF1-6D0F-4DB5-B88C-4D0A9A8AE68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61938" y="1085850"/>
            <a:ext cx="5211763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416" tIns="38208" rIns="76416" bIns="382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68789" y="4180522"/>
            <a:ext cx="3750310" cy="3420428"/>
          </a:xfrm>
          <a:prstGeom prst="rect">
            <a:avLst/>
          </a:prstGeom>
        </p:spPr>
        <p:txBody>
          <a:bodyPr vert="horz" lIns="76416" tIns="38208" rIns="76416" bIns="382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031418" cy="435848"/>
          </a:xfrm>
          <a:prstGeom prst="rect">
            <a:avLst/>
          </a:prstGeom>
        </p:spPr>
        <p:txBody>
          <a:bodyPr vert="horz" lIns="76416" tIns="38208" rIns="76416" bIns="38208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655385" y="8250953"/>
            <a:ext cx="2031418" cy="435848"/>
          </a:xfrm>
          <a:prstGeom prst="rect">
            <a:avLst/>
          </a:prstGeom>
        </p:spPr>
        <p:txBody>
          <a:bodyPr vert="horz" lIns="76416" tIns="38208" rIns="76416" bIns="38208" rtlCol="0" anchor="b"/>
          <a:lstStyle>
            <a:lvl1pPr algn="r">
              <a:defRPr sz="1000"/>
            </a:lvl1pPr>
          </a:lstStyle>
          <a:p>
            <a:fld id="{61C82F12-83D9-4104-BB5E-CFE14F26E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6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EEFDE-FF4C-4075-ADB2-E7B5DAEF8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8AE2F2-BED4-458C-9B9D-3F73A1CAD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61153-3F67-47CB-8E82-F5604D2F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825641-1F41-4D27-8C65-585D08EC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527CE-EA74-44B6-987C-C33AB975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7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C8BAC-B622-4D8B-AA12-64070382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CB75B4-D870-4C12-B6EF-E5ED45A7F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E3B2C-26AB-4B92-84C1-49A0184E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7CE7A-A29A-42F5-A79B-5E045DBE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FCCFFC-736B-4CAB-8BB6-7A72E2BC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4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C2D44D-463D-42EA-AC01-CFE958D6E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5AFE79-F23A-4039-AC88-4556B4421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8C8B-3256-40BC-8D75-91C78558C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9A31F8-ED14-4C26-B345-E3C9AAB0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3A0E27-5123-4BE5-9C26-284B91F1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6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438ED-6B30-40D1-8C2C-E2CB92B1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F25D7B-E206-4894-8476-7127863BC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39948-E014-4946-AD63-6A6B7C38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BB0E2-E28C-4957-8E10-6EC7D5B7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EFD0DC-E75A-47E1-BB12-7E7FD50E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0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82275-8C51-46E3-81EF-07ABEF63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23A63-0EB6-4A41-9C7C-D862D5BD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0F1BF-2826-4F04-8412-3CF5DF476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EB398-AF9D-41C0-A8BD-3B7ADABE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6E641-9C12-478B-AE78-E1775AA7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6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54289-FEC1-4C62-B6FF-9B22F248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AC777-484F-485E-9268-D92176075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04289C-37E7-4E28-944D-1D59BAB6E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30C0A-DFEF-4F5B-823F-6A35963F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5933ED-8B93-4D8B-8A7C-E5E0B3B33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C47643-5B05-4CC8-A649-D13EE460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9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4AE46-A36F-45FE-9CB9-67345580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F0F9F7-FED3-4F7F-8732-2723AF5E2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B927C2-8DA2-42B3-A639-95360675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40D79A-58CD-436C-B01F-E03A510E8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C85208-03C7-4C01-9649-E9F5C349D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409FDD-9285-4E7E-9E77-370D36CC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C09770-D102-4E89-A7F7-D4000BBB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67E6CD-A4CD-4082-8C02-CC75833A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2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433B-88E1-4A9B-970C-64DC907B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D37A30-12C2-4A2D-9EA3-30841957F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60B89E-0CE5-4095-94B2-84A3E60C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A2E256-0B06-44EF-8C7F-773A633F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9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6C9489-1DAE-41AF-99A3-6834A6F8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7B2B3E-7EF9-47F3-950F-8B27014C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C4EF61-4319-4291-A132-F6FEBD88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7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957E8-51D4-4396-ABE5-46026FD9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A4813-F3F4-4DC2-AC00-A2AF021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56EA14-38E0-45F9-A55E-DEB581ECB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D86018-2AAF-4833-9627-AC3C918B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9CBA28-B50C-4617-AF09-6B0BAE42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62FB1E-B6FE-4776-8EB6-77896311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1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0A73-D79E-46C8-8A93-0E29089D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9F8E08-FC2F-434B-8719-B3B95EF98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A1FCEF-08DA-481B-BB94-0DD172814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21A627-F226-4A8F-A0E3-56948A5E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CC9453-D5D5-4F67-B7D9-A4C9E7D4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D8CDE-9270-4CC0-980C-005FCCC0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5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8B3EF-B8DA-4BBA-A3BA-10879B91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4D5940-99CD-4606-87B9-75F49A899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B3C27-C6B4-492E-A030-3373EA06A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D39D2-1680-449F-975D-065785F4661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4845E-BAA6-4011-A266-9B3CEED49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91B02-3BB8-43B5-883E-0E843A93E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79D2-0E57-4A0B-B8C6-CB38E3B7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2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&#1074;&#1101;&#1073;.&#1088;&#1092;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1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moduhomes.glide.page/" TargetMode="External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duhomes.glide.pag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678002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F43C5C-614B-46BE-98EC-A11A019F5AEB}"/>
              </a:ext>
            </a:extLst>
          </p:cNvPr>
          <p:cNvSpPr/>
          <p:nvPr/>
        </p:nvSpPr>
        <p:spPr>
          <a:xfrm>
            <a:off x="1512308" y="2129576"/>
            <a:ext cx="10062246" cy="3486111"/>
          </a:xfrm>
          <a:prstGeom prst="rect">
            <a:avLst/>
          </a:prstGeom>
          <a:solidFill>
            <a:srgbClr val="A5A5A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24">
            <a:extLst>
              <a:ext uri="{FF2B5EF4-FFF2-40B4-BE49-F238E27FC236}">
                <a16:creationId xmlns:a16="http://schemas.microsoft.com/office/drawing/2014/main" id="{D4D5F29C-8AA6-4BC3-806D-2E079B25C2D9}"/>
              </a:ext>
            </a:extLst>
          </p:cNvPr>
          <p:cNvPicPr/>
          <p:nvPr/>
        </p:nvPicPr>
        <p:blipFill rotWithShape="1">
          <a:blip r:embed="rId2"/>
          <a:srcRect l="804" t="6345" r="-804" b="18658"/>
          <a:stretch/>
        </p:blipFill>
        <p:spPr>
          <a:xfrm>
            <a:off x="542306" y="806379"/>
            <a:ext cx="3955220" cy="3922302"/>
          </a:xfrm>
          <a:prstGeom prst="ellipse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8A1CAD-B5C5-4851-BB34-6EBB015C8632}"/>
              </a:ext>
            </a:extLst>
          </p:cNvPr>
          <p:cNvSpPr txBox="1"/>
          <p:nvPr/>
        </p:nvSpPr>
        <p:spPr>
          <a:xfrm>
            <a:off x="4812959" y="3783533"/>
            <a:ext cx="683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Студентка Донбасской Национальной Академии строительства и архитектуры 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Специальность: Архитектура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33113-E671-4B2D-9885-AD7C27127285}"/>
              </a:ext>
            </a:extLst>
          </p:cNvPr>
          <p:cNvSpPr txBox="1"/>
          <p:nvPr/>
        </p:nvSpPr>
        <p:spPr>
          <a:xfrm>
            <a:off x="4812959" y="2479501"/>
            <a:ext cx="6140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Горбунова Анна Петровна</a:t>
            </a:r>
            <a:br>
              <a:rPr lang="ru-RU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лидер команды  </a:t>
            </a:r>
          </a:p>
        </p:txBody>
      </p:sp>
    </p:spTree>
    <p:extLst>
      <p:ext uri="{BB962C8B-B14F-4D97-AF65-F5344CB8AC3E}">
        <p14:creationId xmlns:p14="http://schemas.microsoft.com/office/powerpoint/2010/main" val="201221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95046AB-521B-4927-AEA1-A79C1BD23E0D}"/>
              </a:ext>
            </a:extLst>
          </p:cNvPr>
          <p:cNvSpPr/>
          <p:nvPr/>
        </p:nvSpPr>
        <p:spPr>
          <a:xfrm>
            <a:off x="4893462" y="4971850"/>
            <a:ext cx="6969606" cy="465115"/>
          </a:xfrm>
          <a:prstGeom prst="rect">
            <a:avLst/>
          </a:prstGeom>
          <a:solidFill>
            <a:srgbClr val="A5A5A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4FBFFEA-A6E5-4A38-A387-9EBF2FEE24F5}"/>
              </a:ext>
            </a:extLst>
          </p:cNvPr>
          <p:cNvSpPr/>
          <p:nvPr/>
        </p:nvSpPr>
        <p:spPr>
          <a:xfrm>
            <a:off x="4893462" y="3182685"/>
            <a:ext cx="6969606" cy="465115"/>
          </a:xfrm>
          <a:prstGeom prst="rect">
            <a:avLst/>
          </a:prstGeom>
          <a:solidFill>
            <a:srgbClr val="A5A5A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B7CB38D-8219-4F8B-BA3A-E34389F4FEB2}"/>
              </a:ext>
            </a:extLst>
          </p:cNvPr>
          <p:cNvSpPr/>
          <p:nvPr/>
        </p:nvSpPr>
        <p:spPr>
          <a:xfrm>
            <a:off x="4893462" y="1406238"/>
            <a:ext cx="6969606" cy="465115"/>
          </a:xfrm>
          <a:prstGeom prst="rect">
            <a:avLst/>
          </a:prstGeom>
          <a:solidFill>
            <a:srgbClr val="A5A5A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94986-F097-443C-8071-2AA5CD4C691B}"/>
              </a:ext>
            </a:extLst>
          </p:cNvPr>
          <p:cNvSpPr txBox="1"/>
          <p:nvPr/>
        </p:nvSpPr>
        <p:spPr>
          <a:xfrm>
            <a:off x="0" y="185195"/>
            <a:ext cx="28148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АНАЛИЗ РЫНКА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2A6DD-B139-4582-9F5F-8294BF415B01}"/>
              </a:ext>
            </a:extLst>
          </p:cNvPr>
          <p:cNvSpPr txBox="1"/>
          <p:nvPr/>
        </p:nvSpPr>
        <p:spPr>
          <a:xfrm>
            <a:off x="5089237" y="4971850"/>
            <a:ext cx="143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SOM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18361-23EF-4F39-912C-D1EA36B68ED7}"/>
              </a:ext>
            </a:extLst>
          </p:cNvPr>
          <p:cNvSpPr txBox="1"/>
          <p:nvPr/>
        </p:nvSpPr>
        <p:spPr>
          <a:xfrm>
            <a:off x="5089238" y="3186135"/>
            <a:ext cx="143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SAM 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F8524-CAE3-47C8-A38C-4B924D64537D}"/>
              </a:ext>
            </a:extLst>
          </p:cNvPr>
          <p:cNvSpPr txBox="1"/>
          <p:nvPr/>
        </p:nvSpPr>
        <p:spPr>
          <a:xfrm>
            <a:off x="3109275" y="1406238"/>
            <a:ext cx="529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TAM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E640D393-CD96-4282-8A76-D4FA6928720B}"/>
              </a:ext>
            </a:extLst>
          </p:cNvPr>
          <p:cNvSpPr txBox="1"/>
          <p:nvPr/>
        </p:nvSpPr>
        <p:spPr bwMode="auto">
          <a:xfrm>
            <a:off x="11554548" y="6271790"/>
            <a:ext cx="617039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E2C28FE-0FDD-4A02-A04D-0CB1C8AC4112}"/>
              </a:ext>
            </a:extLst>
          </p:cNvPr>
          <p:cNvSpPr/>
          <p:nvPr/>
        </p:nvSpPr>
        <p:spPr>
          <a:xfrm>
            <a:off x="516292" y="1489265"/>
            <a:ext cx="4083047" cy="399580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4518BD9-FE4D-44DB-B83D-BBE0E98E7FD1}"/>
              </a:ext>
            </a:extLst>
          </p:cNvPr>
          <p:cNvSpPr/>
          <p:nvPr/>
        </p:nvSpPr>
        <p:spPr>
          <a:xfrm>
            <a:off x="1344675" y="2967335"/>
            <a:ext cx="2455101" cy="2517732"/>
          </a:xfrm>
          <a:prstGeom prst="ellipse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EFCCF5B-325E-455C-BAFB-BF78EAB97331}"/>
              </a:ext>
            </a:extLst>
          </p:cNvPr>
          <p:cNvSpPr/>
          <p:nvPr/>
        </p:nvSpPr>
        <p:spPr>
          <a:xfrm>
            <a:off x="2384217" y="5142239"/>
            <a:ext cx="347196" cy="3535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B11348AC-B8CB-4FFE-8419-F66B84277B38}"/>
              </a:ext>
            </a:extLst>
          </p:cNvPr>
          <p:cNvSpPr/>
          <p:nvPr/>
        </p:nvSpPr>
        <p:spPr>
          <a:xfrm>
            <a:off x="4980970" y="5102388"/>
            <a:ext cx="216537" cy="2005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16253EA-91AD-4BB1-B9EF-79420D868346}"/>
              </a:ext>
            </a:extLst>
          </p:cNvPr>
          <p:cNvSpPr/>
          <p:nvPr/>
        </p:nvSpPr>
        <p:spPr>
          <a:xfrm>
            <a:off x="5029728" y="3328703"/>
            <a:ext cx="216537" cy="200591"/>
          </a:xfrm>
          <a:prstGeom prst="ellipse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110A439D-F79B-4D16-835E-AA43A7E19384}"/>
              </a:ext>
            </a:extLst>
          </p:cNvPr>
          <p:cNvSpPr/>
          <p:nvPr/>
        </p:nvSpPr>
        <p:spPr>
          <a:xfrm>
            <a:off x="5030167" y="1555019"/>
            <a:ext cx="216537" cy="2005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6121CA-EF7A-4D57-93E4-C3334A4FF2DC}"/>
              </a:ext>
            </a:extLst>
          </p:cNvPr>
          <p:cNvSpPr txBox="1"/>
          <p:nvPr/>
        </p:nvSpPr>
        <p:spPr>
          <a:xfrm>
            <a:off x="9447798" y="1529349"/>
            <a:ext cx="6142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Общий объем рынка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17EC40-EF2C-463C-9FF2-BA2A844E726E}"/>
              </a:ext>
            </a:extLst>
          </p:cNvPr>
          <p:cNvSpPr txBox="1"/>
          <p:nvPr/>
        </p:nvSpPr>
        <p:spPr>
          <a:xfrm>
            <a:off x="783968" y="1747034"/>
            <a:ext cx="3631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B4747"/>
                </a:solidFill>
                <a:latin typeface="Century Gothic" panose="020B0502020202020204" pitchFamily="34" charset="0"/>
              </a:rPr>
              <a:t>TAM  </a:t>
            </a:r>
            <a:br>
              <a:rPr lang="ru-RU" sz="2400" dirty="0">
                <a:solidFill>
                  <a:srgbClr val="4B4747"/>
                </a:solidFill>
                <a:latin typeface="Century Gothic" panose="020B0502020202020204" pitchFamily="34" charset="0"/>
              </a:rPr>
            </a:br>
            <a:r>
              <a:rPr lang="ru-RU" sz="2400" dirty="0">
                <a:solidFill>
                  <a:srgbClr val="4B4747"/>
                </a:solidFill>
                <a:latin typeface="Century Gothic" panose="020B0502020202020204" pitchFamily="34" charset="0"/>
              </a:rPr>
              <a:t>  5 179 020 тыс.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55A72A-F572-4DA5-9D91-1524B3954D8A}"/>
              </a:ext>
            </a:extLst>
          </p:cNvPr>
          <p:cNvSpPr txBox="1"/>
          <p:nvPr/>
        </p:nvSpPr>
        <p:spPr>
          <a:xfrm>
            <a:off x="-640206" y="4038845"/>
            <a:ext cx="6424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B4747"/>
                </a:solidFill>
                <a:latin typeface="Century Gothic" panose="020B0502020202020204" pitchFamily="34" charset="0"/>
              </a:rPr>
              <a:t>SAM </a:t>
            </a:r>
            <a:br>
              <a:rPr lang="ru-RU" sz="1800" dirty="0">
                <a:solidFill>
                  <a:srgbClr val="4B4747"/>
                </a:solidFill>
                <a:latin typeface="Century Gothic" panose="020B0502020202020204" pitchFamily="34" charset="0"/>
              </a:rPr>
            </a:br>
            <a:r>
              <a:rPr lang="ru-RU" sz="1800" dirty="0">
                <a:solidFill>
                  <a:srgbClr val="4B4747"/>
                </a:solidFill>
                <a:latin typeface="Century Gothic" panose="020B0502020202020204" pitchFamily="34" charset="0"/>
              </a:rPr>
              <a:t> 3 158 484 тыс.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4F2914-D15C-4DEB-AAFC-EEA91913D36B}"/>
              </a:ext>
            </a:extLst>
          </p:cNvPr>
          <p:cNvSpPr txBox="1"/>
          <p:nvPr/>
        </p:nvSpPr>
        <p:spPr>
          <a:xfrm>
            <a:off x="-799625" y="5744807"/>
            <a:ext cx="674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SOM  </a:t>
            </a:r>
            <a:b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 98 154 тыс. руб.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DDB2080-BABE-4F1A-8659-A425669F91C3}"/>
              </a:ext>
            </a:extLst>
          </p:cNvPr>
          <p:cNvCxnSpPr>
            <a:cxnSpLocks/>
          </p:cNvCxnSpPr>
          <p:nvPr/>
        </p:nvCxnSpPr>
        <p:spPr>
          <a:xfrm>
            <a:off x="2557815" y="5567939"/>
            <a:ext cx="0" cy="21925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C7F1337-5472-432C-9175-F8DC60AD96A6}"/>
              </a:ext>
            </a:extLst>
          </p:cNvPr>
          <p:cNvSpPr txBox="1"/>
          <p:nvPr/>
        </p:nvSpPr>
        <p:spPr>
          <a:xfrm>
            <a:off x="9117835" y="3281377"/>
            <a:ext cx="2941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Доступный объем рынка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B70276-FE75-4F48-89CB-DB3652DC28FC}"/>
              </a:ext>
            </a:extLst>
          </p:cNvPr>
          <p:cNvSpPr txBox="1"/>
          <p:nvPr/>
        </p:nvSpPr>
        <p:spPr>
          <a:xfrm>
            <a:off x="8001193" y="5070611"/>
            <a:ext cx="8115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Реально-достижимый объем рынка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6057C8-6188-4F32-8777-741CA8042F67}"/>
              </a:ext>
            </a:extLst>
          </p:cNvPr>
          <p:cNvSpPr txBox="1"/>
          <p:nvPr/>
        </p:nvSpPr>
        <p:spPr>
          <a:xfrm>
            <a:off x="5344756" y="5485067"/>
            <a:ext cx="6439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132 запросов в месяц от частных лиц и компаний по тегу "проект модульного дома" + "для постоянного проживания"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8DF06E-6A75-4AD1-81C4-C6C95B15729A}"/>
              </a:ext>
            </a:extLst>
          </p:cNvPr>
          <p:cNvSpPr txBox="1"/>
          <p:nvPr/>
        </p:nvSpPr>
        <p:spPr>
          <a:xfrm>
            <a:off x="5344756" y="3779105"/>
            <a:ext cx="633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3958 запросов в месяц от частных лиц и компаний по тегу "проект модульного дома" + цена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C87BE0-C4CE-4176-8C4C-F39E841EBEF1}"/>
              </a:ext>
            </a:extLst>
          </p:cNvPr>
          <p:cNvSpPr txBox="1"/>
          <p:nvPr/>
        </p:nvSpPr>
        <p:spPr>
          <a:xfrm>
            <a:off x="5344756" y="1991014"/>
            <a:ext cx="5832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6496 запросов в месяц от частных лиц и компаний по тегу "проект модульного дома</a:t>
            </a:r>
            <a:r>
              <a:rPr lang="ru-RU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08971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82022-76B1-4C15-ACC4-84384356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5" y="422578"/>
            <a:ext cx="11425340" cy="6002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35C98D-4D92-4755-9174-D4959808C6AC}"/>
              </a:ext>
            </a:extLst>
          </p:cNvPr>
          <p:cNvSpPr txBox="1"/>
          <p:nvPr/>
        </p:nvSpPr>
        <p:spPr>
          <a:xfrm>
            <a:off x="0" y="185195"/>
            <a:ext cx="31562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БИЗНЕС-МОДЕЛЬ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A5DF6A26-9A2D-45A9-AE46-EE04BFFDBAA2}"/>
              </a:ext>
            </a:extLst>
          </p:cNvPr>
          <p:cNvSpPr txBox="1"/>
          <p:nvPr/>
        </p:nvSpPr>
        <p:spPr bwMode="auto">
          <a:xfrm>
            <a:off x="11572722" y="6293053"/>
            <a:ext cx="61927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C7647-908C-4D3F-AC37-9B409A75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78" y="3787923"/>
            <a:ext cx="1515219" cy="15152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7DC1F8-BB17-451A-89D3-727C7C64166F}"/>
              </a:ext>
            </a:extLst>
          </p:cNvPr>
          <p:cNvSpPr/>
          <p:nvPr/>
        </p:nvSpPr>
        <p:spPr>
          <a:xfrm>
            <a:off x="8762181" y="3562581"/>
            <a:ext cx="1961612" cy="195296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CE004C-FB58-4872-85DD-7A2FCE9B367E}"/>
              </a:ext>
            </a:extLst>
          </p:cNvPr>
          <p:cNvSpPr/>
          <p:nvPr/>
        </p:nvSpPr>
        <p:spPr>
          <a:xfrm>
            <a:off x="386302" y="6262266"/>
            <a:ext cx="358249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6B99F-D8BE-4428-AE27-D9F7495E90CE}"/>
              </a:ext>
            </a:extLst>
          </p:cNvPr>
          <p:cNvSpPr txBox="1"/>
          <p:nvPr/>
        </p:nvSpPr>
        <p:spPr>
          <a:xfrm>
            <a:off x="977030" y="6293053"/>
            <a:ext cx="519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расчет бизнес-модели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51E09-CCAC-48B1-8B6A-2AFAC0BE8A06}"/>
              </a:ext>
            </a:extLst>
          </p:cNvPr>
          <p:cNvSpPr txBox="1"/>
          <p:nvPr/>
        </p:nvSpPr>
        <p:spPr>
          <a:xfrm>
            <a:off x="8905625" y="5615935"/>
            <a:ext cx="384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Средний чек</a:t>
            </a:r>
          </a:p>
          <a:p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66,5 тыс. руб.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3702BE-3205-4A5E-8BC1-3FE51C356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5" y="6334814"/>
            <a:ext cx="224235" cy="2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BEAC4E-E8F1-4476-A76C-43678BD84DF9}"/>
              </a:ext>
            </a:extLst>
          </p:cNvPr>
          <p:cNvSpPr/>
          <p:nvPr/>
        </p:nvSpPr>
        <p:spPr>
          <a:xfrm>
            <a:off x="137786" y="652220"/>
            <a:ext cx="11868793" cy="3710752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429E85C-9C6F-4E01-B5A1-C827DDA6A63F}"/>
              </a:ext>
            </a:extLst>
          </p:cNvPr>
          <p:cNvSpPr/>
          <p:nvPr/>
        </p:nvSpPr>
        <p:spPr>
          <a:xfrm>
            <a:off x="137786" y="4362972"/>
            <a:ext cx="6924806" cy="2272678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ФИНАНСОВАЯ МОДЕЛЬ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98166" y="6285023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12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30F400D-C010-4BCA-B5A0-0C37C0846B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375" y="828675"/>
          <a:ext cx="6600825" cy="571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2" imgW="5886467" imgH="4905360" progId="Excel.Sheet.12">
                  <p:embed/>
                </p:oleObj>
              </mc:Choice>
              <mc:Fallback>
                <p:oleObj name="Лист" r:id="rId2" imgW="5886467" imgH="4905360" progId="Excel.Sheet.12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30F400D-C010-4BCA-B5A0-0C37C0846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375" y="828675"/>
                        <a:ext cx="6600825" cy="5713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90009A-2452-49C1-A354-E4D0CA3546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639" y="5512715"/>
            <a:ext cx="1117806" cy="1117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BC6542-2D51-4C27-A8D6-7190BB66DFB5}"/>
              </a:ext>
            </a:extLst>
          </p:cNvPr>
          <p:cNvSpPr txBox="1"/>
          <p:nvPr/>
        </p:nvSpPr>
        <p:spPr>
          <a:xfrm>
            <a:off x="10377469" y="5545334"/>
            <a:ext cx="1565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Расчет      финансовой</a:t>
            </a:r>
          </a:p>
          <a:p>
            <a:pPr algn="ctr"/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модели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5614909-D539-4C4B-A164-FCD7D61A8790}"/>
              </a:ext>
            </a:extLst>
          </p:cNvPr>
          <p:cNvGraphicFramePr/>
          <p:nvPr/>
        </p:nvGraphicFramePr>
        <p:xfrm>
          <a:off x="7062592" y="829242"/>
          <a:ext cx="4879902" cy="346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CA9E4B4-2378-4065-900B-6A56FFA81BD3}"/>
              </a:ext>
            </a:extLst>
          </p:cNvPr>
          <p:cNvSpPr txBox="1"/>
          <p:nvPr/>
        </p:nvSpPr>
        <p:spPr>
          <a:xfrm rot="16200000">
            <a:off x="7963174" y="2924933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13 401,8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CC5D22-55BB-403E-9011-1C86BF8FACE7}"/>
              </a:ext>
            </a:extLst>
          </p:cNvPr>
          <p:cNvSpPr txBox="1"/>
          <p:nvPr/>
        </p:nvSpPr>
        <p:spPr>
          <a:xfrm rot="16200000">
            <a:off x="8262500" y="2921146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1 384,9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1AE963-D33F-4B8F-A7E3-CBBD2D1F72F7}"/>
              </a:ext>
            </a:extLst>
          </p:cNvPr>
          <p:cNvSpPr txBox="1"/>
          <p:nvPr/>
        </p:nvSpPr>
        <p:spPr>
          <a:xfrm rot="16200000">
            <a:off x="8561339" y="2921146"/>
            <a:ext cx="717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15 401,8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CB6792-7B2B-45E6-B00A-02139DCE23BA}"/>
              </a:ext>
            </a:extLst>
          </p:cNvPr>
          <p:cNvSpPr txBox="1"/>
          <p:nvPr/>
        </p:nvSpPr>
        <p:spPr>
          <a:xfrm rot="16200000">
            <a:off x="9097936" y="2786582"/>
            <a:ext cx="1003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15  087,1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6AD6DE-FBA8-4887-854E-B21AB2C2EC3F}"/>
              </a:ext>
            </a:extLst>
          </p:cNvPr>
          <p:cNvSpPr txBox="1"/>
          <p:nvPr/>
        </p:nvSpPr>
        <p:spPr>
          <a:xfrm rot="16200000">
            <a:off x="9267874" y="2639217"/>
            <a:ext cx="1221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4B4747"/>
                </a:solidFill>
                <a:latin typeface="Century Gothic" panose="020B0502020202020204" pitchFamily="34" charset="0"/>
              </a:rPr>
              <a:t>82 364,1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8D11D3-20E6-4194-A6E0-31097C77C050}"/>
              </a:ext>
            </a:extLst>
          </p:cNvPr>
          <p:cNvSpPr txBox="1"/>
          <p:nvPr/>
        </p:nvSpPr>
        <p:spPr>
          <a:xfrm rot="16200000">
            <a:off x="10517581" y="2896382"/>
            <a:ext cx="75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17 299,0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D64ACA-CF66-4E15-B710-7F4C9C4E07B4}"/>
              </a:ext>
            </a:extLst>
          </p:cNvPr>
          <p:cNvSpPr txBox="1"/>
          <p:nvPr/>
        </p:nvSpPr>
        <p:spPr>
          <a:xfrm rot="16200000">
            <a:off x="10560212" y="2656524"/>
            <a:ext cx="1221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4B4747"/>
                </a:solidFill>
                <a:latin typeface="Century Gothic" panose="020B0502020202020204" pitchFamily="34" charset="0"/>
              </a:rPr>
              <a:t>151 895,0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030F400D-C010-4BCA-B5A0-0C37C0846B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8981" y="4555159"/>
          <a:ext cx="441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6" imgW="3533879" imgH="685800" progId="Excel.Sheet.12">
                  <p:embed/>
                </p:oleObj>
              </mc:Choice>
              <mc:Fallback>
                <p:oleObj name="Лист" r:id="rId6" imgW="3533879" imgH="685800" progId="Excel.Sheet.12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030F400D-C010-4BCA-B5A0-0C37C0846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8981" y="4555159"/>
                        <a:ext cx="4419600" cy="80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CA9E4B4-2378-4065-900B-6A56FFA81BD3}"/>
              </a:ext>
            </a:extLst>
          </p:cNvPr>
          <p:cNvSpPr txBox="1"/>
          <p:nvPr/>
        </p:nvSpPr>
        <p:spPr>
          <a:xfrm>
            <a:off x="7239810" y="3685381"/>
            <a:ext cx="813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тыс.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673D5-E559-41B4-8495-16AB8B68D22B}"/>
              </a:ext>
            </a:extLst>
          </p:cNvPr>
          <p:cNvSpPr txBox="1"/>
          <p:nvPr/>
        </p:nvSpPr>
        <p:spPr>
          <a:xfrm>
            <a:off x="10037227" y="5791555"/>
            <a:ext cx="340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2">
                    <a:lumMod val="90000"/>
                  </a:schemeClr>
                </a:solidFill>
                <a:latin typeface="Century Gothic" panose="020B0502020202020204" pitchFamily="34" charset="0"/>
              </a:rPr>
              <a:t>--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BC6542-2D51-4C27-A8D6-7190BB66DFB5}"/>
              </a:ext>
            </a:extLst>
          </p:cNvPr>
          <p:cNvSpPr txBox="1"/>
          <p:nvPr/>
        </p:nvSpPr>
        <p:spPr>
          <a:xfrm>
            <a:off x="7210503" y="5594564"/>
            <a:ext cx="1565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Срок окупаемости</a:t>
            </a:r>
            <a:endParaRPr lang="ru-RU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11,12 мес.</a:t>
            </a:r>
          </a:p>
        </p:txBody>
      </p:sp>
    </p:spTree>
    <p:extLst>
      <p:ext uri="{BB962C8B-B14F-4D97-AF65-F5344CB8AC3E}">
        <p14:creationId xmlns:p14="http://schemas.microsoft.com/office/powerpoint/2010/main" val="399160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828CB-AF0A-4F22-9D3B-75B11C4E809B}"/>
              </a:ext>
            </a:extLst>
          </p:cNvPr>
          <p:cNvSpPr/>
          <p:nvPr/>
        </p:nvSpPr>
        <p:spPr>
          <a:xfrm>
            <a:off x="6365464" y="4098364"/>
            <a:ext cx="4969550" cy="2103753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37F7155-431D-4BC6-8DE2-19E974C74375}"/>
              </a:ext>
            </a:extLst>
          </p:cNvPr>
          <p:cNvSpPr/>
          <p:nvPr/>
        </p:nvSpPr>
        <p:spPr>
          <a:xfrm>
            <a:off x="6365283" y="1312921"/>
            <a:ext cx="4969731" cy="2778642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C6FF79-B02D-4667-9C0E-2E3F1C214A3F}"/>
              </a:ext>
            </a:extLst>
          </p:cNvPr>
          <p:cNvSpPr/>
          <p:nvPr/>
        </p:nvSpPr>
        <p:spPr>
          <a:xfrm>
            <a:off x="783004" y="4092043"/>
            <a:ext cx="4970970" cy="2103752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7C01D5-6F36-46CC-9E8A-BDA3E0837AD9}"/>
              </a:ext>
            </a:extLst>
          </p:cNvPr>
          <p:cNvSpPr/>
          <p:nvPr/>
        </p:nvSpPr>
        <p:spPr>
          <a:xfrm>
            <a:off x="782823" y="1304562"/>
            <a:ext cx="4971149" cy="2787480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1CBDC5-CBF9-4606-8C31-5A3C2EBF2EC7}"/>
              </a:ext>
            </a:extLst>
          </p:cNvPr>
          <p:cNvSpPr/>
          <p:nvPr/>
        </p:nvSpPr>
        <p:spPr>
          <a:xfrm>
            <a:off x="784245" y="820405"/>
            <a:ext cx="4969732" cy="512193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E25204-9D27-4D15-A2F0-46BA674CE699}"/>
              </a:ext>
            </a:extLst>
          </p:cNvPr>
          <p:cNvSpPr/>
          <p:nvPr/>
        </p:nvSpPr>
        <p:spPr>
          <a:xfrm>
            <a:off x="6339616" y="803379"/>
            <a:ext cx="4969731" cy="503337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СОЦИАЛЬНО-ЗНАЧИМЫЙ ЭФФЕКТ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10758" y="6293053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2E51B-C528-4274-BCAD-74089A100425}"/>
              </a:ext>
            </a:extLst>
          </p:cNvPr>
          <p:cNvSpPr txBox="1"/>
          <p:nvPr/>
        </p:nvSpPr>
        <p:spPr>
          <a:xfrm>
            <a:off x="6422703" y="4570964"/>
            <a:ext cx="508805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Повышения уровня рождаемости</a:t>
            </a:r>
          </a:p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Увеличение уровня благосостояния </a:t>
            </a:r>
          </a:p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Увеличение уровня демографии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CC79D-A0CE-4B8A-9B4D-E584D9213412}"/>
              </a:ext>
            </a:extLst>
          </p:cNvPr>
          <p:cNvSpPr txBox="1"/>
          <p:nvPr/>
        </p:nvSpPr>
        <p:spPr>
          <a:xfrm>
            <a:off x="7417412" y="867582"/>
            <a:ext cx="2747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C000"/>
                </a:solidFill>
                <a:latin typeface="Century Gothic" panose="020B0502020202020204" pitchFamily="34" charset="0"/>
              </a:rPr>
              <a:t>Количественный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731783-1AEB-44A0-A02D-2E16251B6A45}"/>
              </a:ext>
            </a:extLst>
          </p:cNvPr>
          <p:cNvSpPr txBox="1"/>
          <p:nvPr/>
        </p:nvSpPr>
        <p:spPr>
          <a:xfrm>
            <a:off x="784060" y="4570964"/>
            <a:ext cx="496973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b="0" strike="noStrike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 Комфортные условия </a:t>
            </a:r>
          </a:p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b="0" strike="noStrike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Доступность</a:t>
            </a:r>
            <a:r>
              <a:rPr lang="ru-RU" sz="16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 и качества уровня жизни</a:t>
            </a:r>
          </a:p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Уверенность в будущем </a:t>
            </a:r>
          </a:p>
          <a:p>
            <a:pPr marL="46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6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25509-7132-4AB1-A76B-8A0458AAD4F9}"/>
              </a:ext>
            </a:extLst>
          </p:cNvPr>
          <p:cNvSpPr txBox="1"/>
          <p:nvPr/>
        </p:nvSpPr>
        <p:spPr>
          <a:xfrm>
            <a:off x="1249842" y="874213"/>
            <a:ext cx="403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C000"/>
                </a:solidFill>
                <a:latin typeface="Century Gothic" panose="020B0502020202020204" pitchFamily="34" charset="0"/>
              </a:rPr>
              <a:t>Качественный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7AAF5B-D448-4317-AF03-1A481543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318" y="1296716"/>
            <a:ext cx="4293660" cy="279735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ED6F22-AA07-47FB-AC6C-A039EEEF0D1E}"/>
              </a:ext>
            </a:extLst>
          </p:cNvPr>
          <p:cNvSpPr/>
          <p:nvPr/>
        </p:nvSpPr>
        <p:spPr>
          <a:xfrm>
            <a:off x="782823" y="6189618"/>
            <a:ext cx="4970970" cy="84923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2208C0E-3485-43DB-A520-9A57B9A0DD03}"/>
              </a:ext>
            </a:extLst>
          </p:cNvPr>
          <p:cNvSpPr/>
          <p:nvPr/>
        </p:nvSpPr>
        <p:spPr>
          <a:xfrm>
            <a:off x="6365646" y="6189618"/>
            <a:ext cx="4969367" cy="79853"/>
          </a:xfrm>
          <a:prstGeom prst="rect">
            <a:avLst/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97AA802-7856-4FC9-88E2-7DCD179A2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12595" r="-11994" b="3915"/>
          <a:stretch/>
        </p:blipFill>
        <p:spPr bwMode="auto">
          <a:xfrm>
            <a:off x="1086414" y="1313400"/>
            <a:ext cx="4951033" cy="2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961EEA-F161-4551-9320-A3075473D099}"/>
              </a:ext>
            </a:extLst>
          </p:cNvPr>
          <p:cNvSpPr/>
          <p:nvPr/>
        </p:nvSpPr>
        <p:spPr>
          <a:xfrm>
            <a:off x="9204960" y="0"/>
            <a:ext cx="2987040" cy="6858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83A812E-B5E3-4E71-9F13-58381D075C6A}"/>
              </a:ext>
            </a:extLst>
          </p:cNvPr>
          <p:cNvSpPr/>
          <p:nvPr/>
        </p:nvSpPr>
        <p:spPr>
          <a:xfrm>
            <a:off x="268224" y="2904510"/>
            <a:ext cx="816864" cy="8168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ADC08-EACC-4943-AF56-865D4727120C}"/>
              </a:ext>
            </a:extLst>
          </p:cNvPr>
          <p:cNvSpPr txBox="1"/>
          <p:nvPr/>
        </p:nvSpPr>
        <p:spPr>
          <a:xfrm>
            <a:off x="0" y="185195"/>
            <a:ext cx="28148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КОНКУРЕНТЫ</a:t>
            </a:r>
          </a:p>
        </p:txBody>
      </p:sp>
      <p:pic>
        <p:nvPicPr>
          <p:cNvPr id="8194" name="Picture 2" descr="ГК ТЕХНОБАЛТ">
            <a:extLst>
              <a:ext uri="{FF2B5EF4-FFF2-40B4-BE49-F238E27FC236}">
                <a16:creationId xmlns:a16="http://schemas.microsoft.com/office/drawing/2014/main" id="{5811BA2F-5B4F-43F9-86C6-AECE0191C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/>
        </p:blipFill>
        <p:spPr bwMode="auto">
          <a:xfrm>
            <a:off x="1840759" y="657223"/>
            <a:ext cx="1060938" cy="10609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mpany">
            <a:extLst>
              <a:ext uri="{FF2B5EF4-FFF2-40B4-BE49-F238E27FC236}">
                <a16:creationId xmlns:a16="http://schemas.microsoft.com/office/drawing/2014/main" id="{184D1272-0FAB-405E-81A6-ED1D43A4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15" y="859599"/>
            <a:ext cx="2840038" cy="6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1207B73-8E3E-43A2-9B62-4BD3CDE7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955" y1="46980" x2="48780" y2="65563"/>
                        <a14:foregroundMark x1="36469" y1="78339" x2="36469" y2="78339"/>
                        <a14:foregroundMark x1="40360" y1="79384" x2="40360" y2="79384"/>
                        <a14:foregroundMark x1="28571" y1="82230" x2="28571" y2="82230"/>
                        <a14:foregroundMark x1="19280" y1="81707" x2="19280" y2="81707"/>
                        <a14:foregroundMark x1="48084" y1="81882" x2="48084" y2="81882"/>
                        <a14:foregroundMark x1="54355" y1="80778" x2="54355" y2="80778"/>
                        <a14:foregroundMark x1="66144" y1="82578" x2="66144" y2="8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17" y="508694"/>
            <a:ext cx="1357993" cy="13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5">
            <a:extLst>
              <a:ext uri="{FF2B5EF4-FFF2-40B4-BE49-F238E27FC236}">
                <a16:creationId xmlns:a16="http://schemas.microsoft.com/office/drawing/2014/main" id="{0A816AF9-440B-4321-A015-EA0D7DD26CF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351962" y="375784"/>
            <a:ext cx="2840038" cy="1490903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0C0A0-F791-4BC5-894B-5B033325A2F3}"/>
              </a:ext>
            </a:extLst>
          </p:cNvPr>
          <p:cNvSpPr txBox="1"/>
          <p:nvPr/>
        </p:nvSpPr>
        <p:spPr>
          <a:xfrm>
            <a:off x="333521" y="2699504"/>
            <a:ext cx="81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92D050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0ED99-EE74-4A1A-AA4D-F9041FB96F8E}"/>
              </a:ext>
            </a:extLst>
          </p:cNvPr>
          <p:cNvSpPr txBox="1"/>
          <p:nvPr/>
        </p:nvSpPr>
        <p:spPr>
          <a:xfrm>
            <a:off x="268224" y="3899833"/>
            <a:ext cx="81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EF26236-5479-4617-AE72-DF6D22E4D146}"/>
              </a:ext>
            </a:extLst>
          </p:cNvPr>
          <p:cNvSpPr/>
          <p:nvPr/>
        </p:nvSpPr>
        <p:spPr>
          <a:xfrm>
            <a:off x="268224" y="4189101"/>
            <a:ext cx="816864" cy="816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AFB03-C784-4CEF-B6BB-75F6BE9B724C}"/>
              </a:ext>
            </a:extLst>
          </p:cNvPr>
          <p:cNvSpPr txBox="1"/>
          <p:nvPr/>
        </p:nvSpPr>
        <p:spPr>
          <a:xfrm>
            <a:off x="1692231" y="1917584"/>
            <a:ext cx="196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ТЕХНО БАЛТ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0C9D1-3B9E-4437-9CEF-D55ED1B9FD68}"/>
              </a:ext>
            </a:extLst>
          </p:cNvPr>
          <p:cNvSpPr txBox="1"/>
          <p:nvPr/>
        </p:nvSpPr>
        <p:spPr>
          <a:xfrm>
            <a:off x="4226450" y="1917585"/>
            <a:ext cx="196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DP MODULE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ED339-0F15-4B17-8D1B-C89F681168B3}"/>
              </a:ext>
            </a:extLst>
          </p:cNvPr>
          <p:cNvSpPr txBox="1"/>
          <p:nvPr/>
        </p:nvSpPr>
        <p:spPr>
          <a:xfrm>
            <a:off x="7078699" y="1917584"/>
            <a:ext cx="196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МОДУЛЬТИ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D0CCF-6DE1-40C7-898D-B3285B804568}"/>
              </a:ext>
            </a:extLst>
          </p:cNvPr>
          <p:cNvSpPr txBox="1"/>
          <p:nvPr/>
        </p:nvSpPr>
        <p:spPr>
          <a:xfrm>
            <a:off x="9787418" y="1917584"/>
            <a:ext cx="196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MODUHOMES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1781BB74-CA0C-431D-8383-F644858EA594}"/>
              </a:ext>
            </a:extLst>
          </p:cNvPr>
          <p:cNvSpPr/>
          <p:nvPr/>
        </p:nvSpPr>
        <p:spPr>
          <a:xfrm>
            <a:off x="1247488" y="2869787"/>
            <a:ext cx="2247480" cy="8398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краткая информация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симпатичный дизайн каталога и домов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0AB5A45E-E946-4C49-A8D5-220D25510AB6}"/>
              </a:ext>
            </a:extLst>
          </p:cNvPr>
          <p:cNvSpPr/>
          <p:nvPr/>
        </p:nvSpPr>
        <p:spPr>
          <a:xfrm>
            <a:off x="3878915" y="2869787"/>
            <a:ext cx="22474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лассический дизайн</a:t>
            </a: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есть "пирог" строения</a:t>
            </a:r>
            <a:endParaRPr lang="ru-RU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8">
            <a:extLst>
              <a:ext uri="{FF2B5EF4-FFF2-40B4-BE49-F238E27FC236}">
                <a16:creationId xmlns:a16="http://schemas.microsoft.com/office/drawing/2014/main" id="{30E6D03F-1A63-4012-800F-82FBB0B34B8D}"/>
              </a:ext>
            </a:extLst>
          </p:cNvPr>
          <p:cNvSpPr/>
          <p:nvPr/>
        </p:nvSpPr>
        <p:spPr>
          <a:xfrm>
            <a:off x="6666067" y="2880126"/>
            <a:ext cx="224748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возведение зданий совершается самой компанией</a:t>
            </a:r>
            <a:endParaRPr lang="ru-RU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8A390199-57F3-4B17-A2CF-9AA1720F022B}"/>
              </a:ext>
            </a:extLst>
          </p:cNvPr>
          <p:cNvSpPr/>
          <p:nvPr/>
        </p:nvSpPr>
        <p:spPr>
          <a:xfrm>
            <a:off x="1247488" y="4084141"/>
            <a:ext cx="2247480" cy="2450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однообразные строения,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схожи с гаражами; 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нет понимания в каких "идеальных" условиях это строение можно возвести;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b="0" strike="noStrike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не представлена возможность по блокировки домов.</a:t>
            </a: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DBFC85F3-551C-4E8F-A719-61931E77CD71}"/>
              </a:ext>
            </a:extLst>
          </p:cNvPr>
          <p:cNvSpPr/>
          <p:nvPr/>
        </p:nvSpPr>
        <p:spPr>
          <a:xfrm>
            <a:off x="3878915" y="4084141"/>
            <a:ext cx="2247480" cy="2235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м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ало визуализации продукта и данных каталога;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не представлена возможность по блокировки домов;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не являются капитальными строениями.</a:t>
            </a:r>
            <a:endParaRPr lang="ru-RU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8">
            <a:extLst>
              <a:ext uri="{FF2B5EF4-FFF2-40B4-BE49-F238E27FC236}">
                <a16:creationId xmlns:a16="http://schemas.microsoft.com/office/drawing/2014/main" id="{861057BD-592E-41DD-8123-CEFBE005B740}"/>
              </a:ext>
            </a:extLst>
          </p:cNvPr>
          <p:cNvSpPr/>
          <p:nvPr/>
        </p:nvSpPr>
        <p:spPr>
          <a:xfrm>
            <a:off x="6666067" y="4084141"/>
            <a:ext cx="2247480" cy="24504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с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троения похожи на сооружения для временного проживания; </a:t>
            </a:r>
          </a:p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нет разнообразия архитектурных решений;</a:t>
            </a:r>
            <a:endParaRPr lang="ru-RU" sz="1400" b="0" strike="noStrike" spc="-1" dirty="0">
              <a:solidFill>
                <a:srgbClr val="FFFFFF"/>
              </a:solidFill>
              <a:latin typeface="Century Gothic" panose="020B0502020202020204" pitchFamily="34" charset="0"/>
              <a:ea typeface="Arial"/>
            </a:endParaRPr>
          </a:p>
          <a:p>
            <a:pPr algn="ctr">
              <a:spcBef>
                <a:spcPts val="800"/>
              </a:spcBef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не представлена возможность по блокировки домов.</a:t>
            </a:r>
            <a:endParaRPr lang="ru-RU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2599FE9-6981-4F95-8BC6-B8D279735C0F}"/>
              </a:ext>
            </a:extLst>
          </p:cNvPr>
          <p:cNvCxnSpPr/>
          <p:nvPr/>
        </p:nvCxnSpPr>
        <p:spPr>
          <a:xfrm>
            <a:off x="0" y="251155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134E5A-220C-4D05-9D17-610B4168EA10}"/>
              </a:ext>
            </a:extLst>
          </p:cNvPr>
          <p:cNvSpPr/>
          <p:nvPr/>
        </p:nvSpPr>
        <p:spPr>
          <a:xfrm>
            <a:off x="9229835" y="2791950"/>
            <a:ext cx="2987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16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Социально-ориентированное жилье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ru-RU" sz="1600" b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16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Ориентация на массовую застройку районов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ru-RU" sz="1600" b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16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Разнообразие планировочных решений коттеджных поселков, подробные визуализации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ru-RU" sz="1600" b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ru-RU" sz="16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Дома блокируются между собой</a:t>
            </a:r>
          </a:p>
        </p:txBody>
      </p:sp>
      <p:sp>
        <p:nvSpPr>
          <p:cNvPr id="24" name="Google Shape;116;p2">
            <a:extLst>
              <a:ext uri="{FF2B5EF4-FFF2-40B4-BE49-F238E27FC236}">
                <a16:creationId xmlns:a16="http://schemas.microsoft.com/office/drawing/2014/main" id="{4EC6BD85-BB0B-4DAA-BACA-7627141EC6BC}"/>
              </a:ext>
            </a:extLst>
          </p:cNvPr>
          <p:cNvSpPr txBox="1"/>
          <p:nvPr/>
        </p:nvSpPr>
        <p:spPr bwMode="auto">
          <a:xfrm>
            <a:off x="11544974" y="6273267"/>
            <a:ext cx="862027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0918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2BFB2C5-A526-435D-8B4F-3FAE17158421}"/>
              </a:ext>
            </a:extLst>
          </p:cNvPr>
          <p:cNvSpPr/>
          <p:nvPr/>
        </p:nvSpPr>
        <p:spPr>
          <a:xfrm>
            <a:off x="3157588" y="1939533"/>
            <a:ext cx="8416963" cy="769796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31C90C-CCE0-4AD4-A283-2E4BC552D5D4}"/>
              </a:ext>
            </a:extLst>
          </p:cNvPr>
          <p:cNvSpPr/>
          <p:nvPr/>
        </p:nvSpPr>
        <p:spPr>
          <a:xfrm>
            <a:off x="3157590" y="857273"/>
            <a:ext cx="8416963" cy="763177"/>
          </a:xfrm>
          <a:prstGeom prst="rect">
            <a:avLst/>
          </a:prstGeom>
          <a:solidFill>
            <a:srgbClr val="A5A5A5">
              <a:alpha val="4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5A945EB-13FE-4EFC-ACD9-561304A9AB4A}"/>
              </a:ext>
            </a:extLst>
          </p:cNvPr>
          <p:cNvSpPr/>
          <p:nvPr/>
        </p:nvSpPr>
        <p:spPr>
          <a:xfrm>
            <a:off x="741896" y="863233"/>
            <a:ext cx="2415696" cy="769796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ПОДДЕРЖКА ПРОЕКТА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74553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15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1BF273-B181-4813-909E-09B78C37E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4" y="886082"/>
            <a:ext cx="1248522" cy="7188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6CC8A2-36B2-41F3-B8A4-508B8A909FF6}"/>
              </a:ext>
            </a:extLst>
          </p:cNvPr>
          <p:cNvSpPr txBox="1"/>
          <p:nvPr/>
        </p:nvSpPr>
        <p:spPr>
          <a:xfrm>
            <a:off x="3198363" y="3144933"/>
            <a:ext cx="8335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Агентство стратегических инициатив - форум "СИЛЬНЫЕ ИДЕИ ДЛЯ НОВОГО ВРЕМЕНИ"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12945B-CF82-424D-9E0D-A5D8D1E0510C}"/>
              </a:ext>
            </a:extLst>
          </p:cNvPr>
          <p:cNvSpPr txBox="1"/>
          <p:nvPr/>
        </p:nvSpPr>
        <p:spPr>
          <a:xfrm>
            <a:off x="3157588" y="1035731"/>
            <a:ext cx="8416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ФОНД СОДЕЙСТВИЯ ИННОВАЦИЯМ - гранд «СТАРТ-ВЗЛЁТ»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3E1228D-601C-46BD-8020-536F2751E271}"/>
              </a:ext>
            </a:extLst>
          </p:cNvPr>
          <p:cNvSpPr/>
          <p:nvPr/>
        </p:nvSpPr>
        <p:spPr>
          <a:xfrm>
            <a:off x="741894" y="1935776"/>
            <a:ext cx="2415696" cy="770040"/>
          </a:xfrm>
          <a:prstGeom prst="rect">
            <a:avLst/>
          </a:prstGeom>
          <a:solidFill>
            <a:srgbClr val="6C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00278E4-9467-44E8-8FFD-102F4D69FA3D}"/>
              </a:ext>
            </a:extLst>
          </p:cNvPr>
          <p:cNvSpPr/>
          <p:nvPr/>
        </p:nvSpPr>
        <p:spPr>
          <a:xfrm>
            <a:off x="3157588" y="3033840"/>
            <a:ext cx="8416963" cy="769796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D6CEA1-7521-42B1-A751-503DF1DE25A9}"/>
              </a:ext>
            </a:extLst>
          </p:cNvPr>
          <p:cNvSpPr/>
          <p:nvPr/>
        </p:nvSpPr>
        <p:spPr>
          <a:xfrm>
            <a:off x="741894" y="3033840"/>
            <a:ext cx="2415696" cy="782373"/>
          </a:xfrm>
          <a:prstGeom prst="rect">
            <a:avLst/>
          </a:prstGeom>
          <a:solidFill>
            <a:srgbClr val="4B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605DE-7AD6-4A28-BFE3-80DB89493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49" y="1847433"/>
            <a:ext cx="1000386" cy="100038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490520D-4382-47E2-8215-BD52F82B40F9}"/>
              </a:ext>
            </a:extLst>
          </p:cNvPr>
          <p:cNvSpPr/>
          <p:nvPr/>
        </p:nvSpPr>
        <p:spPr>
          <a:xfrm>
            <a:off x="3157588" y="4140725"/>
            <a:ext cx="8416963" cy="769796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DE3C542-CE21-447F-9B8E-65CDDD6D9B2C}"/>
              </a:ext>
            </a:extLst>
          </p:cNvPr>
          <p:cNvSpPr/>
          <p:nvPr/>
        </p:nvSpPr>
        <p:spPr>
          <a:xfrm>
            <a:off x="741894" y="4140725"/>
            <a:ext cx="2415696" cy="769796"/>
          </a:xfrm>
          <a:prstGeom prst="rect">
            <a:avLst/>
          </a:prstGeom>
          <a:solidFill>
            <a:srgbClr val="6C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904C78F-249A-4A34-A58B-A3A3A2EAC06C}"/>
              </a:ext>
            </a:extLst>
          </p:cNvPr>
          <p:cNvSpPr/>
          <p:nvPr/>
        </p:nvSpPr>
        <p:spPr>
          <a:xfrm>
            <a:off x="3157588" y="5254191"/>
            <a:ext cx="8416963" cy="769796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EADC55-E219-44FD-8A33-90967A8BFE00}"/>
              </a:ext>
            </a:extLst>
          </p:cNvPr>
          <p:cNvSpPr/>
          <p:nvPr/>
        </p:nvSpPr>
        <p:spPr>
          <a:xfrm>
            <a:off x="741894" y="5254191"/>
            <a:ext cx="2415696" cy="769796"/>
          </a:xfrm>
          <a:prstGeom prst="rect">
            <a:avLst/>
          </a:prstGeom>
          <a:solidFill>
            <a:srgbClr val="4B4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D63EE-6F2B-45EB-B8D5-056681511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2761" r="2292" b="12239"/>
          <a:stretch/>
        </p:blipFill>
        <p:spPr>
          <a:xfrm>
            <a:off x="1449549" y="4212708"/>
            <a:ext cx="1152000" cy="61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4D463F-6CF4-4897-83C7-757DC48AE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34" y="5462441"/>
            <a:ext cx="1716949" cy="3421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E22918-09A8-4816-B8D6-E947D273D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6" y="2992757"/>
            <a:ext cx="1513147" cy="8452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160E706-1AD1-4C69-9768-1764F2EB635B}"/>
              </a:ext>
            </a:extLst>
          </p:cNvPr>
          <p:cNvSpPr txBox="1"/>
          <p:nvPr/>
        </p:nvSpPr>
        <p:spPr>
          <a:xfrm>
            <a:off x="3157588" y="2151519"/>
            <a:ext cx="8416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Фонд поддержки социальных проектов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743922-19AC-4584-8A7D-6F287D06E104}"/>
              </a:ext>
            </a:extLst>
          </p:cNvPr>
          <p:cNvSpPr txBox="1"/>
          <p:nvPr/>
        </p:nvSpPr>
        <p:spPr>
          <a:xfrm>
            <a:off x="3157588" y="4334042"/>
            <a:ext cx="8416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1600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ДОМ.РФ - 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Финансовый институт развития в жилищной сфере России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B41CD7-F663-4245-AC53-4576CCA0323E}"/>
              </a:ext>
            </a:extLst>
          </p:cNvPr>
          <p:cNvSpPr txBox="1"/>
          <p:nvPr/>
        </p:nvSpPr>
        <p:spPr>
          <a:xfrm>
            <a:off x="3218104" y="3114155"/>
            <a:ext cx="8315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Агентство стратегических инициатив - форум "СИЛЬНЫЕ ИДЕИ ДЛЯ НОВОГО ВРЕМЕНИ"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9FB7C1-ABFA-41D5-AD2A-B412C9B14CDF}"/>
              </a:ext>
            </a:extLst>
          </p:cNvPr>
          <p:cNvSpPr txBox="1"/>
          <p:nvPr/>
        </p:nvSpPr>
        <p:spPr>
          <a:xfrm>
            <a:off x="3157588" y="5435287"/>
            <a:ext cx="8416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ВЭБ.РФ – государственная корпорация развития России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84900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124420-DDA8-F67B-9C76-DE0765F3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5" y="2797844"/>
            <a:ext cx="2792071" cy="394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993647-896D-6E6B-DBBA-270724FBE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44" y="-158999"/>
            <a:ext cx="2635355" cy="3714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254EB-90A1-453C-8096-0DAB52F55B29}"/>
              </a:ext>
            </a:extLst>
          </p:cNvPr>
          <p:cNvSpPr txBox="1"/>
          <p:nvPr/>
        </p:nvSpPr>
        <p:spPr>
          <a:xfrm>
            <a:off x="0" y="172495"/>
            <a:ext cx="28964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КОМАНДА</a:t>
            </a:r>
          </a:p>
        </p:txBody>
      </p:sp>
      <p:pic>
        <p:nvPicPr>
          <p:cNvPr id="3" name="Рисунок 24">
            <a:extLst>
              <a:ext uri="{FF2B5EF4-FFF2-40B4-BE49-F238E27FC236}">
                <a16:creationId xmlns:a16="http://schemas.microsoft.com/office/drawing/2014/main" id="{946A8E5B-8FA4-4EE8-8CF0-A76B61B4B34F}"/>
              </a:ext>
            </a:extLst>
          </p:cNvPr>
          <p:cNvPicPr/>
          <p:nvPr/>
        </p:nvPicPr>
        <p:blipFill rotWithShape="1">
          <a:blip r:embed="rId4"/>
          <a:srcRect l="804" t="6345" r="-804" b="18658"/>
          <a:stretch/>
        </p:blipFill>
        <p:spPr>
          <a:xfrm>
            <a:off x="467925" y="692228"/>
            <a:ext cx="2160000" cy="2160000"/>
          </a:xfrm>
          <a:prstGeom prst="ellipse">
            <a:avLst/>
          </a:prstGeom>
          <a:ln w="0">
            <a:noFill/>
          </a:ln>
        </p:spPr>
      </p:pic>
      <p:pic>
        <p:nvPicPr>
          <p:cNvPr id="4" name="Рисунок 26">
            <a:extLst>
              <a:ext uri="{FF2B5EF4-FFF2-40B4-BE49-F238E27FC236}">
                <a16:creationId xmlns:a16="http://schemas.microsoft.com/office/drawing/2014/main" id="{2641F6C9-2790-45C8-89F4-D26B4493B75E}"/>
              </a:ext>
            </a:extLst>
          </p:cNvPr>
          <p:cNvPicPr/>
          <p:nvPr/>
        </p:nvPicPr>
        <p:blipFill rotWithShape="1">
          <a:blip r:embed="rId5"/>
          <a:srcRect t="10683" b="14329"/>
          <a:stretch/>
        </p:blipFill>
        <p:spPr>
          <a:xfrm>
            <a:off x="2828444" y="703544"/>
            <a:ext cx="2160000" cy="2160000"/>
          </a:xfrm>
          <a:prstGeom prst="ellipse">
            <a:avLst/>
          </a:prstGeom>
          <a:ln w="0">
            <a:noFill/>
          </a:ln>
        </p:spPr>
      </p:pic>
      <p:pic>
        <p:nvPicPr>
          <p:cNvPr id="5" name="Рисунок 25">
            <a:extLst>
              <a:ext uri="{FF2B5EF4-FFF2-40B4-BE49-F238E27FC236}">
                <a16:creationId xmlns:a16="http://schemas.microsoft.com/office/drawing/2014/main" id="{9A6AB4DB-1EF5-4D34-B46A-E0FE994002E0}"/>
              </a:ext>
            </a:extLst>
          </p:cNvPr>
          <p:cNvPicPr/>
          <p:nvPr/>
        </p:nvPicPr>
        <p:blipFill rotWithShape="1">
          <a:blip r:embed="rId6"/>
          <a:srcRect l="1286" t="6656" r="-1286" b="11306"/>
          <a:stretch/>
        </p:blipFill>
        <p:spPr>
          <a:xfrm>
            <a:off x="5188963" y="748570"/>
            <a:ext cx="2160000" cy="2160000"/>
          </a:xfrm>
          <a:prstGeom prst="ellipse">
            <a:avLst/>
          </a:prstGeom>
          <a:ln w="0">
            <a:noFill/>
          </a:ln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D0663B82-8658-4155-A048-E88F78D54F08}"/>
              </a:ext>
            </a:extLst>
          </p:cNvPr>
          <p:cNvSpPr/>
          <p:nvPr/>
        </p:nvSpPr>
        <p:spPr>
          <a:xfrm>
            <a:off x="-248826" y="2943230"/>
            <a:ext cx="3545365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Горбунова Анна </a:t>
            </a: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л</a:t>
            </a:r>
            <a:r>
              <a:rPr lang="ru-RU" sz="1600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идер команды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290A1607-E423-41A1-BA6B-FCDA9A9918F0}"/>
              </a:ext>
            </a:extLst>
          </p:cNvPr>
          <p:cNvSpPr/>
          <p:nvPr/>
        </p:nvSpPr>
        <p:spPr>
          <a:xfrm>
            <a:off x="4939920" y="2967584"/>
            <a:ext cx="2753625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Кудленко</a:t>
            </a: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Ростислав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ар</a:t>
            </a: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хитектор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7C817BFC-A668-4719-8FE2-DE7DA689B6BE}"/>
              </a:ext>
            </a:extLst>
          </p:cNvPr>
          <p:cNvSpPr/>
          <p:nvPr/>
        </p:nvSpPr>
        <p:spPr>
          <a:xfrm>
            <a:off x="1998568" y="2954654"/>
            <a:ext cx="3749186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ru-RU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Гашененко</a:t>
            </a: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Ева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strike="noStrike" spc="-1" dirty="0">
                <a:solidFill>
                  <a:schemeClr val="bg1"/>
                </a:solidFill>
                <a:uFillTx/>
                <a:latin typeface="Century Gothic" panose="020B0502020202020204" pitchFamily="34" charset="0"/>
                <a:ea typeface="Arial"/>
              </a:rPr>
              <a:t> </a:t>
            </a:r>
            <a:r>
              <a:rPr lang="ru-RU" sz="1600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веб-разработчик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F267C880-0B37-4FC0-8493-2FAE9C7C9F7A}"/>
              </a:ext>
            </a:extLst>
          </p:cNvPr>
          <p:cNvSpPr/>
          <p:nvPr/>
        </p:nvSpPr>
        <p:spPr>
          <a:xfrm>
            <a:off x="7420202" y="2961281"/>
            <a:ext cx="259416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Предко</a:t>
            </a: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Елена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дизайнер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F8DFA1D7-D945-4699-AA6D-A1D01262B1EC}"/>
              </a:ext>
            </a:extLst>
          </p:cNvPr>
          <p:cNvSpPr/>
          <p:nvPr/>
        </p:nvSpPr>
        <p:spPr>
          <a:xfrm>
            <a:off x="9417365" y="2973888"/>
            <a:ext cx="270000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Предко Лука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инженер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E9A0B9A9-C2E6-487B-9BDD-98D992BAD70B}"/>
              </a:ext>
            </a:extLst>
          </p:cNvPr>
          <p:cNvSpPr/>
          <p:nvPr/>
        </p:nvSpPr>
        <p:spPr>
          <a:xfrm>
            <a:off x="3095496" y="5986003"/>
            <a:ext cx="300024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Скляров Владимир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экономист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69CA8277-CDDD-4689-ACCF-0EA21F3D5BFD}"/>
              </a:ext>
            </a:extLst>
          </p:cNvPr>
          <p:cNvSpPr/>
          <p:nvPr/>
        </p:nvSpPr>
        <p:spPr>
          <a:xfrm>
            <a:off x="8506220" y="5830734"/>
            <a:ext cx="3840362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Крысько Александра Анатольевна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н</a:t>
            </a:r>
            <a:r>
              <a:rPr lang="ru-RU" sz="1600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аставник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809FDCF9-BACC-4B94-892F-1AA47AFE2A4F}"/>
              </a:ext>
            </a:extLst>
          </p:cNvPr>
          <p:cNvSpPr txBox="1"/>
          <p:nvPr/>
        </p:nvSpPr>
        <p:spPr bwMode="auto">
          <a:xfrm>
            <a:off x="11670221" y="6293052"/>
            <a:ext cx="673613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16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3C875F71-7440-4D86-5C47-452555A4DC16}"/>
              </a:ext>
            </a:extLst>
          </p:cNvPr>
          <p:cNvSpPr/>
          <p:nvPr/>
        </p:nvSpPr>
        <p:spPr>
          <a:xfrm>
            <a:off x="5849490" y="5966950"/>
            <a:ext cx="300024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 err="1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Гурылёв</a:t>
            </a: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 Никита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экономист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6ABEA0-37BF-F394-68FC-F91FED6D14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33" y="3045858"/>
            <a:ext cx="2424151" cy="3429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E14476-2160-5D8D-8922-BB5D02E56B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01" y="2908570"/>
            <a:ext cx="2635354" cy="3729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C8F377-529B-9BC8-2AEF-0A327CD855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79" y="2852228"/>
            <a:ext cx="2753624" cy="3895046"/>
          </a:xfrm>
          <a:prstGeom prst="rect">
            <a:avLst/>
          </a:prstGeom>
        </p:spPr>
      </p:pic>
      <p:sp>
        <p:nvSpPr>
          <p:cNvPr id="29" name="TextBox 20">
            <a:extLst>
              <a:ext uri="{FF2B5EF4-FFF2-40B4-BE49-F238E27FC236}">
                <a16:creationId xmlns:a16="http://schemas.microsoft.com/office/drawing/2014/main" id="{9A36D291-3024-9325-D5AA-4B4763294815}"/>
              </a:ext>
            </a:extLst>
          </p:cNvPr>
          <p:cNvSpPr/>
          <p:nvPr/>
        </p:nvSpPr>
        <p:spPr>
          <a:xfrm>
            <a:off x="343257" y="6004040"/>
            <a:ext cx="259416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Щербина Анна</a:t>
            </a:r>
            <a:endParaRPr lang="ru-RU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spc="-1" dirty="0">
                <a:solidFill>
                  <a:schemeClr val="accent4"/>
                </a:solidFill>
                <a:latin typeface="Century Gothic" panose="020B0502020202020204" pitchFamily="34" charset="0"/>
                <a:ea typeface="Arial"/>
              </a:rPr>
              <a:t>д</a:t>
            </a:r>
            <a:r>
              <a:rPr lang="ru-RU" sz="1600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изайнер</a:t>
            </a:r>
            <a:endParaRPr lang="ru-RU" sz="160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0AE8EA-66A4-5013-2CC6-157F34A99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45" y="-172042"/>
            <a:ext cx="2635355" cy="37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0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FB4BEA7-EFAC-4187-928E-ECACEC1F51AE}"/>
              </a:ext>
            </a:extLst>
          </p:cNvPr>
          <p:cNvSpPr/>
          <p:nvPr/>
        </p:nvSpPr>
        <p:spPr>
          <a:xfrm>
            <a:off x="297743" y="912282"/>
            <a:ext cx="4539038" cy="2445546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0522DE-1E1F-4D28-9BB2-79C91AB5C2B5}"/>
              </a:ext>
            </a:extLst>
          </p:cNvPr>
          <p:cNvSpPr/>
          <p:nvPr/>
        </p:nvSpPr>
        <p:spPr>
          <a:xfrm>
            <a:off x="-1" y="5637852"/>
            <a:ext cx="11812371" cy="584733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1F10F0-2852-4C6D-95F0-A6C3BEF0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35" y="912282"/>
            <a:ext cx="3305335" cy="4725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ДОСТИЖЕНИЯ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574554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3124E6-6D0D-45BE-A187-3C805AEA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37" y="912282"/>
            <a:ext cx="3324739" cy="4725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69C0AD-1BC9-4152-9B0E-560120B7E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1406513"/>
            <a:ext cx="4539038" cy="32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9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A8676-A5AA-4D28-8E0B-075295BA8D79}"/>
              </a:ext>
            </a:extLst>
          </p:cNvPr>
          <p:cNvSpPr txBox="1"/>
          <p:nvPr/>
        </p:nvSpPr>
        <p:spPr>
          <a:xfrm>
            <a:off x="0" y="172495"/>
            <a:ext cx="28964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КОНТАКТЫ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3CEB-3FD3-49FA-BD66-52D0AE78AA5A}"/>
              </a:ext>
            </a:extLst>
          </p:cNvPr>
          <p:cNvSpPr txBox="1"/>
          <p:nvPr/>
        </p:nvSpPr>
        <p:spPr>
          <a:xfrm>
            <a:off x="350768" y="5106672"/>
            <a:ext cx="8357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Century Gothic" panose="020B0502020202020204" pitchFamily="34" charset="0"/>
              </a:rPr>
              <a:t>СПАСИБО!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4D429D-63E3-4D46-9112-8BF8539F378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646" y="2084411"/>
            <a:ext cx="2356979" cy="2140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89A58-F8FA-4539-8BE3-39A29A247E65}"/>
              </a:ext>
            </a:extLst>
          </p:cNvPr>
          <p:cNvSpPr txBox="1"/>
          <p:nvPr/>
        </p:nvSpPr>
        <p:spPr>
          <a:xfrm>
            <a:off x="124219" y="664193"/>
            <a:ext cx="842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Переходите в наш каталог модульных  жилых зданий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MODUHOMES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с помощью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QR-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кода или по ссылке</a:t>
            </a:r>
          </a:p>
        </p:txBody>
      </p:sp>
      <p:sp>
        <p:nvSpPr>
          <p:cNvPr id="9" name="Google Shape;116;p2">
            <a:extLst>
              <a:ext uri="{FF2B5EF4-FFF2-40B4-BE49-F238E27FC236}">
                <a16:creationId xmlns:a16="http://schemas.microsoft.com/office/drawing/2014/main" id="{8CC5D739-C63A-4C1F-92A5-6D68E6F0AAD7}"/>
              </a:ext>
            </a:extLst>
          </p:cNvPr>
          <p:cNvSpPr/>
          <p:nvPr/>
        </p:nvSpPr>
        <p:spPr>
          <a:xfrm>
            <a:off x="2311914" y="1784972"/>
            <a:ext cx="5987911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-US" sz="2400" b="1" u="sng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https://moduhomes.glide.page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Google Shape;116;p2">
            <a:extLst>
              <a:ext uri="{FF2B5EF4-FFF2-40B4-BE49-F238E27FC236}">
                <a16:creationId xmlns:a16="http://schemas.microsoft.com/office/drawing/2014/main" id="{713B2BED-261E-4A1B-9966-37F3739F350A}"/>
              </a:ext>
            </a:extLst>
          </p:cNvPr>
          <p:cNvSpPr txBox="1"/>
          <p:nvPr/>
        </p:nvSpPr>
        <p:spPr bwMode="auto">
          <a:xfrm>
            <a:off x="11661621" y="6293053"/>
            <a:ext cx="530870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18</a:t>
            </a:r>
          </a:p>
        </p:txBody>
      </p:sp>
      <p:pic>
        <p:nvPicPr>
          <p:cNvPr id="4" name="Рисунок 3" descr="значки-03.png">
            <a:extLst>
              <a:ext uri="{FF2B5EF4-FFF2-40B4-BE49-F238E27FC236}">
                <a16:creationId xmlns:a16="http://schemas.microsoft.com/office/drawing/2014/main" id="{8E326F39-00D4-5D9D-77D5-3C14AA7E648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/>
        </p:blipFill>
        <p:spPr bwMode="auto">
          <a:xfrm>
            <a:off x="3617092" y="2425725"/>
            <a:ext cx="720000" cy="717575"/>
          </a:xfrm>
          <a:prstGeom prst="rect">
            <a:avLst/>
          </a:prstGeom>
        </p:spPr>
      </p:pic>
      <p:pic>
        <p:nvPicPr>
          <p:cNvPr id="5" name="Рисунок 4" descr="значки-06.png">
            <a:extLst>
              <a:ext uri="{FF2B5EF4-FFF2-40B4-BE49-F238E27FC236}">
                <a16:creationId xmlns:a16="http://schemas.microsoft.com/office/drawing/2014/main" id="{ACFE6100-3878-5A24-AED9-B76AF2265EF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/>
        </p:blipFill>
        <p:spPr bwMode="auto">
          <a:xfrm>
            <a:off x="3631169" y="3154534"/>
            <a:ext cx="720000" cy="717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2831CD-7EFC-403D-FF45-07547A638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405" y="0"/>
            <a:ext cx="3309215" cy="6486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Google Shape;116;p2">
            <a:extLst>
              <a:ext uri="{FF2B5EF4-FFF2-40B4-BE49-F238E27FC236}">
                <a16:creationId xmlns:a16="http://schemas.microsoft.com/office/drawing/2014/main" id="{DD4F5A9E-D60F-A3A0-C6BD-599765E3084E}"/>
              </a:ext>
            </a:extLst>
          </p:cNvPr>
          <p:cNvSpPr/>
          <p:nvPr/>
        </p:nvSpPr>
        <p:spPr>
          <a:xfrm>
            <a:off x="4344131" y="3308800"/>
            <a:ext cx="3652398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chemeClr val="accent4"/>
                </a:solidFill>
                <a:uFillTx/>
                <a:latin typeface="Century Gothic" panose="020B0502020202020204" pitchFamily="34" charset="0"/>
                <a:ea typeface="Arial"/>
              </a:rPr>
              <a:t>+ 7 909 640-26-61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5D8A0B04-99B9-30D2-BF83-354D0B00146A}"/>
              </a:ext>
            </a:extLst>
          </p:cNvPr>
          <p:cNvSpPr/>
          <p:nvPr/>
        </p:nvSpPr>
        <p:spPr>
          <a:xfrm>
            <a:off x="4337092" y="2523636"/>
            <a:ext cx="3652398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moduhomes@mail</a:t>
            </a:r>
            <a:r>
              <a:rPr lang="en-US" sz="24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.ru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396B95E-CEC2-48E9-899B-7C91790D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87" y="3907700"/>
            <a:ext cx="600764" cy="6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6;p2">
            <a:extLst>
              <a:ext uri="{FF2B5EF4-FFF2-40B4-BE49-F238E27FC236}">
                <a16:creationId xmlns:a16="http://schemas.microsoft.com/office/drawing/2014/main" id="{23ACB96E-16D4-4F6C-B7B9-2852CC4F4024}"/>
              </a:ext>
            </a:extLst>
          </p:cNvPr>
          <p:cNvSpPr/>
          <p:nvPr/>
        </p:nvSpPr>
        <p:spPr>
          <a:xfrm>
            <a:off x="4321659" y="2523147"/>
            <a:ext cx="3652398" cy="73866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moduhomes@mail</a:t>
            </a:r>
            <a:r>
              <a:rPr lang="en-US" sz="2400" b="1" spc="-1" dirty="0">
                <a:solidFill>
                  <a:schemeClr val="accent4"/>
                </a:solidFill>
                <a:latin typeface="Century Gothic" panose="020B0502020202020204" pitchFamily="34" charset="0"/>
              </a:rPr>
              <a:t>.ru</a:t>
            </a:r>
            <a:endParaRPr lang="ru-RU" sz="2400" b="0" strike="noStrike" spc="-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8AD5B-EC66-4FAC-BECF-D42915AB6A8E}"/>
              </a:ext>
            </a:extLst>
          </p:cNvPr>
          <p:cNvSpPr txBox="1"/>
          <p:nvPr/>
        </p:nvSpPr>
        <p:spPr>
          <a:xfrm>
            <a:off x="4291551" y="3999986"/>
            <a:ext cx="6376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@moduhomes</a:t>
            </a:r>
            <a:endParaRPr lang="ru-RU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1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622085-7819-46C1-92CE-5C1F0125374F}"/>
              </a:ext>
            </a:extLst>
          </p:cNvPr>
          <p:cNvSpPr/>
          <p:nvPr/>
        </p:nvSpPr>
        <p:spPr>
          <a:xfrm>
            <a:off x="0" y="1563405"/>
            <a:ext cx="8253984" cy="300483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16DAAE-AB02-446A-A37A-F3998004E155}"/>
              </a:ext>
            </a:extLst>
          </p:cNvPr>
          <p:cNvSpPr/>
          <p:nvPr/>
        </p:nvSpPr>
        <p:spPr>
          <a:xfrm>
            <a:off x="9741389" y="0"/>
            <a:ext cx="24506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7F371ABE-A479-4906-B1D1-2E11FF3460D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180815" y="234096"/>
            <a:ext cx="1856481" cy="1645399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1959141027">
            <a:extLst>
              <a:ext uri="{FF2B5EF4-FFF2-40B4-BE49-F238E27FC236}">
                <a16:creationId xmlns:a16="http://schemas.microsoft.com/office/drawing/2014/main" id="{9C6E64A3-328C-4A1A-87CA-688E0C1A10A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835500" y="2400288"/>
            <a:ext cx="2210040" cy="55872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CDBD8595-5A1F-4C15-A022-45C6B1100D0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339691" y="4848855"/>
            <a:ext cx="1474560" cy="147456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19">
            <a:extLst>
              <a:ext uri="{FF2B5EF4-FFF2-40B4-BE49-F238E27FC236}">
                <a16:creationId xmlns:a16="http://schemas.microsoft.com/office/drawing/2014/main" id="{E2980C30-7654-47E6-8CE4-E92D41406C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712195" y="3480987"/>
            <a:ext cx="2793720" cy="1466518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25">
            <a:extLst>
              <a:ext uri="{FF2B5EF4-FFF2-40B4-BE49-F238E27FC236}">
                <a16:creationId xmlns:a16="http://schemas.microsoft.com/office/drawing/2014/main" id="{8482A824-F345-4395-B3B8-1DA0E9FBF6E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195011" y="1563405"/>
            <a:ext cx="5723934" cy="3004830"/>
          </a:xfrm>
          <a:prstGeom prst="rect">
            <a:avLst/>
          </a:prstGeom>
          <a:ln w="0">
            <a:noFill/>
          </a:ln>
        </p:spPr>
      </p:pic>
      <p:sp>
        <p:nvSpPr>
          <p:cNvPr id="10" name="TextBox 1005318372">
            <a:extLst>
              <a:ext uri="{FF2B5EF4-FFF2-40B4-BE49-F238E27FC236}">
                <a16:creationId xmlns:a16="http://schemas.microsoft.com/office/drawing/2014/main" id="{71541A78-E557-479A-BD70-A13406F45995}"/>
              </a:ext>
            </a:extLst>
          </p:cNvPr>
          <p:cNvSpPr/>
          <p:nvPr/>
        </p:nvSpPr>
        <p:spPr>
          <a:xfrm>
            <a:off x="0" y="0"/>
            <a:ext cx="9741389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600" b="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МЕЖВУЗОВСКАЯ АКСЕЛЕРАЦИОННАЯ ПРОГРАММА</a:t>
            </a:r>
            <a:endParaRPr lang="ru-RU" sz="16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14000"/>
              </a:lnSpc>
            </a:pPr>
            <a:r>
              <a:rPr lang="en-US" sz="2400" b="1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АКСЕЛЕРАТОР </a:t>
            </a:r>
            <a:r>
              <a:rPr lang="ru-RU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2.10</a:t>
            </a:r>
            <a:endParaRPr lang="ru-RU" sz="24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06;p1">
            <a:extLst>
              <a:ext uri="{FF2B5EF4-FFF2-40B4-BE49-F238E27FC236}">
                <a16:creationId xmlns:a16="http://schemas.microsoft.com/office/drawing/2014/main" id="{9F722FD2-B0D7-4919-8498-8529A104B8D4}"/>
              </a:ext>
            </a:extLst>
          </p:cNvPr>
          <p:cNvSpPr/>
          <p:nvPr/>
        </p:nvSpPr>
        <p:spPr>
          <a:xfrm>
            <a:off x="516353" y="1879495"/>
            <a:ext cx="5505120" cy="18580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rmAutofit fontScale="99500"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4400" b="1" strike="noStrike" spc="-1" dirty="0">
                <a:solidFill>
                  <a:srgbClr val="FFC000"/>
                </a:solidFill>
                <a:latin typeface="Gilroy"/>
                <a:ea typeface="Arial"/>
              </a:rPr>
              <a:t>MODU</a:t>
            </a:r>
            <a:r>
              <a:rPr lang="en-US" sz="8000" b="1" u="sng" strike="noStrike" spc="-1" dirty="0">
                <a:solidFill>
                  <a:srgbClr val="FFC000"/>
                </a:solidFill>
                <a:uFillTx/>
                <a:latin typeface="Gilroy"/>
                <a:ea typeface="Arial"/>
              </a:rPr>
              <a:t>HOMES</a:t>
            </a:r>
            <a:endParaRPr lang="ru-RU" sz="60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16DD6-CA45-45CF-8EF1-41E82F64DF5A}"/>
              </a:ext>
            </a:extLst>
          </p:cNvPr>
          <p:cNvSpPr txBox="1"/>
          <p:nvPr/>
        </p:nvSpPr>
        <p:spPr>
          <a:xfrm>
            <a:off x="516353" y="5592589"/>
            <a:ext cx="616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Донбасская Национальная Академия Строительства и Архитектуры</a:t>
            </a:r>
          </a:p>
          <a:p>
            <a:r>
              <a:rPr lang="ru-RU" dirty="0">
                <a:latin typeface="Century Gothic" panose="020B0502020202020204" pitchFamily="34" charset="0"/>
              </a:rPr>
              <a:t>Лидер команды </a:t>
            </a:r>
            <a:r>
              <a:rPr lang="en-US" dirty="0">
                <a:latin typeface="Century Gothic" panose="020B0502020202020204" pitchFamily="34" charset="0"/>
              </a:rPr>
              <a:t>ARH#</a:t>
            </a:r>
            <a:r>
              <a:rPr lang="ru-RU" dirty="0">
                <a:latin typeface="Century Gothic" panose="020B0502020202020204" pitchFamily="34" charset="0"/>
              </a:rPr>
              <a:t>2: Горбунова Анна Петровна</a:t>
            </a:r>
          </a:p>
        </p:txBody>
      </p:sp>
      <p:sp>
        <p:nvSpPr>
          <p:cNvPr id="12" name="Google Shape;106;p1">
            <a:extLst>
              <a:ext uri="{FF2B5EF4-FFF2-40B4-BE49-F238E27FC236}">
                <a16:creationId xmlns:a16="http://schemas.microsoft.com/office/drawing/2014/main" id="{A0C22CEA-47FA-4918-8D11-D2120BFCA659}"/>
              </a:ext>
            </a:extLst>
          </p:cNvPr>
          <p:cNvSpPr/>
          <p:nvPr/>
        </p:nvSpPr>
        <p:spPr>
          <a:xfrm>
            <a:off x="516353" y="4591564"/>
            <a:ext cx="5505120" cy="10847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rmAutofit fontScale="99500"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20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Создаем будущее вместе.</a:t>
            </a:r>
            <a:endParaRPr lang="ru-RU" sz="20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20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Модулируй свое пространство!</a:t>
            </a:r>
            <a:endParaRPr lang="ru-RU" sz="20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Google Shape;116;p2">
            <a:extLst>
              <a:ext uri="{FF2B5EF4-FFF2-40B4-BE49-F238E27FC236}">
                <a16:creationId xmlns:a16="http://schemas.microsoft.com/office/drawing/2014/main" id="{5F7F7BE9-782E-40F8-BB31-11F4EE392342}"/>
              </a:ext>
            </a:extLst>
          </p:cNvPr>
          <p:cNvSpPr txBox="1"/>
          <p:nvPr/>
        </p:nvSpPr>
        <p:spPr bwMode="auto">
          <a:xfrm>
            <a:off x="93983" y="3792000"/>
            <a:ext cx="6210564" cy="52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2700" b="1" dirty="0">
                <a:solidFill>
                  <a:schemeClr val="accent4"/>
                </a:solidFill>
              </a:rPr>
              <a:t>КАТАЛОГ МОДУЛЬНЫХ ЖИЛЫХ ЗДАНИЙ</a:t>
            </a:r>
          </a:p>
        </p:txBody>
      </p: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C77C7D5E-C089-4F04-8EE0-7AA73E00641B}"/>
              </a:ext>
            </a:extLst>
          </p:cNvPr>
          <p:cNvSpPr txBox="1"/>
          <p:nvPr/>
        </p:nvSpPr>
        <p:spPr bwMode="auto">
          <a:xfrm>
            <a:off x="11831919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863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72FF79-3668-47E5-A9B9-613F6030A0BF}"/>
              </a:ext>
            </a:extLst>
          </p:cNvPr>
          <p:cNvSpPr txBox="1"/>
          <p:nvPr/>
        </p:nvSpPr>
        <p:spPr>
          <a:xfrm>
            <a:off x="0" y="172495"/>
            <a:ext cx="31081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АКТУАЛЬНОСТЬ</a:t>
            </a:r>
          </a:p>
        </p:txBody>
      </p:sp>
      <p:graphicFrame>
        <p:nvGraphicFramePr>
          <p:cNvPr id="3" name="Диаграмма 15">
            <a:extLst>
              <a:ext uri="{FF2B5EF4-FFF2-40B4-BE49-F238E27FC236}">
                <a16:creationId xmlns:a16="http://schemas.microsoft.com/office/drawing/2014/main" id="{CE1E1658-86EB-4D19-A0FF-5FF6BF87B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54392"/>
              </p:ext>
            </p:extLst>
          </p:nvPr>
        </p:nvGraphicFramePr>
        <p:xfrm>
          <a:off x="6295221" y="3194304"/>
          <a:ext cx="5584758" cy="366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BAB2F60B-F642-44A5-B26D-962AFFFB2DD0}"/>
              </a:ext>
            </a:extLst>
          </p:cNvPr>
          <p:cNvSpPr/>
          <p:nvPr/>
        </p:nvSpPr>
        <p:spPr>
          <a:xfrm>
            <a:off x="7596707" y="1560359"/>
            <a:ext cx="441985" cy="372191"/>
          </a:xfrm>
          <a:prstGeom prst="rightArrow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9B8B8-08B9-4C23-934A-08B3258CA2C2}"/>
              </a:ext>
            </a:extLst>
          </p:cNvPr>
          <p:cNvSpPr txBox="1"/>
          <p:nvPr/>
        </p:nvSpPr>
        <p:spPr>
          <a:xfrm>
            <a:off x="6082930" y="2595865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E9D76-AF8B-4D22-9BBC-AFA55CF2012A}"/>
              </a:ext>
            </a:extLst>
          </p:cNvPr>
          <p:cNvSpPr txBox="1"/>
          <p:nvPr/>
        </p:nvSpPr>
        <p:spPr>
          <a:xfrm>
            <a:off x="9360360" y="2620594"/>
            <a:ext cx="128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Century Gothic" panose="020B0502020202020204" pitchFamily="34" charset="0"/>
              </a:rPr>
              <a:t>ПОСЛЕ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4973A-6AF0-444A-B4E6-4EDAA00895E8}"/>
              </a:ext>
            </a:extLst>
          </p:cNvPr>
          <p:cNvSpPr txBox="1"/>
          <p:nvPr/>
        </p:nvSpPr>
        <p:spPr>
          <a:xfrm rot="16200000">
            <a:off x="4187452" y="4750230"/>
            <a:ext cx="356920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Процент разрушений городов Донецкого региона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14473B25-4AF0-42D9-8295-18B93914E61E}"/>
              </a:ext>
            </a:extLst>
          </p:cNvPr>
          <p:cNvSpPr/>
          <p:nvPr/>
        </p:nvSpPr>
        <p:spPr>
          <a:xfrm>
            <a:off x="906890" y="968682"/>
            <a:ext cx="4742392" cy="62024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400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боевых действий на территории Донецкой Народной Республики (ДНР) повреждены выше 72 тыс. индивидуальных жилых домов, из них почти 9 тыс. не подлежат восстановлению.</a:t>
            </a:r>
          </a:p>
          <a:p>
            <a:pPr lvl="0">
              <a:lnSpc>
                <a:spcPct val="107000"/>
              </a:lnSpc>
            </a:pPr>
            <a:endParaRPr lang="ru-RU" sz="1400" spc="-3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ru-RU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400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на восстановление региона задействованы строительные компании - объемом около 45 тыс. строителей.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строительство новых и ремонт поврежденных домов из федерального бюджета в 2023 году выделено 4,5 млрд рублей.</a:t>
            </a:r>
          </a:p>
          <a:p>
            <a:pPr lvl="0">
              <a:lnSpc>
                <a:spcPct val="107000"/>
              </a:lnSpc>
            </a:pPr>
            <a:endParaRPr lang="ru-RU" sz="1400" spc="-3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400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всей территории Российской федерации ежегодно происходит от 40 до 68 кризисных наводнений. А также другие стихийные бедствия. Десятки тысяч человек остаются без жилья.</a:t>
            </a:r>
          </a:p>
          <a:p>
            <a:pPr lvl="0">
              <a:lnSpc>
                <a:spcPct val="107000"/>
              </a:lnSpc>
            </a:pPr>
            <a:endParaRPr lang="ru-RU" sz="1400" spc="-3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ru-RU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400" spc="-3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Массовое строительство индивидуальных жилых домов нуждается в унификации, экономии времени и финансов на возведение жилищного фонда и благоустройство прилегающих территорий.</a:t>
            </a:r>
            <a:endParaRPr lang="ru-RU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D9D9D9"/>
              </a:buClr>
            </a:pPr>
            <a:endParaRPr lang="ru-RU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35E50EB-9E21-4DA8-9E20-73619535AF8F}"/>
              </a:ext>
            </a:extLst>
          </p:cNvPr>
          <p:cNvSpPr/>
          <p:nvPr/>
        </p:nvSpPr>
        <p:spPr>
          <a:xfrm>
            <a:off x="338328" y="1238026"/>
            <a:ext cx="501511" cy="50842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1EC6F5F-3258-4504-B01F-1C862DFB2856}"/>
              </a:ext>
            </a:extLst>
          </p:cNvPr>
          <p:cNvSpPr/>
          <p:nvPr/>
        </p:nvSpPr>
        <p:spPr>
          <a:xfrm>
            <a:off x="341526" y="2685875"/>
            <a:ext cx="501511" cy="50842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93F222C-34B6-4F22-B1F5-6667D6F24FBB}"/>
              </a:ext>
            </a:extLst>
          </p:cNvPr>
          <p:cNvSpPr/>
          <p:nvPr/>
        </p:nvSpPr>
        <p:spPr>
          <a:xfrm>
            <a:off x="338328" y="4133724"/>
            <a:ext cx="501511" cy="50842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2AFA6027-ECD1-48DD-9D34-4F70FEC27FA9}"/>
              </a:ext>
            </a:extLst>
          </p:cNvPr>
          <p:cNvSpPr txBox="1"/>
          <p:nvPr/>
        </p:nvSpPr>
        <p:spPr bwMode="auto">
          <a:xfrm>
            <a:off x="11783793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F87B825-7AC0-48B4-AA21-703A352E2166}"/>
              </a:ext>
            </a:extLst>
          </p:cNvPr>
          <p:cNvSpPr/>
          <p:nvPr/>
        </p:nvSpPr>
        <p:spPr>
          <a:xfrm>
            <a:off x="338327" y="5570420"/>
            <a:ext cx="501511" cy="5060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F3B26-0871-46C8-A261-C55A9267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62" y="884701"/>
            <a:ext cx="1782128" cy="17358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A7CB08-0843-4092-9073-575482BC5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843" y="884701"/>
            <a:ext cx="1714950" cy="17149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4B96E9-E0CE-4D72-8AD6-30FCEF35E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869557"/>
            <a:ext cx="1714950" cy="16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6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D483F485-1D24-4E40-A965-3DEF95EF4750}"/>
              </a:ext>
            </a:extLst>
          </p:cNvPr>
          <p:cNvSpPr/>
          <p:nvPr/>
        </p:nvSpPr>
        <p:spPr>
          <a:xfrm flipH="1">
            <a:off x="0" y="2645229"/>
            <a:ext cx="12192000" cy="3538058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ACE3973D-77F0-4754-90FD-E7FD2004935F}"/>
              </a:ext>
            </a:extLst>
          </p:cNvPr>
          <p:cNvSpPr/>
          <p:nvPr/>
        </p:nvSpPr>
        <p:spPr>
          <a:xfrm flipH="1">
            <a:off x="9960428" y="0"/>
            <a:ext cx="2231571" cy="2645228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07D2E-2259-40FE-8388-F8FA5892B004}"/>
              </a:ext>
            </a:extLst>
          </p:cNvPr>
          <p:cNvSpPr txBox="1"/>
          <p:nvPr/>
        </p:nvSpPr>
        <p:spPr>
          <a:xfrm>
            <a:off x="0" y="185195"/>
            <a:ext cx="31562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ЦЕЛЕВАЯ АУДИТОРИЯ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116F26-9E45-460D-9784-64CEAEDBA329}"/>
              </a:ext>
            </a:extLst>
          </p:cNvPr>
          <p:cNvSpPr/>
          <p:nvPr/>
        </p:nvSpPr>
        <p:spPr>
          <a:xfrm>
            <a:off x="160421" y="674712"/>
            <a:ext cx="9717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Компании-застройщики, занимающихся малоэтажным строительством, в частности восстановлением Донецкого региона, а также частные лица, желающие получить проект для быстрого и недорогого строительства индивидуального жилого дома.</a:t>
            </a:r>
          </a:p>
        </p:txBody>
      </p:sp>
      <p:pic>
        <p:nvPicPr>
          <p:cNvPr id="4" name="Рисунок 13">
            <a:extLst>
              <a:ext uri="{FF2B5EF4-FFF2-40B4-BE49-F238E27FC236}">
                <a16:creationId xmlns:a16="http://schemas.microsoft.com/office/drawing/2014/main" id="{0883E76A-2265-429B-8F08-21501BF322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4314" y="2153856"/>
            <a:ext cx="7181649" cy="4520803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10A11644-F4FB-464D-8695-446F007F523A}"/>
              </a:ext>
            </a:extLst>
          </p:cNvPr>
          <p:cNvSpPr/>
          <p:nvPr/>
        </p:nvSpPr>
        <p:spPr>
          <a:xfrm>
            <a:off x="7750277" y="2275980"/>
            <a:ext cx="4441723" cy="3907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Актуальный и доступный социальный продукт</a:t>
            </a: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Учет региональных особенностей и потребностей населения</a:t>
            </a: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Различные готовые планировочные решения, объединяющиеся в единую композицию</a:t>
            </a:r>
            <a:endParaRPr lang="ru-RU" sz="2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69;p8">
            <a:extLst>
              <a:ext uri="{FF2B5EF4-FFF2-40B4-BE49-F238E27FC236}">
                <a16:creationId xmlns:a16="http://schemas.microsoft.com/office/drawing/2014/main" id="{C32F3B3C-27D5-4CF7-B4F5-EF8818CDEE71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524273" y="435976"/>
            <a:ext cx="1259520" cy="12595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6;p2">
            <a:extLst>
              <a:ext uri="{FF2B5EF4-FFF2-40B4-BE49-F238E27FC236}">
                <a16:creationId xmlns:a16="http://schemas.microsoft.com/office/drawing/2014/main" id="{FD0BC7B3-1846-4C14-9458-152FA8449D1F}"/>
              </a:ext>
            </a:extLst>
          </p:cNvPr>
          <p:cNvSpPr txBox="1"/>
          <p:nvPr/>
        </p:nvSpPr>
        <p:spPr bwMode="auto">
          <a:xfrm>
            <a:off x="11783793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AB813-25DA-4452-B794-902197E5B1DC}"/>
              </a:ext>
            </a:extLst>
          </p:cNvPr>
          <p:cNvSpPr txBox="1"/>
          <p:nvPr/>
        </p:nvSpPr>
        <p:spPr>
          <a:xfrm>
            <a:off x="10441492" y="1664635"/>
            <a:ext cx="1259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Плюсы:</a:t>
            </a:r>
          </a:p>
        </p:txBody>
      </p:sp>
    </p:spTree>
    <p:extLst>
      <p:ext uri="{BB962C8B-B14F-4D97-AF65-F5344CB8AC3E}">
        <p14:creationId xmlns:p14="http://schemas.microsoft.com/office/powerpoint/2010/main" val="135359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978568-84B0-4B6C-918F-6C754B6F9878}"/>
              </a:ext>
            </a:extLst>
          </p:cNvPr>
          <p:cNvSpPr txBox="1"/>
          <p:nvPr/>
        </p:nvSpPr>
        <p:spPr>
          <a:xfrm>
            <a:off x="0" y="172495"/>
            <a:ext cx="31081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5AB72-52D1-47A4-8841-A9634C843666}"/>
              </a:ext>
            </a:extLst>
          </p:cNvPr>
          <p:cNvSpPr txBox="1"/>
          <p:nvPr/>
        </p:nvSpPr>
        <p:spPr>
          <a:xfrm>
            <a:off x="0" y="764812"/>
            <a:ext cx="11946668" cy="400110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На данный момент компании-застройщики испытывают проблемы: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67A2E-EA19-4F63-800D-ADDB50C194F8}"/>
              </a:ext>
            </a:extLst>
          </p:cNvPr>
          <p:cNvSpPr txBox="1"/>
          <p:nvPr/>
        </p:nvSpPr>
        <p:spPr>
          <a:xfrm>
            <a:off x="1554049" y="1571122"/>
            <a:ext cx="9835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нехватка готовых проектных решений  малоэтажного жилья для застройки Донецкого региона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276E3-A46E-4551-ADE6-37A16EA56D25}"/>
              </a:ext>
            </a:extLst>
          </p:cNvPr>
          <p:cNvSpPr txBox="1"/>
          <p:nvPr/>
        </p:nvSpPr>
        <p:spPr>
          <a:xfrm>
            <a:off x="1554049" y="2895507"/>
            <a:ext cx="9579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критически короткие сроки на разработку проектной документации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830B5-F61A-499F-868B-F0FF9D60BFAC}"/>
              </a:ext>
            </a:extLst>
          </p:cNvPr>
          <p:cNvSpPr txBox="1"/>
          <p:nvPr/>
        </p:nvSpPr>
        <p:spPr>
          <a:xfrm>
            <a:off x="1554050" y="4206904"/>
            <a:ext cx="1085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разработка проектов и строительство в подобных условиях обходится дорого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A22E1-0673-4951-933B-8427658ACB6A}"/>
              </a:ext>
            </a:extLst>
          </p:cNvPr>
          <p:cNvSpPr txBox="1"/>
          <p:nvPr/>
        </p:nvSpPr>
        <p:spPr>
          <a:xfrm>
            <a:off x="1554050" y="5315616"/>
            <a:ext cx="10629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объем территории для застройки слишком велик, чтобы качественно и эстетически грамотно составить выразительный архитектурный облик городов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D47AB4-BA17-4248-9620-765BA6DC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9667" y1="38000" x2="80222" y2="51556"/>
                        <a14:foregroundMark x1="92444" y1="41556" x2="95667" y2="5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4" y="3872833"/>
            <a:ext cx="1068252" cy="10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C516C17-AF48-4C6E-B54C-E0464FD3D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2" y="1387907"/>
            <a:ext cx="1014984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D8A1540-6EA0-433A-A0D3-1ACE89F9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4" y="2548020"/>
            <a:ext cx="1047175" cy="10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F5B13CE-3AE2-488D-9101-294455CA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8" y="5161728"/>
            <a:ext cx="1015663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16;p2">
            <a:extLst>
              <a:ext uri="{FF2B5EF4-FFF2-40B4-BE49-F238E27FC236}">
                <a16:creationId xmlns:a16="http://schemas.microsoft.com/office/drawing/2014/main" id="{6B80BAFE-8128-4813-8750-6C6A88F46D99}"/>
              </a:ext>
            </a:extLst>
          </p:cNvPr>
          <p:cNvSpPr txBox="1"/>
          <p:nvPr/>
        </p:nvSpPr>
        <p:spPr bwMode="auto">
          <a:xfrm>
            <a:off x="11783793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5838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8FC19-1FE9-491B-AFF5-74B0AA875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>
          <a:xfrm>
            <a:off x="5647046" y="1668388"/>
            <a:ext cx="3190875" cy="518961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92570D8-F0DD-49FF-A443-DFA9AE842DDE}"/>
              </a:ext>
            </a:extLst>
          </p:cNvPr>
          <p:cNvSpPr/>
          <p:nvPr/>
        </p:nvSpPr>
        <p:spPr>
          <a:xfrm>
            <a:off x="223284" y="6286763"/>
            <a:ext cx="3416577" cy="571238"/>
          </a:xfrm>
          <a:prstGeom prst="rect">
            <a:avLst/>
          </a:prstGeom>
          <a:solidFill>
            <a:srgbClr val="99959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F1564-84DD-4A24-AC68-1E8B7E00D5B6}"/>
              </a:ext>
            </a:extLst>
          </p:cNvPr>
          <p:cNvSpPr txBox="1"/>
          <p:nvPr/>
        </p:nvSpPr>
        <p:spPr>
          <a:xfrm>
            <a:off x="-1" y="172495"/>
            <a:ext cx="306317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РЕШЕНИЕ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1142D-CBEB-45AB-A354-A0B1B592BAF7}"/>
              </a:ext>
            </a:extLst>
          </p:cNvPr>
          <p:cNvSpPr txBox="1"/>
          <p:nvPr/>
        </p:nvSpPr>
        <p:spPr>
          <a:xfrm>
            <a:off x="6650515" y="-738"/>
            <a:ext cx="2476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QR-</a:t>
            </a:r>
            <a:r>
              <a:rPr lang="ru-RU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код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AD96F36-1233-44D5-95FC-089AE0385DEE}"/>
              </a:ext>
            </a:extLst>
          </p:cNvPr>
          <p:cNvCxnSpPr>
            <a:cxnSpLocks/>
            <a:endCxn id="27" idx="10"/>
          </p:cNvCxnSpPr>
          <p:nvPr/>
        </p:nvCxnSpPr>
        <p:spPr>
          <a:xfrm flipV="1">
            <a:off x="3744902" y="1334654"/>
            <a:ext cx="405461" cy="11588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4212E6D-E233-43EA-9DBF-FA532558ACCC}"/>
              </a:ext>
            </a:extLst>
          </p:cNvPr>
          <p:cNvCxnSpPr>
            <a:cxnSpLocks/>
          </p:cNvCxnSpPr>
          <p:nvPr/>
        </p:nvCxnSpPr>
        <p:spPr>
          <a:xfrm flipH="1" flipV="1">
            <a:off x="3764271" y="1179066"/>
            <a:ext cx="364620" cy="13903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B655C6E5-BF8E-458C-94D9-BF22EB0D9DB1}"/>
              </a:ext>
            </a:extLst>
          </p:cNvPr>
          <p:cNvSpPr/>
          <p:nvPr/>
        </p:nvSpPr>
        <p:spPr>
          <a:xfrm>
            <a:off x="3261409" y="58252"/>
            <a:ext cx="3190875" cy="1276527"/>
          </a:xfrm>
          <a:custGeom>
            <a:avLst/>
            <a:gdLst>
              <a:gd name="connsiteX0" fmla="*/ 3063179 w 3063179"/>
              <a:gd name="connsiteY0" fmla="*/ 247702 h 1276527"/>
              <a:gd name="connsiteX1" fmla="*/ 2447229 w 3063179"/>
              <a:gd name="connsiteY1" fmla="*/ 52 h 1276527"/>
              <a:gd name="connsiteX2" fmla="*/ 2123379 w 3063179"/>
              <a:gd name="connsiteY2" fmla="*/ 228652 h 1276527"/>
              <a:gd name="connsiteX3" fmla="*/ 2301179 w 3063179"/>
              <a:gd name="connsiteY3" fmla="*/ 539802 h 1276527"/>
              <a:gd name="connsiteX4" fmla="*/ 2644079 w 3063179"/>
              <a:gd name="connsiteY4" fmla="*/ 381052 h 1276527"/>
              <a:gd name="connsiteX5" fmla="*/ 2415479 w 3063179"/>
              <a:gd name="connsiteY5" fmla="*/ 215952 h 1276527"/>
              <a:gd name="connsiteX6" fmla="*/ 1755079 w 3063179"/>
              <a:gd name="connsiteY6" fmla="*/ 692202 h 1276527"/>
              <a:gd name="connsiteX7" fmla="*/ 707329 w 3063179"/>
              <a:gd name="connsiteY7" fmla="*/ 571552 h 1276527"/>
              <a:gd name="connsiteX8" fmla="*/ 129479 w 3063179"/>
              <a:gd name="connsiteY8" fmla="*/ 692202 h 1276527"/>
              <a:gd name="connsiteX9" fmla="*/ 59629 w 3063179"/>
              <a:gd name="connsiteY9" fmla="*/ 1079552 h 1276527"/>
              <a:gd name="connsiteX10" fmla="*/ 853379 w 3063179"/>
              <a:gd name="connsiteY10" fmla="*/ 1276402 h 12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3179" h="1276527">
                <a:moveTo>
                  <a:pt x="3063179" y="247702"/>
                </a:moveTo>
                <a:cubicBezTo>
                  <a:pt x="2833520" y="125464"/>
                  <a:pt x="2603862" y="3227"/>
                  <a:pt x="2447229" y="52"/>
                </a:cubicBezTo>
                <a:cubicBezTo>
                  <a:pt x="2290596" y="-3123"/>
                  <a:pt x="2147721" y="138694"/>
                  <a:pt x="2123379" y="228652"/>
                </a:cubicBezTo>
                <a:cubicBezTo>
                  <a:pt x="2099037" y="318610"/>
                  <a:pt x="2214396" y="514402"/>
                  <a:pt x="2301179" y="539802"/>
                </a:cubicBezTo>
                <a:cubicBezTo>
                  <a:pt x="2387962" y="565202"/>
                  <a:pt x="2625029" y="435027"/>
                  <a:pt x="2644079" y="381052"/>
                </a:cubicBezTo>
                <a:cubicBezTo>
                  <a:pt x="2663129" y="327077"/>
                  <a:pt x="2563646" y="164094"/>
                  <a:pt x="2415479" y="215952"/>
                </a:cubicBezTo>
                <a:cubicBezTo>
                  <a:pt x="2267312" y="267810"/>
                  <a:pt x="2039771" y="632935"/>
                  <a:pt x="1755079" y="692202"/>
                </a:cubicBezTo>
                <a:cubicBezTo>
                  <a:pt x="1470387" y="751469"/>
                  <a:pt x="978262" y="571552"/>
                  <a:pt x="707329" y="571552"/>
                </a:cubicBezTo>
                <a:cubicBezTo>
                  <a:pt x="436396" y="571552"/>
                  <a:pt x="237429" y="607535"/>
                  <a:pt x="129479" y="692202"/>
                </a:cubicBezTo>
                <a:cubicBezTo>
                  <a:pt x="21529" y="776869"/>
                  <a:pt x="-61021" y="982185"/>
                  <a:pt x="59629" y="1079552"/>
                </a:cubicBezTo>
                <a:cubicBezTo>
                  <a:pt x="180279" y="1176919"/>
                  <a:pt x="713679" y="1280635"/>
                  <a:pt x="853379" y="127640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Google Shape;116;p2">
            <a:extLst>
              <a:ext uri="{FF2B5EF4-FFF2-40B4-BE49-F238E27FC236}">
                <a16:creationId xmlns:a16="http://schemas.microsoft.com/office/drawing/2014/main" id="{65F4A554-B0C1-48E9-9E2A-228C2B39364C}"/>
              </a:ext>
            </a:extLst>
          </p:cNvPr>
          <p:cNvSpPr/>
          <p:nvPr/>
        </p:nvSpPr>
        <p:spPr>
          <a:xfrm>
            <a:off x="354717" y="6404225"/>
            <a:ext cx="3285144" cy="6155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600" b="1" u="sng" strike="noStrike" spc="-1" dirty="0">
                <a:solidFill>
                  <a:schemeClr val="bg1"/>
                </a:solidFill>
                <a:uFillTx/>
                <a:latin typeface="Century Gothic" panose="020B0502020202020204" pitchFamily="34" charset="0"/>
                <a:ea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https://moduhomes.glide.page</a:t>
            </a:r>
            <a:endParaRPr lang="ru-RU" sz="1600" b="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Google Shape;116;p2">
            <a:extLst>
              <a:ext uri="{FF2B5EF4-FFF2-40B4-BE49-F238E27FC236}">
                <a16:creationId xmlns:a16="http://schemas.microsoft.com/office/drawing/2014/main" id="{B6B34E61-D7A3-4E85-B8DA-B74E8F2C2CC5}"/>
              </a:ext>
            </a:extLst>
          </p:cNvPr>
          <p:cNvSpPr/>
          <p:nvPr/>
        </p:nvSpPr>
        <p:spPr>
          <a:xfrm>
            <a:off x="354717" y="1033131"/>
            <a:ext cx="3976072" cy="5016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1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Наш к</a:t>
            </a:r>
            <a:r>
              <a:rPr lang="ru-RU" sz="2400" b="1" strike="noStrike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аталог-веб-приложение </a:t>
            </a:r>
            <a:r>
              <a:rPr lang="ru-RU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предоставляет </a:t>
            </a:r>
            <a:r>
              <a:rPr lang="ru-RU" sz="2000" b="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компаниям-застройщикам готовые проектные решения быстровозводимых модульных малоэтажных жилых зданий с последующей их компоновкой и блокировкой </a:t>
            </a:r>
            <a:r>
              <a:rPr lang="ru-RU" sz="2400" b="1" strike="noStrike" spc="-1" dirty="0">
                <a:solidFill>
                  <a:srgbClr val="FFC000"/>
                </a:solidFill>
                <a:latin typeface="Century Gothic" panose="020B0502020202020204" pitchFamily="34" charset="0"/>
                <a:ea typeface="Arial"/>
              </a:rPr>
              <a:t>для строительства целых коттеджных поселков</a:t>
            </a:r>
            <a:r>
              <a:rPr lang="ru-RU" sz="2000" b="0" strike="noStrike" spc="-1" dirty="0">
                <a:solidFill>
                  <a:srgbClr val="F2F2F2"/>
                </a:solidFill>
                <a:latin typeface="Century Gothic" panose="020B0502020202020204" pitchFamily="34" charset="0"/>
                <a:ea typeface="Arial"/>
              </a:rPr>
              <a:t>, </a:t>
            </a:r>
            <a:r>
              <a:rPr lang="ru-RU" sz="2000" b="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как в черте города, так и за его пределами</a:t>
            </a:r>
            <a:r>
              <a:rPr lang="ru-RU" sz="2000" b="0" strike="noStrike" spc="-1" dirty="0">
                <a:solidFill>
                  <a:schemeClr val="bg1"/>
                </a:solidFill>
                <a:latin typeface="Arial"/>
                <a:ea typeface="Arial"/>
              </a:rPr>
              <a:t>. </a:t>
            </a:r>
            <a:endParaRPr lang="ru-RU" sz="2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Google Shape;116;p2">
            <a:extLst>
              <a:ext uri="{FF2B5EF4-FFF2-40B4-BE49-F238E27FC236}">
                <a16:creationId xmlns:a16="http://schemas.microsoft.com/office/drawing/2014/main" id="{B9421FDB-D25D-4063-8A2B-AAEB33ADC3ED}"/>
              </a:ext>
            </a:extLst>
          </p:cNvPr>
          <p:cNvSpPr txBox="1"/>
          <p:nvPr/>
        </p:nvSpPr>
        <p:spPr bwMode="auto">
          <a:xfrm>
            <a:off x="11783793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FC967-42FE-4100-AE00-1EA4637BC0F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0789" y="1283494"/>
            <a:ext cx="1812595" cy="16459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D3B3D7-5B2F-4703-B988-116852B89AF6}"/>
              </a:ext>
            </a:extLst>
          </p:cNvPr>
          <p:cNvSpPr/>
          <p:nvPr/>
        </p:nvSpPr>
        <p:spPr>
          <a:xfrm>
            <a:off x="4127785" y="1020136"/>
            <a:ext cx="2238375" cy="208597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B3B32-475F-4062-BA6F-5756100710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-1" r="797" b="263"/>
          <a:stretch/>
        </p:blipFill>
        <p:spPr>
          <a:xfrm>
            <a:off x="8964000" y="0"/>
            <a:ext cx="3132000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708EEAF5-3784-4BBD-928D-53ACB514388C}"/>
              </a:ext>
            </a:extLst>
          </p:cNvPr>
          <p:cNvSpPr/>
          <p:nvPr/>
        </p:nvSpPr>
        <p:spPr>
          <a:xfrm flipH="1">
            <a:off x="5207651" y="3793545"/>
            <a:ext cx="6984346" cy="2573194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0CE5A324-D41A-4B20-BF2B-0986DBFD226F}"/>
              </a:ext>
            </a:extLst>
          </p:cNvPr>
          <p:cNvSpPr/>
          <p:nvPr/>
        </p:nvSpPr>
        <p:spPr>
          <a:xfrm flipH="1">
            <a:off x="10058109" y="2190307"/>
            <a:ext cx="2133887" cy="1603238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78CCF8-1D3D-4B50-B76D-D09AC3CF0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3182" t="1791" r="-6942" b="17864"/>
          <a:stretch/>
        </p:blipFill>
        <p:spPr>
          <a:xfrm>
            <a:off x="9221570" y="-666361"/>
            <a:ext cx="3441244" cy="3117362"/>
          </a:xfrm>
          <a:prstGeom prst="rect">
            <a:avLst/>
          </a:prstGeom>
        </p:spPr>
      </p:pic>
      <p:cxnSp>
        <p:nvCxnSpPr>
          <p:cNvPr id="30" name="Соединитель: изогнутый 29">
            <a:extLst>
              <a:ext uri="{FF2B5EF4-FFF2-40B4-BE49-F238E27FC236}">
                <a16:creationId xmlns:a16="http://schemas.microsoft.com/office/drawing/2014/main" id="{7FE57913-1A5C-4A0F-9DC4-A24EEC769477}"/>
              </a:ext>
            </a:extLst>
          </p:cNvPr>
          <p:cNvCxnSpPr>
            <a:stCxn id="7" idx="4"/>
            <a:endCxn id="8" idx="1"/>
          </p:cNvCxnSpPr>
          <p:nvPr/>
        </p:nvCxnSpPr>
        <p:spPr>
          <a:xfrm rot="5400000" flipH="1" flipV="1">
            <a:off x="1981288" y="2460785"/>
            <a:ext cx="596984" cy="1323596"/>
          </a:xfrm>
          <a:prstGeom prst="curvedConnector5">
            <a:avLst>
              <a:gd name="adj1" fmla="val -48978"/>
              <a:gd name="adj2" fmla="val 64565"/>
              <a:gd name="adj3" fmla="val 6705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791DAF4-C022-CA13-8991-514F9447610E}"/>
              </a:ext>
            </a:extLst>
          </p:cNvPr>
          <p:cNvSpPr/>
          <p:nvPr/>
        </p:nvSpPr>
        <p:spPr>
          <a:xfrm flipH="1">
            <a:off x="2764464" y="1204126"/>
            <a:ext cx="3768351" cy="1826037"/>
          </a:xfrm>
          <a:custGeom>
            <a:avLst/>
            <a:gdLst>
              <a:gd name="connsiteX0" fmla="*/ 3063179 w 3063179"/>
              <a:gd name="connsiteY0" fmla="*/ 247702 h 1276527"/>
              <a:gd name="connsiteX1" fmla="*/ 2447229 w 3063179"/>
              <a:gd name="connsiteY1" fmla="*/ 52 h 1276527"/>
              <a:gd name="connsiteX2" fmla="*/ 2123379 w 3063179"/>
              <a:gd name="connsiteY2" fmla="*/ 228652 h 1276527"/>
              <a:gd name="connsiteX3" fmla="*/ 2301179 w 3063179"/>
              <a:gd name="connsiteY3" fmla="*/ 539802 h 1276527"/>
              <a:gd name="connsiteX4" fmla="*/ 2644079 w 3063179"/>
              <a:gd name="connsiteY4" fmla="*/ 381052 h 1276527"/>
              <a:gd name="connsiteX5" fmla="*/ 2415479 w 3063179"/>
              <a:gd name="connsiteY5" fmla="*/ 215952 h 1276527"/>
              <a:gd name="connsiteX6" fmla="*/ 1755079 w 3063179"/>
              <a:gd name="connsiteY6" fmla="*/ 692202 h 1276527"/>
              <a:gd name="connsiteX7" fmla="*/ 707329 w 3063179"/>
              <a:gd name="connsiteY7" fmla="*/ 571552 h 1276527"/>
              <a:gd name="connsiteX8" fmla="*/ 129479 w 3063179"/>
              <a:gd name="connsiteY8" fmla="*/ 692202 h 1276527"/>
              <a:gd name="connsiteX9" fmla="*/ 59629 w 3063179"/>
              <a:gd name="connsiteY9" fmla="*/ 1079552 h 1276527"/>
              <a:gd name="connsiteX10" fmla="*/ 853379 w 3063179"/>
              <a:gd name="connsiteY10" fmla="*/ 1276402 h 12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3179" h="1276527">
                <a:moveTo>
                  <a:pt x="3063179" y="247702"/>
                </a:moveTo>
                <a:cubicBezTo>
                  <a:pt x="2833520" y="125464"/>
                  <a:pt x="2603862" y="3227"/>
                  <a:pt x="2447229" y="52"/>
                </a:cubicBezTo>
                <a:cubicBezTo>
                  <a:pt x="2290596" y="-3123"/>
                  <a:pt x="2147721" y="138694"/>
                  <a:pt x="2123379" y="228652"/>
                </a:cubicBezTo>
                <a:cubicBezTo>
                  <a:pt x="2099037" y="318610"/>
                  <a:pt x="2214396" y="514402"/>
                  <a:pt x="2301179" y="539802"/>
                </a:cubicBezTo>
                <a:cubicBezTo>
                  <a:pt x="2387962" y="565202"/>
                  <a:pt x="2625029" y="435027"/>
                  <a:pt x="2644079" y="381052"/>
                </a:cubicBezTo>
                <a:cubicBezTo>
                  <a:pt x="2663129" y="327077"/>
                  <a:pt x="2563646" y="164094"/>
                  <a:pt x="2415479" y="215952"/>
                </a:cubicBezTo>
                <a:cubicBezTo>
                  <a:pt x="2267312" y="267810"/>
                  <a:pt x="2039771" y="632935"/>
                  <a:pt x="1755079" y="692202"/>
                </a:cubicBezTo>
                <a:cubicBezTo>
                  <a:pt x="1470387" y="751469"/>
                  <a:pt x="978262" y="571552"/>
                  <a:pt x="707329" y="571552"/>
                </a:cubicBezTo>
                <a:cubicBezTo>
                  <a:pt x="436396" y="571552"/>
                  <a:pt x="237429" y="607535"/>
                  <a:pt x="129479" y="692202"/>
                </a:cubicBezTo>
                <a:cubicBezTo>
                  <a:pt x="21529" y="776869"/>
                  <a:pt x="-61021" y="982185"/>
                  <a:pt x="59629" y="1079552"/>
                </a:cubicBezTo>
                <a:cubicBezTo>
                  <a:pt x="180279" y="1176919"/>
                  <a:pt x="713679" y="1280635"/>
                  <a:pt x="853379" y="127640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5B81FA-326A-4C2E-A595-2F12FDEB5A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7957" y="-787898"/>
            <a:ext cx="5733850" cy="4054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EEEB9-75D6-407D-94FA-C22FF3AD258C}"/>
              </a:ext>
            </a:extLst>
          </p:cNvPr>
          <p:cNvSpPr txBox="1"/>
          <p:nvPr/>
        </p:nvSpPr>
        <p:spPr>
          <a:xfrm>
            <a:off x="0" y="172495"/>
            <a:ext cx="55961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ОПИСАНИЕ ПРОДУКТА И ТЕХНОЛОГИИ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FE22B9-AC4F-4DAB-92B2-BEDD1D441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74" l="2511" r="96804">
                        <a14:foregroundMark x1="47032" y1="91667" x2="52511" y2="92568"/>
                        <a14:foregroundMark x1="14384" y1="36261" x2="20548" y2="40203"/>
                        <a14:foregroundMark x1="34475" y1="36824" x2="39498" y2="39077"/>
                      </a14:backgroundRemoval>
                    </a14:imgEffect>
                  </a14:imgLayer>
                </a14:imgProps>
              </a:ext>
            </a:extLst>
          </a:blip>
          <a:srcRect t="-25899" b="25899"/>
          <a:stretch/>
        </p:blipFill>
        <p:spPr>
          <a:xfrm>
            <a:off x="5194410" y="1229585"/>
            <a:ext cx="2776178" cy="5628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E696A-4AA0-498C-A301-1E067F8E15E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2998" y="2451001"/>
            <a:ext cx="1209579" cy="1098354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AAB3A443-898C-45AC-8A29-43A4A31C8FAF}"/>
              </a:ext>
            </a:extLst>
          </p:cNvPr>
          <p:cNvPicPr/>
          <p:nvPr/>
        </p:nvPicPr>
        <p:blipFill rotWithShape="1">
          <a:blip r:embed="rId8"/>
          <a:srcRect l="14624" t="1622" r="19811"/>
          <a:stretch/>
        </p:blipFill>
        <p:spPr>
          <a:xfrm>
            <a:off x="351585" y="881379"/>
            <a:ext cx="2532794" cy="2539696"/>
          </a:xfrm>
          <a:prstGeom prst="ellipse">
            <a:avLst/>
          </a:prstGeom>
          <a:ln w="0">
            <a:noFill/>
          </a:ln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E74EA477-8686-433F-B66F-FC8E751D3F51}"/>
              </a:ext>
            </a:extLst>
          </p:cNvPr>
          <p:cNvPicPr/>
          <p:nvPr/>
        </p:nvPicPr>
        <p:blipFill rotWithShape="1">
          <a:blip r:embed="rId9"/>
          <a:srcRect l="16681" r="16679"/>
          <a:stretch/>
        </p:blipFill>
        <p:spPr>
          <a:xfrm>
            <a:off x="2565072" y="2451001"/>
            <a:ext cx="2570941" cy="2547621"/>
          </a:xfrm>
          <a:prstGeom prst="ellipse">
            <a:avLst/>
          </a:prstGeom>
          <a:ln w="0">
            <a:noFill/>
          </a:ln>
        </p:spPr>
      </p:pic>
      <p:pic>
        <p:nvPicPr>
          <p:cNvPr id="10" name="Рисунок 13">
            <a:extLst>
              <a:ext uri="{FF2B5EF4-FFF2-40B4-BE49-F238E27FC236}">
                <a16:creationId xmlns:a16="http://schemas.microsoft.com/office/drawing/2014/main" id="{21A30DA7-6B3C-41C8-BBBB-87AD7FB8574F}"/>
              </a:ext>
            </a:extLst>
          </p:cNvPr>
          <p:cNvPicPr/>
          <p:nvPr/>
        </p:nvPicPr>
        <p:blipFill rotWithShape="1">
          <a:blip r:embed="rId10"/>
          <a:srcRect l="10351" r="23399" b="595"/>
          <a:stretch/>
        </p:blipFill>
        <p:spPr>
          <a:xfrm>
            <a:off x="485857" y="4145809"/>
            <a:ext cx="2508307" cy="2539696"/>
          </a:xfrm>
          <a:prstGeom prst="ellipse">
            <a:avLst/>
          </a:prstGeom>
          <a:ln w="0">
            <a:noFill/>
          </a:ln>
        </p:spPr>
      </p:pic>
      <p:pic>
        <p:nvPicPr>
          <p:cNvPr id="4101" name="Рисунок 4100">
            <a:extLst>
              <a:ext uri="{FF2B5EF4-FFF2-40B4-BE49-F238E27FC236}">
                <a16:creationId xmlns:a16="http://schemas.microsoft.com/office/drawing/2014/main" id="{FC4F4020-2561-457E-8724-55733F950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02323" y="2341348"/>
            <a:ext cx="1307025" cy="1307025"/>
          </a:xfrm>
          <a:prstGeom prst="rect">
            <a:avLst/>
          </a:prstGeom>
        </p:spPr>
      </p:pic>
      <p:sp>
        <p:nvSpPr>
          <p:cNvPr id="18" name="Google Shape;116;p2">
            <a:extLst>
              <a:ext uri="{FF2B5EF4-FFF2-40B4-BE49-F238E27FC236}">
                <a16:creationId xmlns:a16="http://schemas.microsoft.com/office/drawing/2014/main" id="{3BAFDB76-0D94-4E39-8EDA-17B0BA9A5C64}"/>
              </a:ext>
            </a:extLst>
          </p:cNvPr>
          <p:cNvSpPr txBox="1"/>
          <p:nvPr/>
        </p:nvSpPr>
        <p:spPr bwMode="auto">
          <a:xfrm>
            <a:off x="11783793" y="6293053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7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36AF082-F125-3892-7D7C-3304D99F1A9C}"/>
              </a:ext>
            </a:extLst>
          </p:cNvPr>
          <p:cNvCxnSpPr>
            <a:cxnSpLocks/>
          </p:cNvCxnSpPr>
          <p:nvPr/>
        </p:nvCxnSpPr>
        <p:spPr>
          <a:xfrm flipH="1" flipV="1">
            <a:off x="6407938" y="2451001"/>
            <a:ext cx="26013" cy="31262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B775371-C5EF-12A8-02A0-07B8F3AE8449}"/>
              </a:ext>
            </a:extLst>
          </p:cNvPr>
          <p:cNvCxnSpPr>
            <a:cxnSpLocks/>
          </p:cNvCxnSpPr>
          <p:nvPr/>
        </p:nvCxnSpPr>
        <p:spPr>
          <a:xfrm flipV="1">
            <a:off x="6433951" y="2668865"/>
            <a:ext cx="305289" cy="9475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B65AF60F-3AB7-41DF-8528-D79EC3E73748}"/>
              </a:ext>
            </a:extLst>
          </p:cNvPr>
          <p:cNvSpPr/>
          <p:nvPr/>
        </p:nvSpPr>
        <p:spPr>
          <a:xfrm>
            <a:off x="2838893" y="4649920"/>
            <a:ext cx="2053783" cy="1346843"/>
          </a:xfrm>
          <a:custGeom>
            <a:avLst/>
            <a:gdLst>
              <a:gd name="connsiteX0" fmla="*/ 0 w 2053783"/>
              <a:gd name="connsiteY0" fmla="*/ 1346843 h 1346843"/>
              <a:gd name="connsiteX1" fmla="*/ 467833 w 2053783"/>
              <a:gd name="connsiteY1" fmla="*/ 1123559 h 1346843"/>
              <a:gd name="connsiteX2" fmla="*/ 914400 w 2053783"/>
              <a:gd name="connsiteY2" fmla="*/ 1006601 h 1346843"/>
              <a:gd name="connsiteX3" fmla="*/ 1403498 w 2053783"/>
              <a:gd name="connsiteY3" fmla="*/ 964071 h 1346843"/>
              <a:gd name="connsiteX4" fmla="*/ 1807535 w 2053783"/>
              <a:gd name="connsiteY4" fmla="*/ 1027866 h 1346843"/>
              <a:gd name="connsiteX5" fmla="*/ 1913860 w 2053783"/>
              <a:gd name="connsiteY5" fmla="*/ 1219252 h 1346843"/>
              <a:gd name="connsiteX6" fmla="*/ 1552354 w 2053783"/>
              <a:gd name="connsiteY6" fmla="*/ 1283047 h 1346843"/>
              <a:gd name="connsiteX7" fmla="*/ 2041451 w 2053783"/>
              <a:gd name="connsiteY7" fmla="*/ 474973 h 1346843"/>
              <a:gd name="connsiteX8" fmla="*/ 1860698 w 2053783"/>
              <a:gd name="connsiteY8" fmla="*/ 7140 h 13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3783" h="1346843">
                <a:moveTo>
                  <a:pt x="0" y="1346843"/>
                </a:moveTo>
                <a:cubicBezTo>
                  <a:pt x="157716" y="1263554"/>
                  <a:pt x="315433" y="1180266"/>
                  <a:pt x="467833" y="1123559"/>
                </a:cubicBezTo>
                <a:cubicBezTo>
                  <a:pt x="620233" y="1066852"/>
                  <a:pt x="758456" y="1033182"/>
                  <a:pt x="914400" y="1006601"/>
                </a:cubicBezTo>
                <a:cubicBezTo>
                  <a:pt x="1070344" y="980020"/>
                  <a:pt x="1254642" y="960527"/>
                  <a:pt x="1403498" y="964071"/>
                </a:cubicBezTo>
                <a:cubicBezTo>
                  <a:pt x="1552354" y="967615"/>
                  <a:pt x="1722475" y="985336"/>
                  <a:pt x="1807535" y="1027866"/>
                </a:cubicBezTo>
                <a:cubicBezTo>
                  <a:pt x="1892595" y="1070396"/>
                  <a:pt x="1956390" y="1176722"/>
                  <a:pt x="1913860" y="1219252"/>
                </a:cubicBezTo>
                <a:cubicBezTo>
                  <a:pt x="1871330" y="1261782"/>
                  <a:pt x="1531089" y="1407094"/>
                  <a:pt x="1552354" y="1283047"/>
                </a:cubicBezTo>
                <a:cubicBezTo>
                  <a:pt x="1573619" y="1159000"/>
                  <a:pt x="1990060" y="687624"/>
                  <a:pt x="2041451" y="474973"/>
                </a:cubicBezTo>
                <a:cubicBezTo>
                  <a:pt x="2092842" y="262322"/>
                  <a:pt x="1974112" y="-51339"/>
                  <a:pt x="1860698" y="714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5105CD-74A4-4851-9F81-9B387E8159D5}"/>
              </a:ext>
            </a:extLst>
          </p:cNvPr>
          <p:cNvSpPr txBox="1"/>
          <p:nvPr/>
        </p:nvSpPr>
        <p:spPr>
          <a:xfrm>
            <a:off x="8451429" y="4550857"/>
            <a:ext cx="39299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Пожаробезопасность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Высокая скорость возведения 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Энергоэффективность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Экономичность в обслуживании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Индивидуальный дизайн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Вариативность блокировки </a:t>
            </a:r>
          </a:p>
          <a:p>
            <a:pPr marL="285750" indent="-285750" algn="just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Индивидуальный подход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17FBCC-5D26-4A2F-A467-86BE3E391EE3}"/>
              </a:ext>
            </a:extLst>
          </p:cNvPr>
          <p:cNvSpPr txBox="1"/>
          <p:nvPr/>
        </p:nvSpPr>
        <p:spPr>
          <a:xfrm>
            <a:off x="8451430" y="3793545"/>
            <a:ext cx="28828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Arial"/>
              </a:rPr>
              <a:t>Модульность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Долговечность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strike="noStrike" spc="-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</a:rPr>
              <a:t>Шумоизоляция</a:t>
            </a:r>
            <a:endParaRPr lang="ru-RU" sz="1600" strike="noStrike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9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E47423C-EFE7-4521-A11B-01DEF3C3D124}"/>
              </a:ext>
            </a:extLst>
          </p:cNvPr>
          <p:cNvSpPr/>
          <p:nvPr/>
        </p:nvSpPr>
        <p:spPr>
          <a:xfrm>
            <a:off x="-11206" y="3402599"/>
            <a:ext cx="11775534" cy="1189697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4D2726D-98ED-415C-BBAD-3EAE94BC4D1C}"/>
              </a:ext>
            </a:extLst>
          </p:cNvPr>
          <p:cNvSpPr/>
          <p:nvPr/>
        </p:nvSpPr>
        <p:spPr>
          <a:xfrm>
            <a:off x="433390" y="1314195"/>
            <a:ext cx="11775534" cy="1189697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6">
            <a:extLst>
              <a:ext uri="{FF2B5EF4-FFF2-40B4-BE49-F238E27FC236}">
                <a16:creationId xmlns:a16="http://schemas.microsoft.com/office/drawing/2014/main" id="{D23822ED-406D-49C7-A0D6-CB5960A31538}"/>
              </a:ext>
            </a:extLst>
          </p:cNvPr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16" t="10967" r="-2611" b="60917"/>
          <a:stretch/>
        </p:blipFill>
        <p:spPr>
          <a:xfrm>
            <a:off x="568761" y="3397491"/>
            <a:ext cx="4883416" cy="1065553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0">
            <a:extLst>
              <a:ext uri="{FF2B5EF4-FFF2-40B4-BE49-F238E27FC236}">
                <a16:creationId xmlns:a16="http://schemas.microsoft.com/office/drawing/2014/main" id="{40C379EC-AF0A-433F-9FDA-EA03A824EE31}"/>
              </a:ext>
            </a:extLst>
          </p:cNvPr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14" t="7398" r="157" b="59927"/>
          <a:stretch/>
        </p:blipFill>
        <p:spPr>
          <a:xfrm>
            <a:off x="6592040" y="1314195"/>
            <a:ext cx="4745418" cy="1203424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24">
            <a:extLst>
              <a:ext uri="{FF2B5EF4-FFF2-40B4-BE49-F238E27FC236}">
                <a16:creationId xmlns:a16="http://schemas.microsoft.com/office/drawing/2014/main" id="{EC812275-657C-4E13-8A92-2C31A64C11F7}"/>
              </a:ext>
            </a:extLst>
          </p:cNvPr>
          <p:cNvPicPr/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88" t="49263" r="-1288" b="20207"/>
          <a:stretch/>
        </p:blipFill>
        <p:spPr>
          <a:xfrm>
            <a:off x="551544" y="1314196"/>
            <a:ext cx="4883416" cy="1203424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27">
            <a:extLst>
              <a:ext uri="{FF2B5EF4-FFF2-40B4-BE49-F238E27FC236}">
                <a16:creationId xmlns:a16="http://schemas.microsoft.com/office/drawing/2014/main" id="{87EB10C5-9EED-4D09-B77E-DB3BA709C241}"/>
              </a:ext>
            </a:extLst>
          </p:cNvPr>
          <p:cNvPicPr/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78" t="7768" r="-302" b="61189"/>
          <a:stretch/>
        </p:blipFill>
        <p:spPr>
          <a:xfrm>
            <a:off x="6592039" y="3348617"/>
            <a:ext cx="4855923" cy="1200328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8A164-AF19-4242-BB27-C9F2269DCD30}"/>
              </a:ext>
            </a:extLst>
          </p:cNvPr>
          <p:cNvSpPr txBox="1"/>
          <p:nvPr/>
        </p:nvSpPr>
        <p:spPr>
          <a:xfrm>
            <a:off x="0" y="140149"/>
            <a:ext cx="896324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НОВЫЕ ПРОИЗВОДСТВЕННЫЕ ТЕХНОЛОГИИ В МОДУЛЬНОМ СТРОИТЕЛЬСТВЕ </a:t>
            </a:r>
          </a:p>
        </p:txBody>
      </p:sp>
      <p:pic>
        <p:nvPicPr>
          <p:cNvPr id="7" name="Рисунок 13">
            <a:extLst>
              <a:ext uri="{FF2B5EF4-FFF2-40B4-BE49-F238E27FC236}">
                <a16:creationId xmlns:a16="http://schemas.microsoft.com/office/drawing/2014/main" id="{7E6CDD37-6E88-4E9B-88CA-20ED8AAAC878}"/>
              </a:ext>
            </a:extLst>
          </p:cNvPr>
          <p:cNvPicPr/>
          <p:nvPr/>
        </p:nvPicPr>
        <p:blipFill rotWithShape="1">
          <a:blip r:embed="rId7"/>
          <a:srcRect l="4636" t="36034" r="1351" b="21380"/>
          <a:stretch/>
        </p:blipFill>
        <p:spPr>
          <a:xfrm>
            <a:off x="45964" y="5237365"/>
            <a:ext cx="4462761" cy="1551668"/>
          </a:xfrm>
          <a:prstGeom prst="rect">
            <a:avLst/>
          </a:prstGeom>
          <a:ln w="0">
            <a:noFill/>
          </a:ln>
        </p:spPr>
      </p:pic>
      <p:pic>
        <p:nvPicPr>
          <p:cNvPr id="14" name="Рисунок 18">
            <a:extLst>
              <a:ext uri="{FF2B5EF4-FFF2-40B4-BE49-F238E27FC236}">
                <a16:creationId xmlns:a16="http://schemas.microsoft.com/office/drawing/2014/main" id="{4BF73B1A-A92B-4CE9-B1DF-2C3C7DA78F0E}"/>
              </a:ext>
            </a:extLst>
          </p:cNvPr>
          <p:cNvPicPr/>
          <p:nvPr/>
        </p:nvPicPr>
        <p:blipFill rotWithShape="1">
          <a:blip r:embed="rId8"/>
          <a:srcRect l="-323" t="25446" r="-672" b="13891"/>
          <a:stretch/>
        </p:blipFill>
        <p:spPr>
          <a:xfrm>
            <a:off x="8519248" y="5251404"/>
            <a:ext cx="3672745" cy="1526994"/>
          </a:xfrm>
          <a:prstGeom prst="rect">
            <a:avLst/>
          </a:prstGeom>
          <a:ln w="0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E934F9-859F-467A-8665-438D7BA8FF78}"/>
              </a:ext>
            </a:extLst>
          </p:cNvPr>
          <p:cNvSpPr txBox="1"/>
          <p:nvPr/>
        </p:nvSpPr>
        <p:spPr>
          <a:xfrm>
            <a:off x="0" y="2708859"/>
            <a:ext cx="3051308" cy="461665"/>
          </a:xfrm>
          <a:prstGeom prst="rect">
            <a:avLst/>
          </a:prstGeom>
          <a:solidFill>
            <a:srgbClr val="4848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2-этажные дома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2F0E7B-0382-43BF-88E2-84D1B845BEE2}"/>
              </a:ext>
            </a:extLst>
          </p:cNvPr>
          <p:cNvSpPr txBox="1"/>
          <p:nvPr/>
        </p:nvSpPr>
        <p:spPr>
          <a:xfrm>
            <a:off x="8765358" y="2708858"/>
            <a:ext cx="3443566" cy="461665"/>
          </a:xfrm>
          <a:prstGeom prst="rect">
            <a:avLst/>
          </a:prstGeom>
          <a:solidFill>
            <a:srgbClr val="4848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1-этажные дома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A52060-2393-45BE-8DE4-65C00B260AE1}"/>
              </a:ext>
            </a:extLst>
          </p:cNvPr>
          <p:cNvSpPr txBox="1"/>
          <p:nvPr/>
        </p:nvSpPr>
        <p:spPr>
          <a:xfrm>
            <a:off x="-28472" y="4667405"/>
            <a:ext cx="4538422" cy="46166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компоновка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77BB7-425F-4231-9FAF-540B896E2536}"/>
              </a:ext>
            </a:extLst>
          </p:cNvPr>
          <p:cNvSpPr txBox="1"/>
          <p:nvPr/>
        </p:nvSpPr>
        <p:spPr>
          <a:xfrm>
            <a:off x="5326239" y="801524"/>
            <a:ext cx="4538422" cy="46166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блокировка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D05939-576C-4A87-B75E-0B5B626618A6}"/>
              </a:ext>
            </a:extLst>
          </p:cNvPr>
          <p:cNvSpPr txBox="1"/>
          <p:nvPr/>
        </p:nvSpPr>
        <p:spPr>
          <a:xfrm>
            <a:off x="4479852" y="4681444"/>
            <a:ext cx="3232295" cy="46166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модулей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EA81CC-5CF1-41EE-935D-869CB552E75D}"/>
              </a:ext>
            </a:extLst>
          </p:cNvPr>
          <p:cNvSpPr txBox="1"/>
          <p:nvPr/>
        </p:nvSpPr>
        <p:spPr>
          <a:xfrm>
            <a:off x="9440478" y="790342"/>
            <a:ext cx="2796920" cy="46166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домов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BA07B-739A-425B-98D5-553F23428E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1653" r="2369" b="23289"/>
          <a:stretch/>
        </p:blipFill>
        <p:spPr>
          <a:xfrm>
            <a:off x="4507323" y="5251404"/>
            <a:ext cx="4011926" cy="1534535"/>
          </a:xfrm>
          <a:prstGeom prst="rect">
            <a:avLst/>
          </a:prstGeom>
        </p:spPr>
      </p:pic>
      <p:sp>
        <p:nvSpPr>
          <p:cNvPr id="24" name="Google Shape;116;p2">
            <a:extLst>
              <a:ext uri="{FF2B5EF4-FFF2-40B4-BE49-F238E27FC236}">
                <a16:creationId xmlns:a16="http://schemas.microsoft.com/office/drawing/2014/main" id="{30D15BDF-7E6E-4FF3-94F0-90AE8C247491}"/>
              </a:ext>
            </a:extLst>
          </p:cNvPr>
          <p:cNvSpPr txBox="1"/>
          <p:nvPr/>
        </p:nvSpPr>
        <p:spPr bwMode="auto">
          <a:xfrm>
            <a:off x="11783793" y="4640718"/>
            <a:ext cx="337674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00751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7A2E4DC5-370A-4EAA-8F0C-10831D677FAC}"/>
              </a:ext>
            </a:extLst>
          </p:cNvPr>
          <p:cNvSpPr/>
          <p:nvPr/>
        </p:nvSpPr>
        <p:spPr>
          <a:xfrm flipH="1">
            <a:off x="7644761" y="4158904"/>
            <a:ext cx="4158720" cy="1685218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пятиугольник 22">
            <a:extLst>
              <a:ext uri="{FF2B5EF4-FFF2-40B4-BE49-F238E27FC236}">
                <a16:creationId xmlns:a16="http://schemas.microsoft.com/office/drawing/2014/main" id="{C0F52E75-3566-4DEB-B10D-BD4E259E6E99}"/>
              </a:ext>
            </a:extLst>
          </p:cNvPr>
          <p:cNvSpPr/>
          <p:nvPr/>
        </p:nvSpPr>
        <p:spPr>
          <a:xfrm flipH="1">
            <a:off x="1710875" y="4202488"/>
            <a:ext cx="4158720" cy="1657487"/>
          </a:xfrm>
          <a:prstGeom prst="homePlate">
            <a:avLst>
              <a:gd name="adj" fmla="val 0"/>
            </a:avLst>
          </a:prstGeom>
          <a:solidFill>
            <a:srgbClr val="A4A4A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Изображение выглядит как на открытом воздухе, дерево, снимок экран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773526D-6181-473E-92F2-D6290646A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" r="1573"/>
          <a:stretch/>
        </p:blipFill>
        <p:spPr>
          <a:xfrm>
            <a:off x="6467496" y="1516688"/>
            <a:ext cx="5157787" cy="34447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Изображение выглядит как на открытом воздухе, растение, снимок экрана, Земельный участок&#10;&#10;Автоматически созданное описание">
            <a:extLst>
              <a:ext uri="{FF2B5EF4-FFF2-40B4-BE49-F238E27FC236}">
                <a16:creationId xmlns:a16="http://schemas.microsoft.com/office/drawing/2014/main" id="{B00137B6-1FAE-42D9-9E8A-BDFFCDB36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" r="1549"/>
          <a:stretch/>
        </p:blipFill>
        <p:spPr>
          <a:xfrm>
            <a:off x="527436" y="1556730"/>
            <a:ext cx="5157787" cy="3444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00619-F448-403D-A83F-B15414B78E50}"/>
              </a:ext>
            </a:extLst>
          </p:cNvPr>
          <p:cNvSpPr txBox="1"/>
          <p:nvPr/>
        </p:nvSpPr>
        <p:spPr>
          <a:xfrm>
            <a:off x="0" y="185195"/>
            <a:ext cx="43144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Типы фундаментов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FB7870EE-43D7-4484-8382-7015B2619416}"/>
              </a:ext>
            </a:extLst>
          </p:cNvPr>
          <p:cNvSpPr txBox="1"/>
          <p:nvPr/>
        </p:nvSpPr>
        <p:spPr bwMode="auto">
          <a:xfrm>
            <a:off x="11744674" y="6273267"/>
            <a:ext cx="699488" cy="58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  <a:defRPr/>
            </a:pPr>
            <a:r>
              <a:rPr lang="ru-RU" sz="3200" b="1" dirty="0">
                <a:solidFill>
                  <a:schemeClr val="accent4"/>
                </a:solidFill>
              </a:rPr>
              <a:t>9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2A2C1135-F3A1-46EF-B14A-9543A68B0DAC}"/>
              </a:ext>
            </a:extLst>
          </p:cNvPr>
          <p:cNvSpPr txBox="1">
            <a:spLocks/>
          </p:cNvSpPr>
          <p:nvPr/>
        </p:nvSpPr>
        <p:spPr>
          <a:xfrm>
            <a:off x="2443686" y="5090076"/>
            <a:ext cx="4128536" cy="307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Небольшие трудозатраты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715830AF-CA96-4C86-A495-92CB3FED9CD2}"/>
              </a:ext>
            </a:extLst>
          </p:cNvPr>
          <p:cNvSpPr txBox="1">
            <a:spLocks/>
          </p:cNvSpPr>
          <p:nvPr/>
        </p:nvSpPr>
        <p:spPr>
          <a:xfrm>
            <a:off x="2443686" y="5422686"/>
            <a:ext cx="4128536" cy="307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Экономичность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66716DD-4083-435D-89A5-26E219E6C572}"/>
              </a:ext>
            </a:extLst>
          </p:cNvPr>
          <p:cNvSpPr txBox="1">
            <a:spLocks/>
          </p:cNvSpPr>
          <p:nvPr/>
        </p:nvSpPr>
        <p:spPr>
          <a:xfrm>
            <a:off x="9132780" y="5031232"/>
            <a:ext cx="4128536" cy="307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Универсальность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DA2AA632-B90E-4053-95FB-2B57FF940A14}"/>
              </a:ext>
            </a:extLst>
          </p:cNvPr>
          <p:cNvSpPr txBox="1">
            <a:spLocks/>
          </p:cNvSpPr>
          <p:nvPr/>
        </p:nvSpPr>
        <p:spPr>
          <a:xfrm>
            <a:off x="9132780" y="5351274"/>
            <a:ext cx="2104715" cy="307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Долговечность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50ACB7FA-9838-4CDD-BA79-7DA7B46E1295}"/>
              </a:ext>
            </a:extLst>
          </p:cNvPr>
          <p:cNvSpPr/>
          <p:nvPr/>
        </p:nvSpPr>
        <p:spPr>
          <a:xfrm flipH="1">
            <a:off x="318128" y="1253659"/>
            <a:ext cx="4817942" cy="564508"/>
          </a:xfrm>
          <a:prstGeom prst="homePlate">
            <a:avLst>
              <a:gd name="adj" fmla="val 0"/>
            </a:avLst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0BE6EFDF-A34B-4325-B175-BFF9E4611C33}"/>
              </a:ext>
            </a:extLst>
          </p:cNvPr>
          <p:cNvSpPr txBox="1">
            <a:spLocks/>
          </p:cNvSpPr>
          <p:nvPr/>
        </p:nvSpPr>
        <p:spPr>
          <a:xfrm>
            <a:off x="461899" y="1382109"/>
            <a:ext cx="4817942" cy="8239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Фундамент ленточный мелкого заложения</a:t>
            </a: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034877EC-9F35-45E5-8BEC-8178958CAA3F}"/>
              </a:ext>
            </a:extLst>
          </p:cNvPr>
          <p:cNvSpPr/>
          <p:nvPr/>
        </p:nvSpPr>
        <p:spPr>
          <a:xfrm flipH="1">
            <a:off x="6090606" y="1253658"/>
            <a:ext cx="4817942" cy="564509"/>
          </a:xfrm>
          <a:prstGeom prst="homePlate">
            <a:avLst>
              <a:gd name="adj" fmla="val 0"/>
            </a:avLst>
          </a:prstGeom>
          <a:solidFill>
            <a:srgbClr val="A4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88012814-2F98-4E47-8CBC-3DCC78114D81}"/>
              </a:ext>
            </a:extLst>
          </p:cNvPr>
          <p:cNvSpPr txBox="1">
            <a:spLocks/>
          </p:cNvSpPr>
          <p:nvPr/>
        </p:nvSpPr>
        <p:spPr>
          <a:xfrm>
            <a:off x="6807584" y="1382109"/>
            <a:ext cx="4817942" cy="8239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Фундамент свайно-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ростверковый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60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803</Words>
  <Application>Microsoft Office PowerPoint</Application>
  <PresentationFormat>Широкоэкранный</PresentationFormat>
  <Paragraphs>197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Gilroy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HP</cp:lastModifiedBy>
  <cp:revision>225</cp:revision>
  <cp:lastPrinted>2023-07-02T17:08:10Z</cp:lastPrinted>
  <dcterms:created xsi:type="dcterms:W3CDTF">2023-07-01T18:42:41Z</dcterms:created>
  <dcterms:modified xsi:type="dcterms:W3CDTF">2023-11-30T11:22:35Z</dcterms:modified>
</cp:coreProperties>
</file>