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6"/>
  </p:notesMasterIdLst>
  <p:sldIdLst>
    <p:sldId id="256" r:id="rId3"/>
    <p:sldId id="258" r:id="rId4"/>
    <p:sldId id="281" r:id="rId5"/>
    <p:sldId id="277" r:id="rId6"/>
    <p:sldId id="279" r:id="rId7"/>
    <p:sldId id="280" r:id="rId8"/>
    <p:sldId id="260" r:id="rId9"/>
    <p:sldId id="261" r:id="rId10"/>
    <p:sldId id="276" r:id="rId11"/>
    <p:sldId id="264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4CC4EE-4C88-431C-8387-2DCB310047D6}">
  <a:tblStyle styleId="{044CC4EE-4C88-431C-8387-2DCB310047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c67d0a74f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22c67d0a74f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2c67d0a74f_0_5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22c67d0a74f_0_5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2c67d0a74f_0_5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2c67d0a74f_0_5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2c67d0a74f_0_5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g22c67d0a74f_0_5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2c67d0a74f_0_5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g22c67d0a74f_0_5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e879eb45e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g1e879eb45e7_0_28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/>
              <a:t>SMART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/>
              <a:t>Примеры / антипримеры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6514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2c67d0a74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2c67d0a74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24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2c67d0a74f_0_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22c67d0a74f_0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219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2c67d0a74f_0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22c67d0a74f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4614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2c67d0a74f_0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22c67d0a74f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8199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2c67d0a74f_0_4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22c67d0a74f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cbdce98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22cbdce98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5a9897d9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25a9897d9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456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 1">
  <p:cSld name="SECTION_HEADER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6817" y="1257881"/>
            <a:ext cx="4655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F00FF"/>
              </a:buClr>
              <a:buSzPts val="2800"/>
              <a:buFont typeface="Raleway SemiBold"/>
              <a:buNone/>
              <a:defRPr b="0">
                <a:solidFill>
                  <a:srgbClr val="8F00F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6818" y="2340281"/>
            <a:ext cx="7993200" cy="20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E46962"/>
          </p15:clr>
        </p15:guide>
        <p15:guide id="2" orient="horz" pos="800">
          <p15:clr>
            <a:srgbClr val="E46962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ctrTitle"/>
          </p:nvPr>
        </p:nvSpPr>
        <p:spPr>
          <a:xfrm>
            <a:off x="441819" y="1465988"/>
            <a:ext cx="3813600" cy="11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None/>
              <a:defRPr sz="3000">
                <a:solidFill>
                  <a:srgbClr val="9900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Raleway"/>
              <a:buNone/>
              <a:defRPr sz="3000" b="1">
                <a:solidFill>
                  <a:srgbClr val="9900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Raleway"/>
              <a:buNone/>
              <a:defRPr sz="3000" b="1">
                <a:solidFill>
                  <a:srgbClr val="9900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Raleway"/>
              <a:buNone/>
              <a:defRPr sz="3000" b="1">
                <a:solidFill>
                  <a:srgbClr val="9900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Raleway"/>
              <a:buNone/>
              <a:defRPr sz="3000" b="1">
                <a:solidFill>
                  <a:srgbClr val="9900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Raleway"/>
              <a:buNone/>
              <a:defRPr sz="3000" b="1">
                <a:solidFill>
                  <a:srgbClr val="9900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Raleway"/>
              <a:buNone/>
              <a:defRPr sz="3000" b="1">
                <a:solidFill>
                  <a:srgbClr val="9900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Raleway"/>
              <a:buNone/>
              <a:defRPr sz="3000" b="1">
                <a:solidFill>
                  <a:srgbClr val="9900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Raleway"/>
              <a:buNone/>
              <a:defRPr sz="3000" b="1">
                <a:solidFill>
                  <a:srgbClr val="9900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ubTitle" idx="1"/>
          </p:nvPr>
        </p:nvSpPr>
        <p:spPr>
          <a:xfrm>
            <a:off x="441819" y="2812219"/>
            <a:ext cx="4269300" cy="21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Raleway"/>
              <a:buNone/>
              <a:defRPr sz="1700">
                <a:latin typeface="Raleway"/>
                <a:ea typeface="Raleway"/>
                <a:cs typeface="Raleway"/>
                <a:sym typeface="Ralew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-106904" y="4724286"/>
            <a:ext cx="548700" cy="33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1" name="Google Shape;61;p15"/>
          <p:cNvSpPr txBox="1"/>
          <p:nvPr/>
        </p:nvSpPr>
        <p:spPr>
          <a:xfrm>
            <a:off x="545478" y="3499856"/>
            <a:ext cx="4044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78">
          <p15:clr>
            <a:srgbClr val="E46962"/>
          </p15:clr>
        </p15:guide>
        <p15:guide id="2" orient="horz" pos="923">
          <p15:clr>
            <a:srgbClr val="E46962"/>
          </p15:clr>
        </p15:guide>
        <p15:guide id="3" pos="2968">
          <p15:clr>
            <a:srgbClr val="E46962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456817" y="1257881"/>
            <a:ext cx="4655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F00FF"/>
              </a:buClr>
              <a:buSzPts val="2700"/>
              <a:buFont typeface="Raleway SemiBold"/>
              <a:buNone/>
              <a:defRPr b="0">
                <a:solidFill>
                  <a:srgbClr val="8F00F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Raleway SemiBold"/>
              <a:buNone/>
              <a:defRPr sz="3600"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456818" y="2340281"/>
            <a:ext cx="7993200" cy="20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E46962"/>
          </p15:clr>
        </p15:guide>
        <p15:guide id="2" orient="horz" pos="800">
          <p15:clr>
            <a:srgbClr val="E46962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аш макет 1">
  <p:cSld name="CUSTOM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32332" y="1957500"/>
            <a:ext cx="6181800" cy="13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 b="0"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67" name="Google Shape;67;p17"/>
          <p:cNvSpPr/>
          <p:nvPr/>
        </p:nvSpPr>
        <p:spPr>
          <a:xfrm>
            <a:off x="432332" y="1258838"/>
            <a:ext cx="1038900" cy="515100"/>
          </a:xfrm>
          <a:prstGeom prst="rect">
            <a:avLst/>
          </a:prstGeom>
          <a:solidFill>
            <a:srgbClr val="FD493D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8" name="Google Shape;68;p17"/>
          <p:cNvSpPr txBox="1">
            <a:spLocks noGrp="1"/>
          </p:cNvSpPr>
          <p:nvPr>
            <p:ph type="title" idx="2"/>
          </p:nvPr>
        </p:nvSpPr>
        <p:spPr>
          <a:xfrm>
            <a:off x="432332" y="1221750"/>
            <a:ext cx="6181800" cy="8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aleway SemiBold"/>
              <a:buNone/>
              <a:defRPr sz="2200" b="0">
                <a:solidFill>
                  <a:schemeClr val="lt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Raleway SemiBold"/>
              <a:buNone/>
              <a:defRPr sz="3000"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72">
          <p15:clr>
            <a:srgbClr val="E46962"/>
          </p15:clr>
        </p15:guide>
        <p15:guide id="2" orient="horz" pos="793">
          <p15:clr>
            <a:srgbClr val="E46962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432332" y="445031"/>
            <a:ext cx="797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Font typeface="Raleway SemiBold"/>
              <a:buNone/>
              <a:defRPr b="0"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432332" y="1152469"/>
            <a:ext cx="84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>
          <p15:clr>
            <a:srgbClr val="E46962"/>
          </p15:clr>
        </p15:guide>
        <p15:guide id="2" pos="272">
          <p15:clr>
            <a:srgbClr val="E46962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buNone/>
              <a:defRPr sz="1300">
                <a:solidFill>
                  <a:srgbClr val="132C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buNone/>
              <a:defRPr sz="1300">
                <a:solidFill>
                  <a:srgbClr val="132C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rtl="0">
              <a:buNone/>
              <a:defRPr sz="1300">
                <a:solidFill>
                  <a:srgbClr val="132C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rtl="0">
              <a:buNone/>
              <a:defRPr sz="1300">
                <a:solidFill>
                  <a:srgbClr val="132C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rtl="0">
              <a:buNone/>
              <a:defRPr sz="1300">
                <a:solidFill>
                  <a:srgbClr val="132C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rtl="0">
              <a:buNone/>
              <a:defRPr sz="1300">
                <a:solidFill>
                  <a:srgbClr val="132C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rtl="0">
              <a:buNone/>
              <a:defRPr sz="1300">
                <a:solidFill>
                  <a:srgbClr val="132C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rtl="0">
              <a:buNone/>
              <a:defRPr sz="1300">
                <a:solidFill>
                  <a:srgbClr val="132C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rtl="0">
              <a:buNone/>
              <a:defRPr sz="1300">
                <a:solidFill>
                  <a:srgbClr val="132C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>
  <p:cSld name="1_Title and bod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>
            <a:spLocks noGrp="1"/>
          </p:cNvSpPr>
          <p:nvPr>
            <p:ph type="title"/>
          </p:nvPr>
        </p:nvSpPr>
        <p:spPr>
          <a:xfrm>
            <a:off x="311700" y="154338"/>
            <a:ext cx="85206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body" idx="1"/>
          </p:nvPr>
        </p:nvSpPr>
        <p:spPr>
          <a:xfrm>
            <a:off x="311700" y="801407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117013" y="4869477"/>
            <a:ext cx="790200" cy="2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29150" rIns="58300" bIns="29150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80" name="Google Shape;80;p21" descr="E:\-=Tanya=-\2035 Работа\-=Айдентика 2035=-\лого университета\Univer20_35_RGB.em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69083" y="242441"/>
            <a:ext cx="453132" cy="224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1_Title and body 2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22"/>
          <p:cNvPicPr preferRelativeResize="0"/>
          <p:nvPr/>
        </p:nvPicPr>
        <p:blipFill rotWithShape="1">
          <a:blip r:embed="rId2">
            <a:alphaModFix/>
          </a:blip>
          <a:srcRect t="1756" r="2181" b="4320"/>
          <a:stretch/>
        </p:blipFill>
        <p:spPr>
          <a:xfrm>
            <a:off x="5397690" y="0"/>
            <a:ext cx="3746309" cy="5143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22"/>
          <p:cNvPicPr preferRelativeResize="0"/>
          <p:nvPr/>
        </p:nvPicPr>
        <p:blipFill rotWithShape="1">
          <a:blip r:embed="rId3">
            <a:alphaModFix amt="32000"/>
          </a:blip>
          <a:srcRect/>
          <a:stretch/>
        </p:blipFill>
        <p:spPr>
          <a:xfrm>
            <a:off x="132603" y="4283434"/>
            <a:ext cx="1314430" cy="79792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22"/>
          <p:cNvSpPr txBox="1">
            <a:spLocks noGrp="1"/>
          </p:cNvSpPr>
          <p:nvPr>
            <p:ph type="title"/>
          </p:nvPr>
        </p:nvSpPr>
        <p:spPr>
          <a:xfrm>
            <a:off x="311700" y="154338"/>
            <a:ext cx="64848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body" idx="1"/>
          </p:nvPr>
        </p:nvSpPr>
        <p:spPr>
          <a:xfrm>
            <a:off x="311700" y="801407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sldNum" idx="12"/>
          </p:nvPr>
        </p:nvSpPr>
        <p:spPr>
          <a:xfrm>
            <a:off x="8117013" y="4869477"/>
            <a:ext cx="790200" cy="2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29150" rIns="58300" bIns="29150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87" name="Google Shape;87;p22" descr="E:\-=Tanya=-\2035 Работа\-=Айдентика 2035=-\лого университета\Univer20_35_RGB.e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69083" y="242441"/>
            <a:ext cx="453132" cy="224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1_Title and body 3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391827" y="-157074"/>
            <a:ext cx="1277952" cy="182764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3"/>
          <p:cNvSpPr txBox="1">
            <a:spLocks noGrp="1"/>
          </p:cNvSpPr>
          <p:nvPr>
            <p:ph type="title"/>
          </p:nvPr>
        </p:nvSpPr>
        <p:spPr>
          <a:xfrm>
            <a:off x="311700" y="154338"/>
            <a:ext cx="85206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801407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117013" y="4869477"/>
            <a:ext cx="790200" cy="2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29150" rIns="58300" bIns="29150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93" name="Google Shape;93;p23" descr="E:\-=Tanya=-\2035 Работа\-=Айдентика 2035=-\лого университета\Univer20_35_RGB.e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69083" y="242441"/>
            <a:ext cx="453132" cy="224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○"/>
              <a:defRPr sz="1100"/>
            </a:lvl2pPr>
            <a:lvl3pPr marL="1371600" lvl="2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■"/>
              <a:defRPr sz="1100"/>
            </a:lvl3pPr>
            <a:lvl4pPr marL="1828800" lvl="3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●"/>
              <a:defRPr sz="1100"/>
            </a:lvl4pPr>
            <a:lvl5pPr marL="2286000" lvl="4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○"/>
              <a:defRPr sz="1100"/>
            </a:lvl5pPr>
            <a:lvl6pPr marL="2743200" lvl="5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■"/>
              <a:defRPr sz="1100"/>
            </a:lvl6pPr>
            <a:lvl7pPr marL="3200400" lvl="6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●"/>
              <a:defRPr sz="1100"/>
            </a:lvl7pPr>
            <a:lvl8pPr marL="3657600" lvl="7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○"/>
              <a:defRPr sz="1100"/>
            </a:lvl8pPr>
            <a:lvl9pPr marL="4114800" lvl="8" indent="-304800" algn="l" rtl="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 sz="1100"/>
            </a:lvl9pPr>
          </a:lstStyle>
          <a:p>
            <a:endParaRPr/>
          </a:p>
        </p:txBody>
      </p:sp>
      <p:sp>
        <p:nvSpPr>
          <p:cNvPr id="97" name="Google Shape;97;p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○"/>
              <a:defRPr sz="1100"/>
            </a:lvl2pPr>
            <a:lvl3pPr marL="1371600" lvl="2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■"/>
              <a:defRPr sz="1100"/>
            </a:lvl3pPr>
            <a:lvl4pPr marL="1828800" lvl="3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●"/>
              <a:defRPr sz="1100"/>
            </a:lvl4pPr>
            <a:lvl5pPr marL="2286000" lvl="4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○"/>
              <a:defRPr sz="1100"/>
            </a:lvl5pPr>
            <a:lvl6pPr marL="2743200" lvl="5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■"/>
              <a:defRPr sz="1100"/>
            </a:lvl6pPr>
            <a:lvl7pPr marL="3200400" lvl="6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●"/>
              <a:defRPr sz="1100"/>
            </a:lvl7pPr>
            <a:lvl8pPr marL="3657600" lvl="7" indent="-30480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200"/>
              <a:buChar char="○"/>
              <a:defRPr sz="1100"/>
            </a:lvl8pPr>
            <a:lvl9pPr marL="4114800" lvl="8" indent="-304800" algn="l" rtl="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 sz="1100"/>
            </a:lvl9pPr>
          </a:lstStyle>
          <a:p>
            <a:endParaRPr/>
          </a:p>
        </p:txBody>
      </p:sp>
      <p:sp>
        <p:nvSpPr>
          <p:cNvPr id="98" name="Google Shape;98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 b="0" i="0" u="none" strike="noStrike" cap="none">
                <a:solidFill>
                  <a:srgbClr val="3C84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99" name="Google Shape;99;p24" descr="E:\-=Tanya=-\2035 Работа\-=Айдентика 2035=-\лого университета\Univer20_35_RGB.em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69083" y="242441"/>
            <a:ext cx="453132" cy="224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F00FF"/>
              </a:buClr>
              <a:buSzPts val="2700"/>
              <a:buFont typeface="Raleway"/>
              <a:buNone/>
              <a:defRPr sz="2700" b="1">
                <a:solidFill>
                  <a:srgbClr val="8F00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aleway"/>
              <a:buChar char="●"/>
              <a:def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aleway"/>
              <a:buChar char="○"/>
              <a:def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aleway"/>
              <a:buChar char="■"/>
              <a:def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aleway"/>
              <a:buChar char="●"/>
              <a:def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aleway"/>
              <a:buChar char="○"/>
              <a:def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aleway"/>
              <a:buChar char="■"/>
              <a:def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aleway"/>
              <a:buChar char="●"/>
              <a:def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aleway"/>
              <a:buChar char="○"/>
              <a:def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Raleway"/>
              <a:buChar char="■"/>
              <a:def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vetlana-korenkova@yandex.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8150355.tilda.w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3.weforum.org/docs/WEF_Future_of_Jobs_2023.pdf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weforum.org/docs/WEF_Future_of_Jobs_2023.pdf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ordstat-2.yandex.ru/?region=all&amp;view=table&amp;words=&#1087;&#1088;&#1086;&#1073;&#1083;&#1077;&#1084;&#1085;&#1086;-&#1086;&#1088;&#1080;&#1077;&#1085;&#1090;&#1080;&#1088;&#1086;&#1074;&#1072;&#1085;&#1085;&#1086;&#1077;%20&#1086;&#1073;&#1091;&#1095;&#1077;&#1085;&#1080;&#1077;%20&#1087;&#1077;" TargetMode="External"/><Relationship Id="rId5" Type="http://schemas.openxmlformats.org/officeDocument/2006/relationships/hyperlink" Target="https://donskih.ru/2023/05/10-trendov-v-obuchenii-sotrudnikov/" TargetMode="External"/><Relationship Id="rId4" Type="http://schemas.openxmlformats.org/officeDocument/2006/relationships/hyperlink" Target="https://360-media.ru/blog/online-shkoly/issledovanie-rynka-onlajn-obrazovaniya-za-2023-god/#__EdTec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497" y="4393987"/>
            <a:ext cx="512349" cy="37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5" descr="E:\-=Tanya=-\2035 Работа\-=Айдентика 2035=-\лого университета\Univer20_35_RGB_white.e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6817" y="4395438"/>
            <a:ext cx="750522" cy="37139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12862" y="2184848"/>
            <a:ext cx="4655699" cy="23575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>
              <a:spcAft>
                <a:spcPts val="1200"/>
              </a:spcAft>
              <a:buNone/>
            </a:pPr>
            <a:r>
              <a:rPr lang="ru-RU" sz="2000" b="1" dirty="0"/>
              <a:t>платформа</a:t>
            </a:r>
            <a:r>
              <a:rPr lang="en-US" sz="2000" b="1" dirty="0"/>
              <a:t>/</a:t>
            </a:r>
            <a:r>
              <a:rPr lang="ru-RU" sz="2000" b="1" dirty="0"/>
              <a:t>портал (обучение и методическая поддержка) </a:t>
            </a:r>
          </a:p>
          <a:p>
            <a:pPr marL="0" indent="0" algn="ctr">
              <a:spcAft>
                <a:spcPts val="1200"/>
              </a:spcAft>
              <a:buNone/>
            </a:pPr>
            <a:endParaRPr lang="ru-RU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ru-RU" i="1" dirty="0"/>
              <a:t>Обучение и оказание методической поддержки в реабилитации детей с ОВЗ</a:t>
            </a:r>
          </a:p>
          <a:p>
            <a:pPr marL="0" lvl="0" indent="0"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08" name="Google Shape;108;p25"/>
          <p:cNvPicPr preferRelativeResize="0"/>
          <p:nvPr/>
        </p:nvPicPr>
        <p:blipFill rotWithShape="1">
          <a:blip r:embed="rId5">
            <a:alphaModFix/>
          </a:blip>
          <a:srcRect l="48519"/>
          <a:stretch/>
        </p:blipFill>
        <p:spPr>
          <a:xfrm>
            <a:off x="5224606" y="669600"/>
            <a:ext cx="2832753" cy="447390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5"/>
          <p:cNvSpPr/>
          <p:nvPr/>
        </p:nvSpPr>
        <p:spPr>
          <a:xfrm>
            <a:off x="5224661" y="0"/>
            <a:ext cx="2832600" cy="109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5"/>
          <p:cNvSpPr/>
          <p:nvPr/>
        </p:nvSpPr>
        <p:spPr>
          <a:xfrm>
            <a:off x="8057357" y="1098450"/>
            <a:ext cx="1086600" cy="237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5"/>
          <p:cNvSpPr/>
          <p:nvPr/>
        </p:nvSpPr>
        <p:spPr>
          <a:xfrm rot="10800000" flipH="1">
            <a:off x="8057357" y="3469800"/>
            <a:ext cx="1086600" cy="1673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5"/>
          <p:cNvSpPr/>
          <p:nvPr/>
        </p:nvSpPr>
        <p:spPr>
          <a:xfrm>
            <a:off x="8057499" y="0"/>
            <a:ext cx="1086600" cy="109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3" name="Google Shape;113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22402" y="252469"/>
            <a:ext cx="756788" cy="59367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5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Google Shape;115;p25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1</a:t>
            </a:fld>
            <a:endParaRPr sz="1000">
              <a:solidFill>
                <a:schemeClr val="lt1"/>
              </a:solidFill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3FF56C5E-C754-4071-889A-E1AD86B9D9C6}"/>
              </a:ext>
            </a:extLst>
          </p:cNvPr>
          <p:cNvCxnSpPr>
            <a:cxnSpLocks/>
          </p:cNvCxnSpPr>
          <p:nvPr/>
        </p:nvCxnSpPr>
        <p:spPr>
          <a:xfrm>
            <a:off x="627321" y="3223820"/>
            <a:ext cx="433700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CE5D6EE-DCAB-4EE2-BD62-1AADC4F0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"/>
          <p:cNvSpPr txBox="1"/>
          <p:nvPr/>
        </p:nvSpPr>
        <p:spPr>
          <a:xfrm>
            <a:off x="456817" y="2088579"/>
            <a:ext cx="8059862" cy="216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" sz="1600" b="1" dirty="0">
                <a:solidFill>
                  <a:schemeClr val="dk1"/>
                </a:solidFill>
                <a:latin typeface="+mn-lt"/>
                <a:ea typeface="Raleway SemiBold"/>
                <a:cs typeface="Raleway SemiBold"/>
                <a:sym typeface="Raleway SemiBold"/>
              </a:rPr>
              <a:t>МОДЕЛЬ </a:t>
            </a:r>
            <a:r>
              <a:rPr lang="ru-RU" sz="1600" b="1" dirty="0">
                <a:solidFill>
                  <a:schemeClr val="dk1"/>
                </a:solidFill>
                <a:latin typeface="+mn-lt"/>
                <a:ea typeface="Raleway SemiBold"/>
                <a:cs typeface="Raleway SemiBold"/>
                <a:sym typeface="Raleway SemiBold"/>
              </a:rPr>
              <a:t>МОНЕТИЗАЦИИ ПРОЕКТА</a:t>
            </a:r>
            <a:r>
              <a:rPr lang="ru" sz="1600" b="1" dirty="0">
                <a:solidFill>
                  <a:schemeClr val="dk1"/>
                </a:solidFill>
                <a:latin typeface="+mn-lt"/>
                <a:ea typeface="Raleway SemiBold"/>
                <a:cs typeface="Raleway SemiBold"/>
                <a:sym typeface="Raleway SemiBold"/>
              </a:rPr>
              <a:t> </a:t>
            </a:r>
            <a:r>
              <a:rPr lang="ru" sz="1600" dirty="0">
                <a:solidFill>
                  <a:srgbClr val="132C40"/>
                </a:solidFill>
                <a:latin typeface="+mn-lt"/>
                <a:ea typeface="Raleway"/>
                <a:cs typeface="Raleway"/>
                <a:sym typeface="Raleway"/>
              </a:rPr>
              <a:t>– </a:t>
            </a:r>
            <a:r>
              <a:rPr lang="ru-RU" sz="1600" b="1" i="1" dirty="0">
                <a:solidFill>
                  <a:srgbClr val="132C40"/>
                </a:solidFill>
                <a:latin typeface="+mn-lt"/>
                <a:ea typeface="Raleway"/>
                <a:cs typeface="Raleway"/>
                <a:sym typeface="Raleway"/>
              </a:rPr>
              <a:t>прямая продажа курса на платформе </a:t>
            </a:r>
            <a:r>
              <a:rPr lang="en-US" sz="1600" i="1" dirty="0">
                <a:solidFill>
                  <a:srgbClr val="132C40"/>
                </a:solidFill>
                <a:ea typeface="Raleway"/>
                <a:cs typeface="Raleway"/>
                <a:sym typeface="Raleway"/>
              </a:rPr>
              <a:t>(</a:t>
            </a:r>
            <a:r>
              <a:rPr lang="ru-RU" sz="1600" i="1" dirty="0">
                <a:solidFill>
                  <a:srgbClr val="132C40"/>
                </a:solidFill>
                <a:ea typeface="Raleway"/>
                <a:cs typeface="Raleway"/>
                <a:sym typeface="Raleway"/>
              </a:rPr>
              <a:t>далее</a:t>
            </a:r>
            <a:r>
              <a:rPr lang="en-US" sz="1600" i="1" dirty="0">
                <a:solidFill>
                  <a:srgbClr val="132C40"/>
                </a:solidFill>
                <a:ea typeface="Raleway"/>
                <a:cs typeface="Raleway"/>
                <a:sym typeface="Raleway"/>
              </a:rPr>
              <a:t>:</a:t>
            </a:r>
            <a:r>
              <a:rPr lang="ru-RU" sz="1600" i="1" dirty="0">
                <a:solidFill>
                  <a:srgbClr val="132C40"/>
                </a:solidFill>
                <a:ea typeface="Raleway"/>
                <a:cs typeface="Raleway"/>
                <a:sym typeface="Raleway"/>
              </a:rPr>
              <a:t> модуль, занятие, разбор курса и т.д.)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600" b="1" i="1" dirty="0">
              <a:solidFill>
                <a:srgbClr val="132C40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600" b="1" i="1" dirty="0">
              <a:solidFill>
                <a:srgbClr val="132C40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132C40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132C40"/>
              </a:solidFill>
              <a:latin typeface="+mn-lt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132C40"/>
              </a:solidFill>
              <a:latin typeface="+mn-lt"/>
              <a:ea typeface="Raleway"/>
              <a:cs typeface="Raleway"/>
              <a:sym typeface="Raleway"/>
            </a:endParaRPr>
          </a:p>
        </p:txBody>
      </p:sp>
      <p:sp>
        <p:nvSpPr>
          <p:cNvPr id="222" name="Google Shape;222;p33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3" name="Google Shape;223;p33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10</a:t>
            </a:fld>
            <a:endParaRPr sz="1000">
              <a:solidFill>
                <a:schemeClr val="lt1"/>
              </a:solidFill>
            </a:endParaRPr>
          </a:p>
        </p:txBody>
      </p:sp>
      <p:sp>
        <p:nvSpPr>
          <p:cNvPr id="224" name="Google Shape;224;p33"/>
          <p:cNvSpPr/>
          <p:nvPr/>
        </p:nvSpPr>
        <p:spPr>
          <a:xfrm>
            <a:off x="456818" y="1270144"/>
            <a:ext cx="3524700" cy="59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33"/>
          <p:cNvSpPr txBox="1">
            <a:spLocks noGrp="1"/>
          </p:cNvSpPr>
          <p:nvPr>
            <p:ph type="title"/>
          </p:nvPr>
        </p:nvSpPr>
        <p:spPr>
          <a:xfrm>
            <a:off x="456817" y="1218244"/>
            <a:ext cx="4655700" cy="6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dirty="0">
                <a:solidFill>
                  <a:schemeClr val="lt1"/>
                </a:solidFill>
              </a:rPr>
              <a:t>БИЗНЕС-МОДЕЛЬ</a:t>
            </a:r>
            <a:endParaRPr sz="3000" dirty="0">
              <a:solidFill>
                <a:schemeClr val="lt1"/>
              </a:solidFill>
            </a:endParaRPr>
          </a:p>
        </p:txBody>
      </p:sp>
      <p:sp>
        <p:nvSpPr>
          <p:cNvPr id="227" name="Google Shape;227;p33"/>
          <p:cNvSpPr/>
          <p:nvPr/>
        </p:nvSpPr>
        <p:spPr>
          <a:xfrm>
            <a:off x="8788235" y="0"/>
            <a:ext cx="354900" cy="2088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8" name="Google Shape;228;p33"/>
          <p:cNvSpPr/>
          <p:nvPr/>
        </p:nvSpPr>
        <p:spPr>
          <a:xfrm>
            <a:off x="8788179" y="4333388"/>
            <a:ext cx="354900" cy="8220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9" name="Google Shape;229;p33"/>
          <p:cNvSpPr/>
          <p:nvPr/>
        </p:nvSpPr>
        <p:spPr>
          <a:xfrm>
            <a:off x="8788179" y="2088579"/>
            <a:ext cx="354900" cy="11595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0" name="Google Shape;230;p33"/>
          <p:cNvSpPr/>
          <p:nvPr/>
        </p:nvSpPr>
        <p:spPr>
          <a:xfrm>
            <a:off x="8788179" y="3248117"/>
            <a:ext cx="354900" cy="10851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131B817-7D22-4876-BBCF-4E4EC2814D1C}"/>
              </a:ext>
            </a:extLst>
          </p:cNvPr>
          <p:cNvSpPr/>
          <p:nvPr/>
        </p:nvSpPr>
        <p:spPr>
          <a:xfrm>
            <a:off x="1407919" y="3143950"/>
            <a:ext cx="637405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ЮНИТ-ЭКОНОМИКА</a:t>
            </a:r>
            <a:r>
              <a:rPr lang="en-US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b="1" i="1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привлеченных пользователей (</a:t>
            </a:r>
            <a:r>
              <a:rPr lang="en-US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UA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4000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Число клиентов 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96 покупателей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Стоимость привлечения пользователей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CPA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50 рублей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доход с клиента 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ARPC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48 000 рублей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доход с пользователя 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ARPU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1 152 рублей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Маржинальная прибыль 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CM</a:t>
            </a:r>
            <a:r>
              <a:rPr lang="en-US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4 000 000 рублей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5"/>
          <p:cNvSpPr txBox="1">
            <a:spLocks noGrp="1"/>
          </p:cNvSpPr>
          <p:nvPr>
            <p:ph type="title"/>
          </p:nvPr>
        </p:nvSpPr>
        <p:spPr>
          <a:xfrm>
            <a:off x="456817" y="278156"/>
            <a:ext cx="4655700" cy="6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dk1"/>
                </a:solidFill>
              </a:rPr>
              <a:t>КОМАНДА СТАРТАПА</a:t>
            </a:r>
            <a:endParaRPr sz="3000">
              <a:solidFill>
                <a:schemeClr val="dk1"/>
              </a:solidFill>
            </a:endParaRPr>
          </a:p>
        </p:txBody>
      </p:sp>
      <p:graphicFrame>
        <p:nvGraphicFramePr>
          <p:cNvPr id="246" name="Google Shape;246;p35"/>
          <p:cNvGraphicFramePr/>
          <p:nvPr>
            <p:extLst>
              <p:ext uri="{D42A27DB-BD31-4B8C-83A1-F6EECF244321}">
                <p14:modId xmlns:p14="http://schemas.microsoft.com/office/powerpoint/2010/main" val="2311054623"/>
              </p:ext>
            </p:extLst>
          </p:nvPr>
        </p:nvGraphicFramePr>
        <p:xfrm>
          <a:off x="456762" y="886375"/>
          <a:ext cx="7532025" cy="3246030"/>
        </p:xfrm>
        <a:graphic>
          <a:graphicData uri="http://schemas.openxmlformats.org/drawingml/2006/table">
            <a:tbl>
              <a:tblPr>
                <a:noFill/>
                <a:tableStyleId>{044CC4EE-4C88-431C-8387-2DCB310047D6}</a:tableStyleId>
              </a:tblPr>
              <a:tblGrid>
                <a:gridCol w="251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РОЛЬ</a:t>
                      </a:r>
                      <a:endParaRPr sz="11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ФАМИЛИЯ ИМЯ</a:t>
                      </a:r>
                      <a:endParaRPr sz="11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ФОТО</a:t>
                      </a:r>
                      <a:endParaRPr sz="11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ЛИДЕР (CEO)</a:t>
                      </a: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dirty="0">
                          <a:solidFill>
                            <a:srgbClr val="132C40"/>
                          </a:solidFill>
                          <a:latin typeface="+mn-lt"/>
                          <a:ea typeface="Raleway SemiBold"/>
                          <a:cs typeface="Raleway SemiBold"/>
                          <a:sym typeface="Raleway SemiBold"/>
                        </a:rPr>
                        <a:t>Юрьева Александра</a:t>
                      </a:r>
                      <a:endParaRPr sz="1200" dirty="0">
                        <a:solidFill>
                          <a:srgbClr val="132C40"/>
                        </a:solidFill>
                        <a:latin typeface="+mn-lt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1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Администратор</a:t>
                      </a: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Игнатова Ирина Викторовна, </a:t>
                      </a:r>
                      <a:r>
                        <a:rPr lang="ru-RU" sz="12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Лепунова</a:t>
                      </a:r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 Ольга Николаевна, Седельникова Елизавета Борисовна</a:t>
                      </a:r>
                      <a:endParaRPr sz="1200" dirty="0">
                        <a:solidFill>
                          <a:srgbClr val="132C40"/>
                        </a:solidFill>
                        <a:latin typeface="+mn-lt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МАРКЕТОЛОГ (СMO)</a:t>
                      </a: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Лепунова</a:t>
                      </a:r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 Ольга Николаевна, Седельникова Елизавета Борисовна, Игнатова Ирина Викторовна</a:t>
                      </a:r>
                      <a:endParaRPr lang="ru-RU" sz="1200" dirty="0">
                        <a:solidFill>
                          <a:srgbClr val="132C40"/>
                        </a:solidFill>
                        <a:latin typeface="+mn-lt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132C40"/>
                        </a:solidFill>
                        <a:latin typeface="+mn-lt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9" name="Google Shape;249;p35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0" name="Google Shape;250;p35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11</a:t>
            </a:fld>
            <a:endParaRPr sz="1000">
              <a:solidFill>
                <a:schemeClr val="lt1"/>
              </a:solidFill>
            </a:endParaRPr>
          </a:p>
        </p:txBody>
      </p:sp>
      <p:sp>
        <p:nvSpPr>
          <p:cNvPr id="251" name="Google Shape;251;p35"/>
          <p:cNvSpPr/>
          <p:nvPr/>
        </p:nvSpPr>
        <p:spPr>
          <a:xfrm>
            <a:off x="8788235" y="0"/>
            <a:ext cx="354900" cy="2088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2" name="Google Shape;252;p35"/>
          <p:cNvSpPr/>
          <p:nvPr/>
        </p:nvSpPr>
        <p:spPr>
          <a:xfrm>
            <a:off x="8788179" y="4333388"/>
            <a:ext cx="354900" cy="8220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3" name="Google Shape;253;p35"/>
          <p:cNvSpPr/>
          <p:nvPr/>
        </p:nvSpPr>
        <p:spPr>
          <a:xfrm>
            <a:off x="8788179" y="2088579"/>
            <a:ext cx="354900" cy="11595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4" name="Google Shape;254;p35"/>
          <p:cNvSpPr/>
          <p:nvPr/>
        </p:nvSpPr>
        <p:spPr>
          <a:xfrm>
            <a:off x="8788179" y="3248117"/>
            <a:ext cx="354900" cy="10851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762D6BA2-7B44-4559-9AB3-E35BF641B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619" y="1407755"/>
            <a:ext cx="615026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731F233-A306-4D37-B618-7CBDB5829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593" y="2745950"/>
            <a:ext cx="615026" cy="59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>
            <a:extLst>
              <a:ext uri="{FF2B5EF4-FFF2-40B4-BE49-F238E27FC236}">
                <a16:creationId xmlns:a16="http://schemas.microsoft.com/office/drawing/2014/main" id="{383F1801-3688-48AA-B54C-8DB71FFB1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662" y="2759003"/>
            <a:ext cx="615026" cy="57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73BCCAA5-CD31-447F-A694-240206681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090" y="2745950"/>
            <a:ext cx="578479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6"/>
          <p:cNvSpPr txBox="1">
            <a:spLocks noGrp="1"/>
          </p:cNvSpPr>
          <p:nvPr>
            <p:ph type="title"/>
          </p:nvPr>
        </p:nvSpPr>
        <p:spPr>
          <a:xfrm>
            <a:off x="1544617" y="582331"/>
            <a:ext cx="46557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2800">
                <a:solidFill>
                  <a:schemeClr val="dk1"/>
                </a:solidFill>
              </a:rPr>
              <a:t>ПЛАНЫ РАЗВИТИЯ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260" name="Google Shape;260;p36"/>
          <p:cNvSpPr txBox="1">
            <a:spLocks noGrp="1"/>
          </p:cNvSpPr>
          <p:nvPr>
            <p:ph type="body" idx="1"/>
          </p:nvPr>
        </p:nvSpPr>
        <p:spPr>
          <a:xfrm>
            <a:off x="456825" y="1433725"/>
            <a:ext cx="79737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/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●"/>
            </a:pPr>
            <a:r>
              <a:rPr lang="ru" sz="1600" dirty="0">
                <a:solidFill>
                  <a:srgbClr val="132C40"/>
                </a:solidFill>
              </a:rPr>
              <a:t>Планы развития, основные укрупненные задачи</a:t>
            </a:r>
            <a:endParaRPr sz="1600" dirty="0">
              <a:solidFill>
                <a:srgbClr val="132C4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endParaRPr sz="1300" dirty="0">
              <a:solidFill>
                <a:srgbClr val="132C4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32C40"/>
              </a:buClr>
              <a:buSzPts val="1300"/>
              <a:buAutoNum type="arabicParenR"/>
            </a:pPr>
            <a:endParaRPr sz="1300" dirty="0">
              <a:solidFill>
                <a:srgbClr val="132C4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32C40"/>
              </a:buClr>
              <a:buSzPts val="1300"/>
              <a:buAutoNum type="arabicParenR"/>
            </a:pPr>
            <a:r>
              <a:rPr lang="ru-RU" sz="1300" dirty="0">
                <a:solidFill>
                  <a:srgbClr val="132C40"/>
                </a:solidFill>
                <a:latin typeface="+mn-lt"/>
              </a:rPr>
              <a:t>к марту создать платформу</a:t>
            </a: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32C40"/>
              </a:buClr>
              <a:buSzPts val="1300"/>
              <a:buAutoNum type="arabicParenR"/>
            </a:pPr>
            <a:r>
              <a:rPr lang="ru-RU" sz="1300" dirty="0">
                <a:solidFill>
                  <a:srgbClr val="132C40"/>
                </a:solidFill>
                <a:latin typeface="+mn-lt"/>
              </a:rPr>
              <a:t>к апрелю первый набор слушателей</a:t>
            </a:r>
            <a:endParaRPr sz="1300" dirty="0">
              <a:solidFill>
                <a:srgbClr val="132C40"/>
              </a:solidFill>
              <a:latin typeface="+mn-lt"/>
            </a:endParaRPr>
          </a:p>
        </p:txBody>
      </p:sp>
      <p:sp>
        <p:nvSpPr>
          <p:cNvPr id="261" name="Google Shape;261;p36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2" name="Google Shape;262;p36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12</a:t>
            </a:fld>
            <a:endParaRPr sz="1000">
              <a:solidFill>
                <a:schemeClr val="lt1"/>
              </a:solidFill>
            </a:endParaRPr>
          </a:p>
        </p:txBody>
      </p:sp>
      <p:sp>
        <p:nvSpPr>
          <p:cNvPr id="263" name="Google Shape;263;p36"/>
          <p:cNvSpPr/>
          <p:nvPr/>
        </p:nvSpPr>
        <p:spPr>
          <a:xfrm>
            <a:off x="456818" y="582319"/>
            <a:ext cx="687900" cy="68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4" name="Google Shape;264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0715" y="656236"/>
            <a:ext cx="539947" cy="539947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36"/>
          <p:cNvSpPr/>
          <p:nvPr/>
        </p:nvSpPr>
        <p:spPr>
          <a:xfrm>
            <a:off x="8788235" y="0"/>
            <a:ext cx="354900" cy="2088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6" name="Google Shape;266;p36"/>
          <p:cNvSpPr/>
          <p:nvPr/>
        </p:nvSpPr>
        <p:spPr>
          <a:xfrm>
            <a:off x="8788179" y="4333388"/>
            <a:ext cx="354900" cy="8220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7" name="Google Shape;267;p36"/>
          <p:cNvSpPr/>
          <p:nvPr/>
        </p:nvSpPr>
        <p:spPr>
          <a:xfrm>
            <a:off x="8788179" y="2088579"/>
            <a:ext cx="354900" cy="11595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8" name="Google Shape;268;p36"/>
          <p:cNvSpPr/>
          <p:nvPr/>
        </p:nvSpPr>
        <p:spPr>
          <a:xfrm>
            <a:off x="8788179" y="3248117"/>
            <a:ext cx="354900" cy="10851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69" name="Google Shape;269;p36"/>
          <p:cNvGraphicFramePr/>
          <p:nvPr>
            <p:extLst>
              <p:ext uri="{D42A27DB-BD31-4B8C-83A1-F6EECF244321}">
                <p14:modId xmlns:p14="http://schemas.microsoft.com/office/powerpoint/2010/main" val="314704199"/>
              </p:ext>
            </p:extLst>
          </p:nvPr>
        </p:nvGraphicFramePr>
        <p:xfrm>
          <a:off x="677662" y="2887453"/>
          <a:ext cx="5021350" cy="1700025"/>
        </p:xfrm>
        <a:graphic>
          <a:graphicData uri="http://schemas.openxmlformats.org/drawingml/2006/table">
            <a:tbl>
              <a:tblPr>
                <a:noFill/>
                <a:tableStyleId>{044CC4EE-4C88-431C-8387-2DCB310047D6}</a:tableStyleId>
              </a:tblPr>
              <a:tblGrid>
                <a:gridCol w="33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ЧТО ДЕЛАЕМ</a:t>
                      </a: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СРОК</a:t>
                      </a:r>
                      <a:endParaRPr sz="11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dirty="0"/>
                        <a:t>Создание онлайн платформы</a:t>
                      </a: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Март 2024</a:t>
                      </a: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dirty="0"/>
                        <a:t>Набор слушателей</a:t>
                      </a: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Апрель 2024</a:t>
                      </a: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dirty="0"/>
                        <a:t>Обучение слушателей</a:t>
                      </a: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  <a:sym typeface="Raleway SemiBold"/>
                        </a:rPr>
                        <a:t>Апрель-май 2024</a:t>
                      </a: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  <a:sym typeface="Raleway SemiBol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7"/>
          <p:cNvSpPr txBox="1">
            <a:spLocks noGrp="1"/>
          </p:cNvSpPr>
          <p:nvPr>
            <p:ph type="title"/>
          </p:nvPr>
        </p:nvSpPr>
        <p:spPr>
          <a:xfrm>
            <a:off x="456817" y="1543631"/>
            <a:ext cx="46557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3000">
                <a:solidFill>
                  <a:schemeClr val="dk1"/>
                </a:solidFill>
              </a:rPr>
              <a:t>КОНТАКТЫ ЛИДЕРА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276" name="Google Shape;276;p37"/>
          <p:cNvSpPr txBox="1">
            <a:spLocks noGrp="1"/>
          </p:cNvSpPr>
          <p:nvPr>
            <p:ph type="body" idx="1"/>
          </p:nvPr>
        </p:nvSpPr>
        <p:spPr>
          <a:xfrm>
            <a:off x="456818" y="2454581"/>
            <a:ext cx="3603600" cy="20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/>
          <a:p>
            <a:pPr marL="4064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dirty="0">
                <a:solidFill>
                  <a:srgbClr val="132C40"/>
                </a:solidFill>
              </a:rPr>
              <a:t>Юрьева Александра</a:t>
            </a:r>
            <a:endParaRPr dirty="0">
              <a:solidFill>
                <a:srgbClr val="132C40"/>
              </a:solidFill>
            </a:endParaRPr>
          </a:p>
        </p:txBody>
      </p:sp>
      <p:sp>
        <p:nvSpPr>
          <p:cNvPr id="277" name="Google Shape;277;p37"/>
          <p:cNvSpPr txBox="1">
            <a:spLocks noGrp="1"/>
          </p:cNvSpPr>
          <p:nvPr>
            <p:ph type="body" idx="1"/>
          </p:nvPr>
        </p:nvSpPr>
        <p:spPr>
          <a:xfrm>
            <a:off x="4351972" y="2454581"/>
            <a:ext cx="3603600" cy="20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/>
          <a:p>
            <a:r>
              <a:rPr lang="ru-RU" dirty="0"/>
              <a:t>- телефон +7 (952) 348 36 33</a:t>
            </a:r>
          </a:p>
          <a:p>
            <a:r>
              <a:rPr lang="ru-RU" dirty="0"/>
              <a:t>- почта </a:t>
            </a:r>
            <a:r>
              <a:rPr lang="en-US" u="sng" dirty="0" err="1">
                <a:hlinkClick r:id="rId3"/>
              </a:rPr>
              <a:t>svetlana</a:t>
            </a:r>
            <a:r>
              <a:rPr lang="ru-RU" u="sng" dirty="0">
                <a:hlinkClick r:id="rId3"/>
              </a:rPr>
              <a:t>-</a:t>
            </a:r>
            <a:r>
              <a:rPr lang="en-US" u="sng" dirty="0" err="1">
                <a:hlinkClick r:id="rId3"/>
              </a:rPr>
              <a:t>korenkova</a:t>
            </a:r>
            <a:r>
              <a:rPr lang="ru-RU" u="sng" dirty="0">
                <a:hlinkClick r:id="rId3"/>
              </a:rPr>
              <a:t>@</a:t>
            </a:r>
            <a:r>
              <a:rPr lang="en-US" u="sng" dirty="0" err="1">
                <a:hlinkClick r:id="rId3"/>
              </a:rPr>
              <a:t>yandex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endParaRPr lang="ru-RU" dirty="0"/>
          </a:p>
          <a:p>
            <a:pPr marL="4064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132C40"/>
              </a:solidFill>
            </a:endParaRPr>
          </a:p>
        </p:txBody>
      </p:sp>
      <p:sp>
        <p:nvSpPr>
          <p:cNvPr id="278" name="Google Shape;278;p37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9" name="Google Shape;279;p37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13</a:t>
            </a:fld>
            <a:endParaRPr sz="1000">
              <a:solidFill>
                <a:schemeClr val="lt1"/>
              </a:solidFill>
            </a:endParaRPr>
          </a:p>
        </p:txBody>
      </p:sp>
      <p:sp>
        <p:nvSpPr>
          <p:cNvPr id="280" name="Google Shape;280;p37"/>
          <p:cNvSpPr/>
          <p:nvPr/>
        </p:nvSpPr>
        <p:spPr>
          <a:xfrm>
            <a:off x="456818" y="582319"/>
            <a:ext cx="687900" cy="68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1" name="Google Shape;281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0726" y="656231"/>
            <a:ext cx="539947" cy="539947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7"/>
          <p:cNvSpPr/>
          <p:nvPr/>
        </p:nvSpPr>
        <p:spPr>
          <a:xfrm>
            <a:off x="8788235" y="0"/>
            <a:ext cx="354900" cy="2088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3" name="Google Shape;283;p37"/>
          <p:cNvSpPr/>
          <p:nvPr/>
        </p:nvSpPr>
        <p:spPr>
          <a:xfrm>
            <a:off x="8788179" y="4333388"/>
            <a:ext cx="354900" cy="8220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4" name="Google Shape;284;p37"/>
          <p:cNvSpPr/>
          <p:nvPr/>
        </p:nvSpPr>
        <p:spPr>
          <a:xfrm>
            <a:off x="8788179" y="2088579"/>
            <a:ext cx="354900" cy="11595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5" name="Google Shape;285;p37"/>
          <p:cNvSpPr/>
          <p:nvPr/>
        </p:nvSpPr>
        <p:spPr>
          <a:xfrm>
            <a:off x="8788179" y="3248117"/>
            <a:ext cx="354900" cy="10851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823025" y="286466"/>
            <a:ext cx="7916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218525" y="312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None/>
            </a:pPr>
            <a:r>
              <a:rPr lang="ru" b="1" dirty="0"/>
              <a:t>Краткая суть идеи (</a:t>
            </a:r>
            <a:r>
              <a:rPr lang="ru-RU" b="1" dirty="0"/>
              <a:t>текущий статус)</a:t>
            </a:r>
            <a:endParaRPr b="1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7D38355-FA6E-482D-B9E8-9D95849442C6}"/>
              </a:ext>
            </a:extLst>
          </p:cNvPr>
          <p:cNvSpPr/>
          <p:nvPr/>
        </p:nvSpPr>
        <p:spPr>
          <a:xfrm>
            <a:off x="6496081" y="2052157"/>
            <a:ext cx="2651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https://project8150355.tilda.ws/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970FA9-2493-47B6-BD18-B9B05C7CC5AF}"/>
              </a:ext>
            </a:extLst>
          </p:cNvPr>
          <p:cNvSpPr/>
          <p:nvPr/>
        </p:nvSpPr>
        <p:spPr>
          <a:xfrm>
            <a:off x="6963032" y="2341994"/>
            <a:ext cx="2351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i="1" dirty="0"/>
              <a:t>Собран основной состав </a:t>
            </a:r>
          </a:p>
          <a:p>
            <a:pPr lvl="0"/>
            <a:r>
              <a:rPr lang="ru-RU" sz="1200" i="1" dirty="0"/>
              <a:t>команды для реализации</a:t>
            </a:r>
          </a:p>
          <a:p>
            <a:pPr lvl="0"/>
            <a:endParaRPr lang="ru-RU" sz="1200" i="1" dirty="0"/>
          </a:p>
          <a:p>
            <a:pPr lvl="0"/>
            <a:r>
              <a:rPr lang="ru-RU" sz="1200" i="1" dirty="0"/>
              <a:t>Создан прототип платформы/портала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6DA5A01-535C-41C6-91C7-156DE2EFE4EE}"/>
              </a:ext>
            </a:extLst>
          </p:cNvPr>
          <p:cNvSpPr/>
          <p:nvPr/>
        </p:nvSpPr>
        <p:spPr>
          <a:xfrm>
            <a:off x="433320" y="698923"/>
            <a:ext cx="5728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Продукт</a:t>
            </a:r>
            <a:r>
              <a:rPr lang="en-US" b="1" dirty="0"/>
              <a:t>:</a:t>
            </a:r>
            <a:r>
              <a:rPr lang="ru-RU" b="1" dirty="0"/>
              <a:t> </a:t>
            </a:r>
            <a:r>
              <a:rPr lang="ru-RU" dirty="0"/>
              <a:t>платформа/портал с функцией методической поддержки и обучения в гибридном формате детей с ОВЗ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B18ACF4-14E8-4DC2-A472-E7D990801141}"/>
              </a:ext>
            </a:extLst>
          </p:cNvPr>
          <p:cNvSpPr/>
          <p:nvPr/>
        </p:nvSpPr>
        <p:spPr>
          <a:xfrm>
            <a:off x="433319" y="1317803"/>
            <a:ext cx="5728546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b="1" dirty="0">
                <a:latin typeface="+mn-lt"/>
                <a:ea typeface="Arial" panose="020B0604020202020204" pitchFamily="34" charset="0"/>
              </a:rPr>
              <a:t>Целевая аудитория</a:t>
            </a:r>
            <a:r>
              <a:rPr lang="en-US" b="1" dirty="0">
                <a:latin typeface="+mn-lt"/>
                <a:ea typeface="Arial" panose="020B0604020202020204" pitchFamily="34" charset="0"/>
              </a:rPr>
              <a:t>:</a:t>
            </a:r>
            <a:r>
              <a:rPr lang="ru-RU" b="1" dirty="0">
                <a:latin typeface="+mn-lt"/>
                <a:ea typeface="Arial" panose="020B0604020202020204" pitchFamily="34" charset="0"/>
              </a:rPr>
              <a:t> </a:t>
            </a:r>
            <a:r>
              <a:rPr lang="ru-RU" dirty="0">
                <a:latin typeface="+mn-lt"/>
                <a:ea typeface="Arial" panose="020B0604020202020204" pitchFamily="34" charset="0"/>
              </a:rPr>
              <a:t>родители</a:t>
            </a:r>
            <a:endParaRPr lang="ru-RU" dirty="0">
              <a:effectLst/>
              <a:latin typeface="+mn-lt"/>
              <a:ea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FB99BBC-9734-4FE1-931E-213CC13926D8}"/>
              </a:ext>
            </a:extLst>
          </p:cNvPr>
          <p:cNvSpPr/>
          <p:nvPr/>
        </p:nvSpPr>
        <p:spPr>
          <a:xfrm>
            <a:off x="431604" y="1957274"/>
            <a:ext cx="57285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buNone/>
            </a:pPr>
            <a:r>
              <a:rPr lang="ru-RU" b="1" dirty="0"/>
              <a:t>Проблема: </a:t>
            </a:r>
            <a:r>
              <a:rPr lang="ru-RU" dirty="0"/>
              <a:t>в условиях необходимости использовать проблемно-ориентированное обучение с детьми с ОВЗ </a:t>
            </a:r>
            <a:r>
              <a:rPr lang="ru-RU" u="sng" dirty="0">
                <a:solidFill>
                  <a:srgbClr val="FF0000"/>
                </a:solidFill>
              </a:rPr>
              <a:t>НЕ ПОМОГАЕТ! </a:t>
            </a:r>
            <a:r>
              <a:rPr lang="ru-RU" dirty="0"/>
              <a:t>существующий формат методической поддержки (инструкции, методические указания и пр.), а программ повышения квалификации по внедрению </a:t>
            </a:r>
            <a:r>
              <a:rPr lang="ru-RU" u="sng" dirty="0">
                <a:solidFill>
                  <a:srgbClr val="FF0000"/>
                </a:solidFill>
              </a:rPr>
              <a:t>МАЛО!</a:t>
            </a:r>
            <a:r>
              <a:rPr lang="ru-RU" dirty="0"/>
              <a:t>, и  существующие </a:t>
            </a:r>
            <a:r>
              <a:rPr lang="ru-RU" u="sng" dirty="0">
                <a:solidFill>
                  <a:srgbClr val="FF0000"/>
                </a:solidFill>
              </a:rPr>
              <a:t>НЕ ДАЮТ!</a:t>
            </a:r>
            <a:r>
              <a:rPr lang="ru-RU" dirty="0"/>
              <a:t> возможность создать нужный </a:t>
            </a:r>
            <a:r>
              <a:rPr lang="ru-RU" b="1" i="1" dirty="0"/>
              <a:t>индивидуальный продукт</a:t>
            </a:r>
          </a:p>
          <a:p>
            <a:pPr indent="0">
              <a:buNone/>
            </a:pPr>
            <a:endParaRPr lang="ru-RU" b="1" i="1" dirty="0"/>
          </a:p>
          <a:p>
            <a:pPr indent="0">
              <a:buNone/>
            </a:pPr>
            <a:r>
              <a:rPr lang="ru-RU" b="1" dirty="0"/>
              <a:t>Наши особенности</a:t>
            </a:r>
            <a:r>
              <a:rPr lang="en-US" b="1" dirty="0"/>
              <a:t>:</a:t>
            </a:r>
            <a:endParaRPr lang="ru-RU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D6B9B10-97E5-4C66-9B56-04EBF06C5D04}"/>
              </a:ext>
            </a:extLst>
          </p:cNvPr>
          <p:cNvSpPr/>
          <p:nvPr/>
        </p:nvSpPr>
        <p:spPr>
          <a:xfrm>
            <a:off x="2252505" y="3461320"/>
            <a:ext cx="572854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/>
              <a:t>акцент на практических навыках и умениях внедрении проблемно-ориентированного обучения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/>
              <a:t>небольшие группы гарантирует индивидуальный подход к обучению и создание итогового продукта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/>
              <a:t>возможность апробировать свои навыки и умения в он-лайн или оф-лайн форматах в безопасном пространстве «Открытого лектория»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/>
              <a:t>структура курса предполагает чередование формата воркшопов, где отрабатываются 3-5 навыков, практикумами в своих организациях и </a:t>
            </a:r>
          </a:p>
          <a:p>
            <a:r>
              <a:rPr lang="ru-RU" sz="1100" dirty="0"/>
              <a:t>     получение обратной связи от преподавателей, ведущих курс</a:t>
            </a:r>
            <a:endParaRPr lang="ru-RU" sz="1100" dirty="0">
              <a:solidFill>
                <a:srgbClr val="132C4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/>
        </p:nvSpPr>
        <p:spPr>
          <a:xfrm>
            <a:off x="7440246" y="312615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7229232" y="0"/>
            <a:ext cx="1914000" cy="369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5" name="Google Shape;125;p26"/>
          <p:cNvSpPr/>
          <p:nvPr/>
        </p:nvSpPr>
        <p:spPr>
          <a:xfrm>
            <a:off x="7494444" y="3461532"/>
            <a:ext cx="1648500" cy="16938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6" name="Google Shape;126;p26"/>
          <p:cNvSpPr/>
          <p:nvPr/>
        </p:nvSpPr>
        <p:spPr>
          <a:xfrm>
            <a:off x="7494443" y="321818"/>
            <a:ext cx="1648500" cy="15699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7494443" y="1891712"/>
            <a:ext cx="1648500" cy="15699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28" name="Google Shape;12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4182" y="3916831"/>
            <a:ext cx="869415" cy="869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189" y="671990"/>
            <a:ext cx="869415" cy="86941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6"/>
          <p:cNvSpPr/>
          <p:nvPr/>
        </p:nvSpPr>
        <p:spPr>
          <a:xfrm>
            <a:off x="7229232" y="309844"/>
            <a:ext cx="265500" cy="483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Google Shape;131;p26"/>
          <p:cNvSpPr txBox="1"/>
          <p:nvPr/>
        </p:nvSpPr>
        <p:spPr>
          <a:xfrm>
            <a:off x="631575" y="1848299"/>
            <a:ext cx="6208200" cy="2769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ru-RU" b="1" dirty="0"/>
              <a:t>Это запрос рынка труда!</a:t>
            </a:r>
          </a:p>
          <a:p>
            <a:pPr algn="ctr"/>
            <a:r>
              <a:rPr lang="ru-RU" b="1" dirty="0"/>
              <a:t> </a:t>
            </a:r>
          </a:p>
          <a:p>
            <a:r>
              <a:rPr lang="ru-RU" u="sng" dirty="0" err="1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Future</a:t>
            </a:r>
            <a:r>
              <a:rPr lang="ru-RU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u="sng" dirty="0" err="1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ru-RU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u="sng" dirty="0" err="1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Jobs</a:t>
            </a:r>
            <a:r>
              <a:rPr lang="ru-RU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u="sng" dirty="0" err="1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</a:t>
            </a:r>
            <a:r>
              <a:rPr lang="ru-RU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2023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dirty="0"/>
              <a:t>опубликовал </a:t>
            </a:r>
            <a:r>
              <a:rPr lang="ru-RU" i="1" dirty="0"/>
              <a:t>важные навыки </a:t>
            </a:r>
            <a:r>
              <a:rPr lang="ru-RU" dirty="0"/>
              <a:t>до 2027 года: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аналитическое мышление,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креативное мышление,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психологическая устойчивость,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гибкость и быстрая адаптация к новым условиям,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мотивация и самосознание,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любознательность и обучение на протяжении всей жизни. </a:t>
            </a:r>
          </a:p>
          <a:p>
            <a:endParaRPr lang="ru-RU" dirty="0"/>
          </a:p>
          <a:p>
            <a:pPr algn="ctr"/>
            <a:r>
              <a:rPr lang="ru-RU" b="1" dirty="0"/>
              <a:t>Главный принцип </a:t>
            </a:r>
            <a:r>
              <a:rPr lang="en-US" b="1" dirty="0"/>
              <a:t>PBL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b="1" i="1" dirty="0"/>
              <a:t>«анализируй и ищи выход, используя систему знаний и навыков, а не просто слушай и зубри»</a:t>
            </a:r>
          </a:p>
        </p:txBody>
      </p:sp>
      <p:sp>
        <p:nvSpPr>
          <p:cNvPr id="132" name="Google Shape;132;p26"/>
          <p:cNvSpPr txBox="1"/>
          <p:nvPr/>
        </p:nvSpPr>
        <p:spPr>
          <a:xfrm>
            <a:off x="532950" y="915175"/>
            <a:ext cx="6208200" cy="6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750" tIns="77750" rIns="77750" bIns="777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8F00FF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АКТУАЛЬНОСТЬ ПРОЕКТА</a:t>
            </a:r>
            <a:endParaRPr sz="3000">
              <a:solidFill>
                <a:srgbClr val="8F00FF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grpSp>
        <p:nvGrpSpPr>
          <p:cNvPr id="133" name="Google Shape;133;p26"/>
          <p:cNvGrpSpPr/>
          <p:nvPr/>
        </p:nvGrpSpPr>
        <p:grpSpPr>
          <a:xfrm>
            <a:off x="0" y="681925"/>
            <a:ext cx="4728304" cy="97200"/>
            <a:chOff x="0" y="692501"/>
            <a:chExt cx="2624940" cy="97200"/>
          </a:xfrm>
        </p:grpSpPr>
        <p:sp>
          <p:nvSpPr>
            <p:cNvPr id="134" name="Google Shape;134;p26"/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5" name="Google Shape;135;p26"/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6" name="Google Shape;136;p26"/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7" name="Google Shape;137;p26"/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8" name="Google Shape;138;p26"/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24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456817" y="1543631"/>
            <a:ext cx="46557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3000">
                <a:solidFill>
                  <a:schemeClr val="dk1"/>
                </a:solidFill>
              </a:rPr>
              <a:t>ЦЕЛЕВАЯ АУДИТОРИЯ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605467" y="2318153"/>
            <a:ext cx="7993200" cy="20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noAutofit/>
          </a:bodyPr>
          <a:lstStyle/>
          <a:p>
            <a:pPr marL="0" lvl="0" indent="-342900">
              <a:lnSpc>
                <a:spcPct val="100000"/>
              </a:lnSpc>
              <a:buFont typeface="Courier New" panose="02070309020205020404" pitchFamily="49" charset="0"/>
              <a:buChar char="­"/>
            </a:pPr>
            <a:r>
              <a:rPr lang="ru-RU" sz="18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Центры дополнительного образования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sz="18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   Родители детей с </a:t>
            </a:r>
            <a:r>
              <a:rPr lang="ru-RU" sz="1800" kern="1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овз</a:t>
            </a:r>
            <a:endParaRPr lang="ru-RU" sz="1800" kern="1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5" name="Google Shape;145;p27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rgbClr val="FD493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6" name="Google Shape;146;p27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4</a:t>
            </a:fld>
            <a:endParaRPr sz="1000">
              <a:solidFill>
                <a:schemeClr val="lt1"/>
              </a:solidFill>
            </a:endParaRPr>
          </a:p>
        </p:txBody>
      </p:sp>
      <p:sp>
        <p:nvSpPr>
          <p:cNvPr id="147" name="Google Shape;147;p27"/>
          <p:cNvSpPr/>
          <p:nvPr/>
        </p:nvSpPr>
        <p:spPr>
          <a:xfrm>
            <a:off x="456818" y="582319"/>
            <a:ext cx="687900" cy="687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7"/>
          <p:cNvSpPr/>
          <p:nvPr/>
        </p:nvSpPr>
        <p:spPr>
          <a:xfrm>
            <a:off x="8243767" y="0"/>
            <a:ext cx="354900" cy="2088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9" name="Google Shape;149;p27"/>
          <p:cNvSpPr/>
          <p:nvPr/>
        </p:nvSpPr>
        <p:spPr>
          <a:xfrm>
            <a:off x="8788179" y="4333388"/>
            <a:ext cx="354900" cy="8220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0" name="Google Shape;150;p27"/>
          <p:cNvSpPr/>
          <p:nvPr/>
        </p:nvSpPr>
        <p:spPr>
          <a:xfrm>
            <a:off x="8788179" y="2088579"/>
            <a:ext cx="354900" cy="11595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1" name="Google Shape;151;p27"/>
          <p:cNvSpPr/>
          <p:nvPr/>
        </p:nvSpPr>
        <p:spPr>
          <a:xfrm>
            <a:off x="8788179" y="3248117"/>
            <a:ext cx="354900" cy="10851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52" name="Google Shape;15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0730" y="656240"/>
            <a:ext cx="539947" cy="539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01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2551431" y="464700"/>
            <a:ext cx="46557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3000" dirty="0">
                <a:solidFill>
                  <a:schemeClr val="dk1"/>
                </a:solidFill>
              </a:rPr>
              <a:t>ПРОБЛЕМА</a:t>
            </a:r>
            <a:endParaRPr sz="3000" dirty="0">
              <a:solidFill>
                <a:schemeClr val="dk1"/>
              </a:solidFill>
            </a:endParaRPr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1"/>
          </p:nvPr>
        </p:nvSpPr>
        <p:spPr>
          <a:xfrm>
            <a:off x="456818" y="1509275"/>
            <a:ext cx="7974801" cy="401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</a:rPr>
              <a:t>Это запрос рынка труда! (</a:t>
            </a:r>
            <a:r>
              <a:rPr lang="ru-RU" u="sng" dirty="0" err="1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Future</a:t>
            </a:r>
            <a:r>
              <a:rPr lang="ru-RU" u="sng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u="sng" dirty="0" err="1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ru-RU" u="sng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u="sng" dirty="0" err="1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Jobs</a:t>
            </a:r>
            <a:r>
              <a:rPr lang="ru-RU" u="sng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u="sng" dirty="0" err="1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</a:t>
            </a:r>
            <a:r>
              <a:rPr lang="ru-RU" u="sng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2023</a:t>
            </a:r>
            <a:r>
              <a:rPr lang="ru-RU" u="sng" dirty="0">
                <a:solidFill>
                  <a:schemeClr val="bg2"/>
                </a:solidFill>
              </a:rPr>
              <a:t> </a:t>
            </a:r>
            <a:r>
              <a:rPr lang="ru-RU" dirty="0">
                <a:solidFill>
                  <a:schemeClr val="bg2"/>
                </a:solidFill>
              </a:rPr>
              <a:t>опубликовал важные навыки до 2027 года</a:t>
            </a:r>
            <a:r>
              <a:rPr lang="en-US" dirty="0">
                <a:solidFill>
                  <a:schemeClr val="bg2"/>
                </a:solidFill>
              </a:rPr>
              <a:t>: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i="1" dirty="0">
                <a:solidFill>
                  <a:schemeClr val="bg2"/>
                </a:solidFill>
              </a:rPr>
              <a:t>аналитическое мышление, креативное мышление, психологическая устойчивость, гибкость и быстрая адаптация к новым условиям, мотивация и самосознание, любознательность и обучение на протяжении всей жизни</a:t>
            </a:r>
            <a:r>
              <a:rPr lang="ru-RU" dirty="0">
                <a:solidFill>
                  <a:schemeClr val="bg2"/>
                </a:solidFill>
              </a:rPr>
              <a:t>. Главный принцип </a:t>
            </a:r>
            <a:r>
              <a:rPr lang="en-US" dirty="0">
                <a:solidFill>
                  <a:schemeClr val="bg2"/>
                </a:solidFill>
              </a:rPr>
              <a:t>PBL</a:t>
            </a:r>
            <a:r>
              <a:rPr lang="ru-RU" dirty="0">
                <a:solidFill>
                  <a:schemeClr val="bg2"/>
                </a:solidFill>
              </a:rPr>
              <a:t> – «анализируй и ищи выход, используя систему знаний и навыков, а не просто слушай и зубри»)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b="1" dirty="0">
                <a:solidFill>
                  <a:schemeClr val="bg2"/>
                </a:solidFill>
              </a:rPr>
              <a:t>C</a:t>
            </a:r>
            <a:r>
              <a:rPr lang="ru-RU" b="1" dirty="0" err="1">
                <a:solidFill>
                  <a:schemeClr val="bg2"/>
                </a:solidFill>
              </a:rPr>
              <a:t>татистика</a:t>
            </a:r>
            <a:r>
              <a:rPr lang="ru-RU" b="1" dirty="0">
                <a:solidFill>
                  <a:schemeClr val="bg2"/>
                </a:solidFill>
              </a:rPr>
              <a:t> онлайн-образования и потребность проектировать онлайн-курсы</a:t>
            </a:r>
            <a:endParaRPr lang="en-US" b="1" dirty="0">
              <a:solidFill>
                <a:schemeClr val="bg2"/>
              </a:solidFill>
            </a:endParaRPr>
          </a:p>
          <a:p>
            <a:pPr lvl="0"/>
            <a:r>
              <a:rPr lang="ru-RU" dirty="0">
                <a:solidFill>
                  <a:schemeClr val="bg2"/>
                </a:solidFill>
              </a:rPr>
              <a:t>По данным </a:t>
            </a:r>
            <a:r>
              <a:rPr lang="ru-RU" u="sng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https://360-media.ru/blog/online-shkoly/issledovanie-rynka-onlajn-obrazovaniya-za-2023-god/#__EdTech</a:t>
            </a:r>
            <a:r>
              <a:rPr lang="ru-RU" dirty="0">
                <a:solidFill>
                  <a:schemeClr val="bg2"/>
                </a:solidFill>
              </a:rPr>
              <a:t> Российский рынок онлайн-образования сегментируется по 4 направлениям: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ru-RU" dirty="0">
                <a:solidFill>
                  <a:schemeClr val="bg2"/>
                </a:solidFill>
              </a:rPr>
              <a:t>дополнительное профессиональное (ДПО),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ru-RU" dirty="0">
                <a:solidFill>
                  <a:schemeClr val="bg2"/>
                </a:solidFill>
              </a:rPr>
              <a:t>детское,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ru-RU" dirty="0">
                <a:solidFill>
                  <a:schemeClr val="bg2"/>
                </a:solidFill>
              </a:rPr>
              <a:t>языковое,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ru-RU" dirty="0">
                <a:solidFill>
                  <a:schemeClr val="bg2"/>
                </a:solidFill>
              </a:rPr>
              <a:t>бизнес-образование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ru-RU" b="1" dirty="0">
                <a:solidFill>
                  <a:schemeClr val="bg2"/>
                </a:solidFill>
              </a:rPr>
              <a:t>Одними из трендов в обучении персонал </a:t>
            </a:r>
            <a:r>
              <a:rPr lang="ru-RU" dirty="0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https://donskih.ru/2023/05/10-trendov-v-obuchenii-sotrudnikov/</a:t>
            </a:r>
            <a:r>
              <a:rPr lang="ru-RU" dirty="0">
                <a:solidFill>
                  <a:schemeClr val="bg2"/>
                </a:solidFill>
              </a:rPr>
              <a:t> является обучение силами внутренних экспертов и использование интерактивных метод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ru-RU" b="1" dirty="0">
                <a:solidFill>
                  <a:schemeClr val="bg2"/>
                </a:solidFill>
              </a:rPr>
              <a:t>Динамика запросов</a:t>
            </a:r>
            <a:r>
              <a:rPr lang="ru-RU" dirty="0">
                <a:solidFill>
                  <a:schemeClr val="bg2"/>
                </a:solidFill>
              </a:rPr>
              <a:t> по данным </a:t>
            </a:r>
            <a:r>
              <a:rPr lang="ru-RU" dirty="0">
                <a:solidFill>
                  <a:schemeClr val="bg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https://wordstat-2.yandex.ru/?region=all&amp;view=table&amp;words=проблемно-ориентированное%20обучение%20пе</a:t>
            </a:r>
            <a:r>
              <a:rPr lang="ru-RU" dirty="0">
                <a:solidFill>
                  <a:schemeClr val="bg2"/>
                </a:solidFill>
              </a:rPr>
              <a:t> в период с 21.11.2021 по 21.09.2023 </a:t>
            </a:r>
            <a:r>
              <a:rPr lang="ru-RU" i="1" dirty="0">
                <a:solidFill>
                  <a:schemeClr val="bg2"/>
                </a:solidFill>
              </a:rPr>
              <a:t>(ИЗ ПРОБЛЕМЫ СТАНОВИТСЯ КОНКУРЕНТНЫМ ПРЕИУЩЕСТВОМ)</a:t>
            </a:r>
          </a:p>
          <a:p>
            <a:pPr lvl="0"/>
            <a:endParaRPr lang="ru-RU" dirty="0">
              <a:solidFill>
                <a:schemeClr val="bg2"/>
              </a:solidFill>
            </a:endParaRPr>
          </a:p>
          <a:p>
            <a:pPr lvl="0"/>
            <a:endParaRPr lang="ru-RU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132C40"/>
              </a:solidFill>
            </a:endParaRPr>
          </a:p>
          <a:p>
            <a:pPr marL="10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400" dirty="0">
              <a:solidFill>
                <a:srgbClr val="132C40"/>
              </a:solidFill>
            </a:endParaRPr>
          </a:p>
        </p:txBody>
      </p:sp>
      <p:sp>
        <p:nvSpPr>
          <p:cNvPr id="159" name="Google Shape;159;p28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0" name="Google Shape;160;p28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5</a:t>
            </a:fld>
            <a:endParaRPr sz="1000">
              <a:solidFill>
                <a:schemeClr val="lt1"/>
              </a:solidFill>
            </a:endParaRPr>
          </a:p>
        </p:txBody>
      </p:sp>
      <p:sp>
        <p:nvSpPr>
          <p:cNvPr id="161" name="Google Shape;161;p28"/>
          <p:cNvSpPr/>
          <p:nvPr/>
        </p:nvSpPr>
        <p:spPr>
          <a:xfrm>
            <a:off x="456818" y="582319"/>
            <a:ext cx="687900" cy="68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8"/>
          <p:cNvSpPr/>
          <p:nvPr/>
        </p:nvSpPr>
        <p:spPr>
          <a:xfrm>
            <a:off x="8788235" y="0"/>
            <a:ext cx="354900" cy="2088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3" name="Google Shape;163;p28"/>
          <p:cNvSpPr/>
          <p:nvPr/>
        </p:nvSpPr>
        <p:spPr>
          <a:xfrm>
            <a:off x="8788179" y="4333388"/>
            <a:ext cx="354900" cy="8220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4" name="Google Shape;164;p28"/>
          <p:cNvSpPr/>
          <p:nvPr/>
        </p:nvSpPr>
        <p:spPr>
          <a:xfrm>
            <a:off x="8788179" y="2088579"/>
            <a:ext cx="354900" cy="11595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5" name="Google Shape;165;p28"/>
          <p:cNvSpPr/>
          <p:nvPr/>
        </p:nvSpPr>
        <p:spPr>
          <a:xfrm>
            <a:off x="8788179" y="3248117"/>
            <a:ext cx="354900" cy="10851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66" name="Google Shape;166;p2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30725" y="656236"/>
            <a:ext cx="539947" cy="539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62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456817" y="1486481"/>
            <a:ext cx="46557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3000">
                <a:solidFill>
                  <a:schemeClr val="dk1"/>
                </a:solidFill>
              </a:rPr>
              <a:t>ПРОБЛЕМА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1"/>
          </p:nvPr>
        </p:nvSpPr>
        <p:spPr>
          <a:xfrm>
            <a:off x="401716" y="2032854"/>
            <a:ext cx="8240615" cy="3374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pPr marL="152400" indent="0" algn="ctr">
              <a:buNone/>
            </a:pPr>
            <a:r>
              <a:rPr lang="ru-RU" b="1" dirty="0"/>
              <a:t>Потребность преподавателей/тренеров/экспертов – знать и владеть методами проблемно-ориентированного обучения, потому что:</a:t>
            </a:r>
          </a:p>
          <a:p>
            <a:r>
              <a:rPr lang="ru-RU" dirty="0"/>
              <a:t>это один из основных эффективных методов обучения на ближайшую перспективу с учетом требований времени;</a:t>
            </a:r>
          </a:p>
          <a:p>
            <a:r>
              <a:rPr lang="ru-RU" dirty="0"/>
              <a:t>все замучили </a:t>
            </a:r>
            <a:r>
              <a:rPr lang="en-US" dirty="0"/>
              <a:t>PBL</a:t>
            </a:r>
            <a:r>
              <a:rPr lang="ru-RU" dirty="0"/>
              <a:t>, а у меня не получается;</a:t>
            </a:r>
          </a:p>
          <a:p>
            <a:r>
              <a:rPr lang="ru-RU" dirty="0"/>
              <a:t>мне скучно, хочется новенького на занятиях;</a:t>
            </a:r>
          </a:p>
          <a:p>
            <a:r>
              <a:rPr lang="ru-RU" dirty="0"/>
              <a:t>задача от руководства вуза вовлекать студентов/повышать квалификацию сотрудников, для этого надо сделать программу, а как не ясно.</a:t>
            </a:r>
          </a:p>
          <a:p>
            <a:pPr marL="152400" indent="0" algn="ctr">
              <a:buNone/>
            </a:pPr>
            <a:r>
              <a:rPr lang="ru-RU" b="1" dirty="0"/>
              <a:t>! Проблема:</a:t>
            </a:r>
          </a:p>
          <a:p>
            <a:pPr marL="152400" indent="0" algn="ctr">
              <a:buNone/>
            </a:pPr>
            <a:r>
              <a:rPr lang="ru-RU" dirty="0"/>
              <a:t>В условиях необходимости использовать проблемно-ориентированное обучение </a:t>
            </a:r>
            <a:r>
              <a:rPr lang="ru-RU" u="sng" dirty="0">
                <a:solidFill>
                  <a:srgbClr val="FF0000"/>
                </a:solidFill>
              </a:rPr>
              <a:t>НЕ ПОМОГАЕТ! </a:t>
            </a:r>
            <a:r>
              <a:rPr lang="ru-RU" dirty="0"/>
              <a:t>существующий формат методической поддержки (инструкции, методические указания и пр.), а программ повышения квалификации по внедрению </a:t>
            </a:r>
            <a:r>
              <a:rPr lang="en-US" dirty="0"/>
              <a:t>PBL</a:t>
            </a:r>
            <a:r>
              <a:rPr lang="ru-RU" dirty="0"/>
              <a:t> </a:t>
            </a:r>
            <a:r>
              <a:rPr lang="ru-RU" u="sng" dirty="0">
                <a:solidFill>
                  <a:srgbClr val="FF0000"/>
                </a:solidFill>
              </a:rPr>
              <a:t>МАЛО!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/>
              <a:t>и  существующие </a:t>
            </a:r>
            <a:r>
              <a:rPr lang="ru-RU" u="sng" dirty="0">
                <a:solidFill>
                  <a:srgbClr val="FF0000"/>
                </a:solidFill>
              </a:rPr>
              <a:t>НЕ ДАЮТ!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возможность создать нужный </a:t>
            </a:r>
            <a:r>
              <a:rPr lang="ru-RU" b="1" i="1" dirty="0"/>
              <a:t>индивидуальный продукт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132C40"/>
              </a:solidFill>
            </a:endParaRPr>
          </a:p>
          <a:p>
            <a:pPr marL="10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400" dirty="0">
              <a:solidFill>
                <a:srgbClr val="132C40"/>
              </a:solidFill>
            </a:endParaRPr>
          </a:p>
        </p:txBody>
      </p:sp>
      <p:sp>
        <p:nvSpPr>
          <p:cNvPr id="159" name="Google Shape;159;p28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0" name="Google Shape;160;p28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6</a:t>
            </a:fld>
            <a:endParaRPr sz="1000">
              <a:solidFill>
                <a:schemeClr val="lt1"/>
              </a:solidFill>
            </a:endParaRPr>
          </a:p>
        </p:txBody>
      </p:sp>
      <p:sp>
        <p:nvSpPr>
          <p:cNvPr id="161" name="Google Shape;161;p28"/>
          <p:cNvSpPr/>
          <p:nvPr/>
        </p:nvSpPr>
        <p:spPr>
          <a:xfrm>
            <a:off x="456818" y="582319"/>
            <a:ext cx="687900" cy="68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8"/>
          <p:cNvSpPr/>
          <p:nvPr/>
        </p:nvSpPr>
        <p:spPr>
          <a:xfrm>
            <a:off x="8788235" y="0"/>
            <a:ext cx="354900" cy="2088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3" name="Google Shape;163;p28"/>
          <p:cNvSpPr/>
          <p:nvPr/>
        </p:nvSpPr>
        <p:spPr>
          <a:xfrm>
            <a:off x="8788179" y="4333388"/>
            <a:ext cx="354900" cy="8220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4" name="Google Shape;164;p28"/>
          <p:cNvSpPr/>
          <p:nvPr/>
        </p:nvSpPr>
        <p:spPr>
          <a:xfrm>
            <a:off x="8788179" y="2088579"/>
            <a:ext cx="354900" cy="11595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5" name="Google Shape;165;p28"/>
          <p:cNvSpPr/>
          <p:nvPr/>
        </p:nvSpPr>
        <p:spPr>
          <a:xfrm>
            <a:off x="8788179" y="3248117"/>
            <a:ext cx="354900" cy="10851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66" name="Google Shape;166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0725" y="656236"/>
            <a:ext cx="539947" cy="539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075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>
            <a:spLocks noGrp="1"/>
          </p:cNvSpPr>
          <p:nvPr>
            <p:ph type="title"/>
          </p:nvPr>
        </p:nvSpPr>
        <p:spPr>
          <a:xfrm>
            <a:off x="456817" y="1543631"/>
            <a:ext cx="46557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3000">
                <a:solidFill>
                  <a:schemeClr val="dk1"/>
                </a:solidFill>
              </a:rPr>
              <a:t>РЕШЕНИЕ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72" name="Google Shape;172;p29"/>
          <p:cNvSpPr txBox="1">
            <a:spLocks noGrp="1"/>
          </p:cNvSpPr>
          <p:nvPr>
            <p:ph type="body" idx="1"/>
          </p:nvPr>
        </p:nvSpPr>
        <p:spPr>
          <a:xfrm>
            <a:off x="318977" y="2363416"/>
            <a:ext cx="8272130" cy="1250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pPr marL="0" lvl="0" indent="0" algn="ctr">
              <a:buNone/>
            </a:pPr>
            <a:r>
              <a:rPr lang="ru-RU" sz="1600" dirty="0">
                <a:latin typeface="+mn-lt"/>
              </a:rPr>
              <a:t>	</a:t>
            </a:r>
            <a:r>
              <a:rPr lang="ru-RU" sz="1600" b="1" dirty="0">
                <a:latin typeface="+mn-lt"/>
              </a:rPr>
              <a:t>платформа/портал с функцией методической поддержки и обучения в гибридном формате</a:t>
            </a:r>
            <a:r>
              <a:rPr lang="ru-RU" sz="1600" dirty="0">
                <a:latin typeface="+mn-lt"/>
              </a:rPr>
              <a:t>, помощник преподавателя, чтобы знать и владеть методами проблемного обучения для проектирования и реализации учебного курса, электива, модулей или отдельного занятия в рамках проблемного обучения</a:t>
            </a:r>
            <a:endParaRPr sz="1600" dirty="0">
              <a:solidFill>
                <a:srgbClr val="132C40"/>
              </a:solidFill>
              <a:latin typeface="+mn-lt"/>
            </a:endParaRPr>
          </a:p>
        </p:txBody>
      </p:sp>
      <p:sp>
        <p:nvSpPr>
          <p:cNvPr id="173" name="Google Shape;173;p29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rgbClr val="FD493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4" name="Google Shape;174;p29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7</a:t>
            </a:fld>
            <a:endParaRPr sz="1000">
              <a:solidFill>
                <a:schemeClr val="lt1"/>
              </a:solidFill>
            </a:endParaRPr>
          </a:p>
        </p:txBody>
      </p:sp>
      <p:sp>
        <p:nvSpPr>
          <p:cNvPr id="175" name="Google Shape;175;p29"/>
          <p:cNvSpPr/>
          <p:nvPr/>
        </p:nvSpPr>
        <p:spPr>
          <a:xfrm>
            <a:off x="456818" y="582319"/>
            <a:ext cx="687900" cy="687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9"/>
          <p:cNvSpPr/>
          <p:nvPr/>
        </p:nvSpPr>
        <p:spPr>
          <a:xfrm>
            <a:off x="8788235" y="0"/>
            <a:ext cx="354900" cy="2088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7" name="Google Shape;177;p29"/>
          <p:cNvSpPr/>
          <p:nvPr/>
        </p:nvSpPr>
        <p:spPr>
          <a:xfrm>
            <a:off x="8788179" y="4333388"/>
            <a:ext cx="354900" cy="8220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8" name="Google Shape;178;p29"/>
          <p:cNvSpPr/>
          <p:nvPr/>
        </p:nvSpPr>
        <p:spPr>
          <a:xfrm>
            <a:off x="8788179" y="2088579"/>
            <a:ext cx="354900" cy="11595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9" name="Google Shape;179;p29"/>
          <p:cNvSpPr/>
          <p:nvPr/>
        </p:nvSpPr>
        <p:spPr>
          <a:xfrm>
            <a:off x="8788179" y="3248117"/>
            <a:ext cx="354900" cy="10851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80" name="Google Shape;180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0721" y="656236"/>
            <a:ext cx="539947" cy="5399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>
            <a:spLocks noGrp="1"/>
          </p:cNvSpPr>
          <p:nvPr>
            <p:ph type="title"/>
          </p:nvPr>
        </p:nvSpPr>
        <p:spPr>
          <a:xfrm>
            <a:off x="432332" y="445031"/>
            <a:ext cx="7976100" cy="10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3000">
                <a:solidFill>
                  <a:schemeClr val="dk1"/>
                </a:solidFill>
              </a:rPr>
              <a:t>ЦЕННОСТЬ, ЦЕННОСТНОЕ ПРЕДЛОЖЕНИЕ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86" name="Google Shape;186;p30"/>
          <p:cNvSpPr txBox="1">
            <a:spLocks noGrp="1"/>
          </p:cNvSpPr>
          <p:nvPr>
            <p:ph type="body" idx="1"/>
          </p:nvPr>
        </p:nvSpPr>
        <p:spPr>
          <a:xfrm>
            <a:off x="356132" y="1481081"/>
            <a:ext cx="7743900" cy="1604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r>
              <a:rPr lang="ru-RU" i="1" dirty="0"/>
              <a:t>Информационно-методический ресурс, где будут освещены различные вопросы социально-психологической адаптации и реабилитации детей с ОВЗ. В данном ресурсе родители и/или независимые педагоги смогут получить информацию о методике и вариантах действий по социализации и коррекции отклонений у детей с ОВЗ. Также ресурс будет располагать разделом с методиками диагностики отклонений психического и социального развития. По прохождению диагностики будет возможность связаться со специалистом для определения дальнейшей работы, а также вариантов практической помощи детям и их родителям.</a:t>
            </a:r>
            <a:endParaRPr sz="1400" dirty="0">
              <a:solidFill>
                <a:srgbClr val="132C40"/>
              </a:solidFill>
            </a:endParaRPr>
          </a:p>
        </p:txBody>
      </p:sp>
      <p:sp>
        <p:nvSpPr>
          <p:cNvPr id="188" name="Google Shape;188;p30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9" name="Google Shape;189;p30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8</a:t>
            </a:fld>
            <a:endParaRPr sz="1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2"/>
          <p:cNvSpPr/>
          <p:nvPr/>
        </p:nvSpPr>
        <p:spPr>
          <a:xfrm>
            <a:off x="-5084" y="4774004"/>
            <a:ext cx="406800" cy="38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9" name="Google Shape;209;p32"/>
          <p:cNvSpPr txBox="1"/>
          <p:nvPr/>
        </p:nvSpPr>
        <p:spPr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9</a:t>
            </a:fld>
            <a:endParaRPr sz="1000">
              <a:solidFill>
                <a:schemeClr val="lt1"/>
              </a:solidFill>
            </a:endParaRPr>
          </a:p>
        </p:txBody>
      </p:sp>
      <p:sp>
        <p:nvSpPr>
          <p:cNvPr id="210" name="Google Shape;210;p32"/>
          <p:cNvSpPr/>
          <p:nvPr/>
        </p:nvSpPr>
        <p:spPr>
          <a:xfrm>
            <a:off x="286705" y="354572"/>
            <a:ext cx="2846700" cy="510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32"/>
          <p:cNvSpPr txBox="1">
            <a:spLocks noGrp="1"/>
          </p:cNvSpPr>
          <p:nvPr>
            <p:ph type="title"/>
          </p:nvPr>
        </p:nvSpPr>
        <p:spPr>
          <a:xfrm>
            <a:off x="456825" y="354572"/>
            <a:ext cx="28467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300" tIns="58300" rIns="58300" bIns="583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dirty="0">
                <a:solidFill>
                  <a:schemeClr val="lt1"/>
                </a:solidFill>
              </a:rPr>
              <a:t>КОНКУРЕНТЫ</a:t>
            </a:r>
            <a:endParaRPr sz="3000" dirty="0">
              <a:solidFill>
                <a:schemeClr val="lt1"/>
              </a:solidFill>
            </a:endParaRPr>
          </a:p>
        </p:txBody>
      </p:sp>
      <p:sp>
        <p:nvSpPr>
          <p:cNvPr id="213" name="Google Shape;213;p32"/>
          <p:cNvSpPr/>
          <p:nvPr/>
        </p:nvSpPr>
        <p:spPr>
          <a:xfrm>
            <a:off x="8788235" y="0"/>
            <a:ext cx="354900" cy="20886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AF17"/>
              </a:buClr>
              <a:buSzPts val="1300"/>
              <a:buFont typeface="Calibri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4" name="Google Shape;214;p32"/>
          <p:cNvSpPr/>
          <p:nvPr/>
        </p:nvSpPr>
        <p:spPr>
          <a:xfrm>
            <a:off x="8788179" y="4333388"/>
            <a:ext cx="354900" cy="822000"/>
          </a:xfrm>
          <a:prstGeom prst="rect">
            <a:avLst/>
          </a:prstGeom>
          <a:solidFill>
            <a:srgbClr val="FF2F2D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5" name="Google Shape;215;p32"/>
          <p:cNvSpPr/>
          <p:nvPr/>
        </p:nvSpPr>
        <p:spPr>
          <a:xfrm>
            <a:off x="8788179" y="2088579"/>
            <a:ext cx="354900" cy="1159500"/>
          </a:xfrm>
          <a:prstGeom prst="rect">
            <a:avLst/>
          </a:prstGeom>
          <a:solidFill>
            <a:srgbClr val="8F00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6" name="Google Shape;216;p32"/>
          <p:cNvSpPr/>
          <p:nvPr/>
        </p:nvSpPr>
        <p:spPr>
          <a:xfrm>
            <a:off x="8788179" y="3248117"/>
            <a:ext cx="354900" cy="1085100"/>
          </a:xfrm>
          <a:prstGeom prst="rect">
            <a:avLst/>
          </a:prstGeom>
          <a:solidFill>
            <a:srgbClr val="ADDAE3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493D"/>
              </a:buClr>
              <a:buSzPts val="1300"/>
              <a:buFont typeface="Helvetica Neue"/>
              <a:buNone/>
            </a:pPr>
            <a:endParaRPr sz="13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2114723-2C9C-47DD-B8A9-E2B53295C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0983"/>
              </p:ext>
            </p:extLst>
          </p:nvPr>
        </p:nvGraphicFramePr>
        <p:xfrm>
          <a:off x="729944" y="1696908"/>
          <a:ext cx="5837274" cy="2011680"/>
        </p:xfrm>
        <a:graphic>
          <a:graphicData uri="http://schemas.openxmlformats.org/drawingml/2006/table">
            <a:tbl>
              <a:tblPr firstRow="1" firstCol="1" bandRow="1">
                <a:tableStyleId>{044CC4EE-4C88-431C-8387-2DCB310047D6}</a:tableStyleId>
              </a:tblPr>
              <a:tblGrid>
                <a:gridCol w="5837274">
                  <a:extLst>
                    <a:ext uri="{9D8B030D-6E8A-4147-A177-3AD203B41FA5}">
                      <a16:colId xmlns:a16="http://schemas.microsoft.com/office/drawing/2014/main" val="25562228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ПРЕИМУЩЕСТВА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7342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Акцент на практических навыках и умениях внедрении проблемно-ориентированного обучения.</a:t>
                      </a:r>
                    </a:p>
                    <a:p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-Гибридный формат обучения.</a:t>
                      </a:r>
                    </a:p>
                    <a:p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-Небольшие группы гарантирует индивидуальный подход к обучению.</a:t>
                      </a:r>
                    </a:p>
                    <a:p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---Доступ к онлайн трансляциям занятий, </a:t>
                      </a:r>
                    </a:p>
                    <a:p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-Открытый доступ к базе знаний, охватывающей инструменты обучения, лучшие практики по их реализации, методические рекомендации по внедрению, глоссарий.</a:t>
                      </a:r>
                    </a:p>
                    <a:p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  <a:cs typeface="Arial"/>
                          <a:sym typeface="Arial"/>
                        </a:rPr>
                        <a:t>-Открытый доступ к подкасту, записанному экспертами, для ознакомления начинающих.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84507"/>
                  </a:ext>
                </a:extLst>
              </a:tr>
            </a:tbl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885BAE7-7200-40CD-95BB-74FE33DA0952}"/>
              </a:ext>
            </a:extLst>
          </p:cNvPr>
          <p:cNvSpPr/>
          <p:nvPr/>
        </p:nvSpPr>
        <p:spPr>
          <a:xfrm>
            <a:off x="5221226" y="126508"/>
            <a:ext cx="299473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202124"/>
                </a:solidFill>
                <a:latin typeface="+mn-lt"/>
              </a:rPr>
              <a:t>НАША киллер-фича</a:t>
            </a:r>
            <a:r>
              <a:rPr lang="en-US" b="1" dirty="0">
                <a:solidFill>
                  <a:srgbClr val="202124"/>
                </a:solidFill>
                <a:latin typeface="+mn-lt"/>
              </a:rPr>
              <a:t>:</a:t>
            </a:r>
            <a:endParaRPr lang="ru-RU" b="1" dirty="0">
              <a:solidFill>
                <a:srgbClr val="202124"/>
              </a:solidFill>
              <a:latin typeface="+mn-lt"/>
            </a:endParaRPr>
          </a:p>
          <a:p>
            <a:pPr algn="ctr"/>
            <a:r>
              <a:rPr lang="ru-RU" i="1" dirty="0">
                <a:latin typeface="+mn-lt"/>
              </a:rPr>
              <a:t>создание индивидуального</a:t>
            </a:r>
          </a:p>
          <a:p>
            <a:pPr algn="ctr"/>
            <a:r>
              <a:rPr lang="ru-RU" i="1" dirty="0">
                <a:latin typeface="+mn-lt"/>
              </a:rPr>
              <a:t>продукта обучающимся на курсе</a:t>
            </a:r>
          </a:p>
        </p:txBody>
      </p:sp>
    </p:spTree>
    <p:extLst>
      <p:ext uri="{BB962C8B-B14F-4D97-AF65-F5344CB8AC3E}">
        <p14:creationId xmlns:p14="http://schemas.microsoft.com/office/powerpoint/2010/main" val="404884977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8F00FF"/>
      </a:dk1>
      <a:lt1>
        <a:srgbClr val="FFFFFF"/>
      </a:lt1>
      <a:dk2>
        <a:srgbClr val="000000"/>
      </a:dk2>
      <a:lt2>
        <a:srgbClr val="000000"/>
      </a:lt2>
      <a:accent1>
        <a:srgbClr val="FBB3C1"/>
      </a:accent1>
      <a:accent2>
        <a:srgbClr val="FCAF17"/>
      </a:accent2>
      <a:accent3>
        <a:srgbClr val="FD493D"/>
      </a:accent3>
      <a:accent4>
        <a:srgbClr val="DBE6FD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849</Words>
  <Application>Microsoft Office PowerPoint</Application>
  <PresentationFormat>Экран (16:9)</PresentationFormat>
  <Paragraphs>124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Helvetica Neue</vt:lpstr>
      <vt:lpstr>Montserrat</vt:lpstr>
      <vt:lpstr>Raleway</vt:lpstr>
      <vt:lpstr>Raleway SemiBold</vt:lpstr>
      <vt:lpstr>Times New Roman</vt:lpstr>
      <vt:lpstr>Wingdings</vt:lpstr>
      <vt:lpstr>Simple Light</vt:lpstr>
      <vt:lpstr>Simple Light</vt:lpstr>
      <vt:lpstr>Презентация PowerPoint</vt:lpstr>
      <vt:lpstr>Краткая суть идеи (текущий статус)</vt:lpstr>
      <vt:lpstr>Презентация PowerPoint</vt:lpstr>
      <vt:lpstr>ЦЕЛЕВАЯ АУДИТОРИЯ</vt:lpstr>
      <vt:lpstr>ПРОБЛЕМА</vt:lpstr>
      <vt:lpstr>ПРОБЛЕМА</vt:lpstr>
      <vt:lpstr>РЕШЕНИЕ</vt:lpstr>
      <vt:lpstr>ЦЕННОСТЬ, ЦЕННОСТНОЕ ПРЕДЛОЖЕНИЕ</vt:lpstr>
      <vt:lpstr>КОНКУРЕНТЫ</vt:lpstr>
      <vt:lpstr>БИЗНЕС-МОДЕЛЬ</vt:lpstr>
      <vt:lpstr>КОМАНДА СТАРТАПА</vt:lpstr>
      <vt:lpstr>ПЛАНЫ РАЗВИТИЯ</vt:lpstr>
      <vt:lpstr>КОНТАКТЫ ЛИДЕРА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Светлана</dc:creator>
  <cp:lastModifiedBy>Пользователь</cp:lastModifiedBy>
  <cp:revision>9</cp:revision>
  <dcterms:modified xsi:type="dcterms:W3CDTF">2023-12-09T16:43:21Z</dcterms:modified>
</cp:coreProperties>
</file>