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</p:sldIdLst>
  <p:sldSz cx="12192000" cy="6858000"/>
  <p:notesSz cx="6797675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4CEB35-830A-4E68-BCFE-B0BF1C911620}">
  <a:tblStyle styleId="{EF4CEB35-830A-4E68-BCFE-B0BF1C91162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BBAF93-F0CB-418A-9940-6336C2FC97D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31599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3408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085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0640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342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779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56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27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40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61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394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2106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58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930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587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243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l="71540" t="60106" r="5844" b="22243"/>
          <a:stretch/>
        </p:blipFill>
        <p:spPr>
          <a:xfrm>
            <a:off x="488636" y="6049778"/>
            <a:ext cx="1252024" cy="54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l="8889" t="27854" r="8546" b="27627"/>
          <a:stretch/>
        </p:blipFill>
        <p:spPr>
          <a:xfrm>
            <a:off x="2019017" y="6035711"/>
            <a:ext cx="1983546" cy="603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3"/>
          <p:cNvCxnSpPr/>
          <p:nvPr/>
        </p:nvCxnSpPr>
        <p:spPr>
          <a:xfrm>
            <a:off x="488636" y="5871807"/>
            <a:ext cx="1156364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l="9590" t="27961" r="9179" b="30500"/>
          <a:stretch/>
        </p:blipFill>
        <p:spPr>
          <a:xfrm>
            <a:off x="4335376" y="6114581"/>
            <a:ext cx="1582842" cy="53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/>
          </a:blip>
          <a:srcRect l="4363"/>
          <a:stretch/>
        </p:blipFill>
        <p:spPr>
          <a:xfrm>
            <a:off x="6341345" y="6032723"/>
            <a:ext cx="2135112" cy="74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7">
            <a:alphaModFix/>
          </a:blip>
          <a:srcRect l="18583" t="33231" r="18083" b="27590"/>
          <a:stretch/>
        </p:blipFill>
        <p:spPr>
          <a:xfrm>
            <a:off x="9033171" y="6070521"/>
            <a:ext cx="1386918" cy="62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8">
            <a:alphaModFix/>
          </a:blip>
          <a:srcRect b="6586"/>
          <a:stretch/>
        </p:blipFill>
        <p:spPr>
          <a:xfrm>
            <a:off x="10843216" y="5917584"/>
            <a:ext cx="874647" cy="839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3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9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 flipH="1">
            <a:off x="694208" y="3659042"/>
            <a:ext cx="6616800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Руководитель проекта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Мугумова</a:t>
            </a:r>
            <a:r>
              <a:rPr lang="ru-RU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Тамелла</a:t>
            </a:r>
            <a:endParaRPr lang="ru-RU"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Бовкун</a:t>
            </a:r>
            <a:r>
              <a:rPr lang="ru-RU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Юлиана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601701" y="1377234"/>
            <a:ext cx="705273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Трудногорючие отделочные материалы железнодорожного подвижного состава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71361" y="1547138"/>
            <a:ext cx="4646520" cy="416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22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22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10249469" y="48338"/>
            <a:ext cx="1878978" cy="1179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22"/>
          <p:cNvCxnSpPr/>
          <p:nvPr/>
        </p:nvCxnSpPr>
        <p:spPr>
          <a:xfrm rot="10800000" flipH="1">
            <a:off x="356250" y="1478413"/>
            <a:ext cx="8042700" cy="8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0" name="Google Shape;230;p22"/>
          <p:cNvSpPr txBox="1"/>
          <p:nvPr/>
        </p:nvSpPr>
        <p:spPr>
          <a:xfrm flipH="1">
            <a:off x="109181" y="877084"/>
            <a:ext cx="114983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Оценка финансово-экономической привлекательности проекта. PP</a:t>
            </a:r>
            <a:endParaRPr sz="16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1" name="Google Shape;231;p22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10</a:t>
            </a:fld>
            <a:endParaRPr/>
          </a:p>
        </p:txBody>
      </p:sp>
      <p:graphicFrame>
        <p:nvGraphicFramePr>
          <p:cNvPr id="232" name="Google Shape;232;p22"/>
          <p:cNvGraphicFramePr/>
          <p:nvPr>
            <p:extLst>
              <p:ext uri="{D42A27DB-BD31-4B8C-83A1-F6EECF244321}">
                <p14:modId xmlns:p14="http://schemas.microsoft.com/office/powerpoint/2010/main" val="1411969359"/>
              </p:ext>
            </p:extLst>
          </p:nvPr>
        </p:nvGraphicFramePr>
        <p:xfrm>
          <a:off x="109181" y="1266435"/>
          <a:ext cx="12116987" cy="5170638"/>
        </p:xfrm>
        <a:graphic>
          <a:graphicData uri="http://schemas.openxmlformats.org/drawingml/2006/table">
            <a:tbl>
              <a:tblPr firstRow="1" bandRow="1">
                <a:noFill/>
                <a:tableStyleId>{EF4CEB35-830A-4E68-BCFE-B0BF1C911620}</a:tableStyleId>
              </a:tblPr>
              <a:tblGrid>
                <a:gridCol w="2415655"/>
                <a:gridCol w="1298986"/>
                <a:gridCol w="935684"/>
                <a:gridCol w="715433"/>
                <a:gridCol w="580822"/>
                <a:gridCol w="429112"/>
                <a:gridCol w="1282890"/>
                <a:gridCol w="1778047"/>
                <a:gridCol w="2680358"/>
              </a:tblGrid>
              <a:tr h="7399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ru-RU" sz="1500" b="0" dirty="0">
                          <a:solidFill>
                            <a:schemeClr val="dk1"/>
                          </a:solidFill>
                        </a:rPr>
                        <a:t>Расходы на </a:t>
                      </a:r>
                      <a:r>
                        <a:rPr lang="ru-RU" sz="1500" b="0" dirty="0" smtClean="0">
                          <a:solidFill>
                            <a:schemeClr val="dk1"/>
                          </a:solidFill>
                        </a:rPr>
                        <a:t>изготовление плит </a:t>
                      </a:r>
                      <a:r>
                        <a:rPr lang="ru-RU" sz="1500" b="0" dirty="0">
                          <a:solidFill>
                            <a:schemeClr val="dk1"/>
                          </a:solidFill>
                        </a:rPr>
                        <a:t>(1220*2710*55)</a:t>
                      </a:r>
                      <a:endParaRPr sz="1500" dirty="0"/>
                    </a:p>
                  </a:txBody>
                  <a:tcPr marL="91450" marR="91450" marT="45725" marB="45725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Основные составляющие</a:t>
                      </a: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Количество </a:t>
                      </a: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Цена, руб.</a:t>
                      </a:r>
                      <a:endParaRPr sz="15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 smtClean="0"/>
                        <a:t>Стоимость 1 плиты, </a:t>
                      </a:r>
                      <a:r>
                        <a:rPr lang="ru-RU" sz="1500" dirty="0"/>
                        <a:t>руб.</a:t>
                      </a:r>
                      <a:endParaRPr sz="15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 smtClean="0"/>
                        <a:t>Месячная</a:t>
                      </a:r>
                      <a:r>
                        <a:rPr lang="ru-RU" sz="1500" baseline="0" dirty="0" smtClean="0"/>
                        <a:t> э</a:t>
                      </a:r>
                      <a:r>
                        <a:rPr lang="ru-RU" sz="1500" dirty="0" smtClean="0"/>
                        <a:t>кономическая</a:t>
                      </a:r>
                      <a:r>
                        <a:rPr lang="ru-RU" sz="1500" baseline="0" dirty="0" smtClean="0"/>
                        <a:t> эффективность из расчета 10 вагонов = 960 плит </a:t>
                      </a:r>
                      <a:endParaRPr sz="1500" dirty="0"/>
                    </a:p>
                  </a:txBody>
                  <a:tcPr marL="91450" marR="91450" marT="45725" marB="45725"/>
                </a:tc>
              </a:tr>
              <a:tr h="500982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Сырье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Полуфабрикаты ДВП</a:t>
                      </a:r>
                      <a:endParaRPr sz="1500"/>
                    </a:p>
                  </a:txBody>
                  <a:tcPr marL="91450" marR="91450" marT="45725" marB="45725"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3 кг</a:t>
                      </a:r>
                      <a:endParaRPr sz="1500"/>
                    </a:p>
                  </a:txBody>
                  <a:tcPr marL="91450" marR="91450" marT="45725" marB="45725"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60</a:t>
                      </a:r>
                      <a:endParaRPr sz="1500" dirty="0"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180 </a:t>
                      </a:r>
                      <a:endParaRPr sz="1600" dirty="0"/>
                    </a:p>
                  </a:txBody>
                  <a:tcPr marL="91450" marR="91450" marT="45725" marB="45725"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172800</a:t>
                      </a:r>
                      <a:endParaRPr sz="1600" dirty="0"/>
                    </a:p>
                  </a:txBody>
                  <a:tcPr marL="91450" marR="91450" marT="45725" marB="45725"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401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Вермикулит </a:t>
                      </a:r>
                      <a:endParaRPr sz="150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3 кг</a:t>
                      </a:r>
                      <a:endParaRPr sz="150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28 </a:t>
                      </a:r>
                      <a:endParaRPr sz="1500"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84 </a:t>
                      </a:r>
                      <a:endParaRPr sz="1600" dirty="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80640</a:t>
                      </a:r>
                      <a:endParaRPr sz="1600" dirty="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30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Пленка для ламинирования</a:t>
                      </a:r>
                      <a:endParaRPr sz="150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3 м</a:t>
                      </a:r>
                      <a:endParaRPr sz="150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40 </a:t>
                      </a:r>
                      <a:endParaRPr sz="1500"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120 </a:t>
                      </a:r>
                      <a:endParaRPr sz="160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115200</a:t>
                      </a:r>
                      <a:endParaRPr sz="1600" dirty="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</a:tr>
              <a:tr h="340827"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Итого расходы на сырье, </a:t>
                      </a:r>
                      <a:r>
                        <a:rPr lang="ru-RU" sz="1500" dirty="0" err="1" smtClean="0"/>
                        <a:t>руб</a:t>
                      </a:r>
                      <a:endParaRPr sz="15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386</a:t>
                      </a:r>
                      <a:endParaRPr lang="ru-RU" sz="1600" dirty="0" smtClean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370560</a:t>
                      </a:r>
                      <a:endParaRPr sz="16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</a:tr>
              <a:tr h="376247">
                <a:tc gridSpan="7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Транспортировка,  50%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192 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184320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376247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 smtClean="0"/>
                        <a:t>Заработная плата, </a:t>
                      </a:r>
                      <a:r>
                        <a:rPr lang="ru-RU" sz="1500" dirty="0" err="1" smtClean="0"/>
                        <a:t>руб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375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360000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544122">
                <a:tc gridSpan="7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Аренда оборудования, </a:t>
                      </a:r>
                      <a:r>
                        <a:rPr lang="ru-RU" sz="1500" dirty="0" smtClean="0"/>
                        <a:t>помещения, приобретение услуг, выполняемых сторонними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dirty="0" smtClean="0"/>
                        <a:t> ИП(сертификаты на продукцию, трудногорючесть, бухгалтерские услуги) </a:t>
                      </a:r>
                      <a:r>
                        <a:rPr lang="ru-RU" sz="1500" dirty="0"/>
                        <a:t>70%</a:t>
                      </a: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268,8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258048</a:t>
                      </a:r>
                      <a:endParaRPr sz="1600" dirty="0"/>
                    </a:p>
                  </a:txBody>
                  <a:tcPr marL="91450" marR="91450" marT="45725" marB="45725"/>
                </a:tc>
              </a:tr>
              <a:tr h="304689">
                <a:tc gridSpan="7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Итого затраты на </a:t>
                      </a:r>
                      <a:r>
                        <a:rPr lang="ru-RU" sz="1500" dirty="0" smtClean="0"/>
                        <a:t>изготовление</a:t>
                      </a: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1219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1171008</a:t>
                      </a:r>
                      <a:endParaRPr sz="1600" dirty="0"/>
                    </a:p>
                  </a:txBody>
                  <a:tcPr marL="91450" marR="91450" marT="45725" marB="45725"/>
                </a:tc>
              </a:tr>
              <a:tr h="304689">
                <a:tc gridSpan="7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 smtClean="0"/>
                        <a:t>Доход с продажи плит,</a:t>
                      </a:r>
                      <a:r>
                        <a:rPr lang="ru-RU" sz="1500" baseline="0" dirty="0" smtClean="0"/>
                        <a:t> 30%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365,7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351302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48442">
                <a:tc gridSpan="7">
                  <a:txBody>
                    <a:bodyPr/>
                    <a:lstStyle/>
                    <a:p>
                      <a:r>
                        <a:rPr lang="ru-RU" dirty="0" smtClean="0"/>
                        <a:t>Стоимость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плит для потребителя</a:t>
                      </a:r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1584,7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1522310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23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23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3"/>
          <p:cNvCxnSpPr/>
          <p:nvPr/>
        </p:nvCxnSpPr>
        <p:spPr>
          <a:xfrm>
            <a:off x="990136" y="1479815"/>
            <a:ext cx="2911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p23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11</a:t>
            </a:fld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4">
            <a:alphaModFix/>
          </a:blip>
          <a:srcRect l="850" t="11582" r="51464" b="5043"/>
          <a:stretch/>
        </p:blipFill>
        <p:spPr>
          <a:xfrm>
            <a:off x="639094" y="1591800"/>
            <a:ext cx="3677804" cy="29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689546" y="4298723"/>
            <a:ext cx="3576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Стандартные размеры плиты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23"/>
          <p:cNvGraphicFramePr/>
          <p:nvPr>
            <p:extLst>
              <p:ext uri="{D42A27DB-BD31-4B8C-83A1-F6EECF244321}">
                <p14:modId xmlns:p14="http://schemas.microsoft.com/office/powerpoint/2010/main" val="179591199"/>
              </p:ext>
            </p:extLst>
          </p:nvPr>
        </p:nvGraphicFramePr>
        <p:xfrm>
          <a:off x="4316898" y="2218991"/>
          <a:ext cx="7575388" cy="3721869"/>
        </p:xfrm>
        <a:graphic>
          <a:graphicData uri="http://schemas.openxmlformats.org/drawingml/2006/table">
            <a:tbl>
              <a:tblPr firstRow="1" bandRow="1">
                <a:noFill/>
                <a:tableStyleId>{EF4CEB35-830A-4E68-BCFE-B0BF1C911620}</a:tableStyleId>
              </a:tblPr>
              <a:tblGrid>
                <a:gridCol w="1691458"/>
                <a:gridCol w="1176786"/>
                <a:gridCol w="1176786"/>
                <a:gridCol w="1176786"/>
                <a:gridCol w="1176786"/>
                <a:gridCol w="1176786"/>
              </a:tblGrid>
              <a:tr h="140793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Стандартные плиты (1220*2710*55)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Стоимость  плиты, </a:t>
                      </a:r>
                      <a:r>
                        <a:rPr lang="ru-RU" sz="1600" dirty="0" err="1"/>
                        <a:t>руб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Затраты на  вагон</a:t>
                      </a:r>
                      <a:endParaRPr sz="16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(96 плит</a:t>
                      </a:r>
                      <a:r>
                        <a:rPr lang="ru-RU" sz="1600" dirty="0" smtClean="0"/>
                        <a:t>), </a:t>
                      </a:r>
                      <a:r>
                        <a:rPr lang="ru-RU" sz="1600" dirty="0" err="1" smtClean="0"/>
                        <a:t>руб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Затраты на двухэтажный вагон</a:t>
                      </a:r>
                      <a:endParaRPr sz="16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(128 плит</a:t>
                      </a:r>
                      <a:r>
                        <a:rPr lang="ru-RU" sz="1600" dirty="0" smtClean="0"/>
                        <a:t>), </a:t>
                      </a:r>
                      <a:r>
                        <a:rPr lang="ru-RU" sz="1600" dirty="0" err="1" smtClean="0"/>
                        <a:t>руб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Затраты на выпуск 10 вагонов, </a:t>
                      </a:r>
                      <a:r>
                        <a:rPr lang="ru-RU" sz="1600" dirty="0" err="1" smtClean="0"/>
                        <a:t>руб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Затраты на годовой план </a:t>
                      </a:r>
                      <a:endParaRPr sz="16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выпуска вагонов с ТВЗ</a:t>
                      </a:r>
                      <a:endParaRPr sz="1600" dirty="0"/>
                    </a:p>
                  </a:txBody>
                  <a:tcPr marL="91450" marR="91450" marT="45725" marB="45725"/>
                </a:tc>
              </a:tr>
              <a:tr h="4384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Пластик 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2400 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230400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307200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2304000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312</a:t>
                      </a:r>
                      <a:r>
                        <a:rPr lang="ru-RU" sz="1600" baseline="0" dirty="0" smtClean="0"/>
                        <a:t> млн</a:t>
                      </a:r>
                      <a:endParaRPr sz="1600" dirty="0"/>
                    </a:p>
                  </a:txBody>
                  <a:tcPr marL="91450" marR="91450" marT="45725" marB="45725"/>
                </a:tc>
              </a:tr>
              <a:tr h="792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Плита с добавлением вермикулита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1525</a:t>
                      </a:r>
                    </a:p>
                    <a:p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146400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195200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Arial"/>
                        </a:rPr>
                        <a:t>1522310</a:t>
                      </a:r>
                    </a:p>
                    <a:p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190</a:t>
                      </a:r>
                      <a:r>
                        <a:rPr lang="ru-RU" sz="1600" baseline="0" dirty="0" smtClean="0"/>
                        <a:t> млн 320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</a:tr>
              <a:tr h="90595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Экономическая эффективность , руб.</a:t>
                      </a: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781690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121 млн</a:t>
                      </a:r>
                      <a:endParaRPr lang="ru-RU" sz="1600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40319" y="1141261"/>
            <a:ext cx="4137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Экономическая эффективность сегмента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24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24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12</a:t>
            </a:fld>
            <a:endParaRPr/>
          </a:p>
        </p:txBody>
      </p:sp>
      <p:graphicFrame>
        <p:nvGraphicFramePr>
          <p:cNvPr id="253" name="Google Shape;253;p24"/>
          <p:cNvGraphicFramePr/>
          <p:nvPr/>
        </p:nvGraphicFramePr>
        <p:xfrm>
          <a:off x="356250" y="1449050"/>
          <a:ext cx="11196300" cy="5262900"/>
        </p:xfrm>
        <a:graphic>
          <a:graphicData uri="http://schemas.openxmlformats.org/drawingml/2006/table">
            <a:tbl>
              <a:tblPr firstRow="1" bandRow="1">
                <a:noFill/>
                <a:tableStyleId>{E4BBAF93-F0CB-418A-9940-6336C2FC97D1}</a:tableStyleId>
              </a:tblPr>
              <a:tblGrid>
                <a:gridCol w="2245350"/>
                <a:gridCol w="1858625"/>
                <a:gridCol w="7092325"/>
              </a:tblGrid>
              <a:tr h="650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/>
                        <a:t>Способ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/>
                        <a:t>монетизации </a:t>
                      </a:r>
                      <a:endParaRPr sz="2000" b="1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/>
                        <a:t>Доходы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/>
                        <a:t>(основной канал)</a:t>
                      </a:r>
                      <a:endParaRPr sz="2000" b="1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/>
                        <a:t>Расходы</a:t>
                      </a:r>
                      <a:endParaRPr sz="2000" b="1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1186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Прямая продажа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Доход от продажи плит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по привлечению источников финансирования;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на организацию и поддержание производства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и сбыта, на доработку (при необходимости) и создание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дополнительных единиц продукта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Продажа технологий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Доход от пользования технологий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по привлечению источников финансирования;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на организацию и поддержание производства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и сбыта, на доработку (при необходимости) и создание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дополнительных единиц продукта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33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Продажа готовой продукции через посредников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Выручка от продажи плит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на проектирование, разработку, на защиту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авторских прав;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по привлечению источников финансирования;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 расходы для поддержания текущей работы </a:t>
                      </a: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254" name="Google Shape;254;p24"/>
          <p:cNvSpPr txBox="1"/>
          <p:nvPr/>
        </p:nvSpPr>
        <p:spPr>
          <a:xfrm>
            <a:off x="356249" y="930525"/>
            <a:ext cx="714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Сценарии коммерциализации. Самостоятельное использование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9" name="Google Shape;259;p25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p25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261" name="Google Shape;261;p25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25"/>
          <p:cNvCxnSpPr/>
          <p:nvPr/>
        </p:nvCxnSpPr>
        <p:spPr>
          <a:xfrm>
            <a:off x="523346" y="1552867"/>
            <a:ext cx="291160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25"/>
          <p:cNvCxnSpPr/>
          <p:nvPr/>
        </p:nvCxnSpPr>
        <p:spPr>
          <a:xfrm>
            <a:off x="523346" y="1549650"/>
            <a:ext cx="291160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25"/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Стратегия развития</a:t>
            </a:r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13</a:t>
            </a:fld>
            <a:endParaRPr/>
          </a:p>
        </p:txBody>
      </p:sp>
      <p:sp>
        <p:nvSpPr>
          <p:cNvPr id="266" name="Google Shape;266;p25"/>
          <p:cNvSpPr txBox="1"/>
          <p:nvPr/>
        </p:nvSpPr>
        <p:spPr>
          <a:xfrm>
            <a:off x="356256" y="1792950"/>
            <a:ext cx="125178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Анализ конкурентов и рынок (сентябрь 2023)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Проработка концепции готовых плит (сентябрь – октябрь 2023)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Описание функциональных требований к внутренним отделочным материалам железнодорожного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подвижного состава (сентябрь 2023)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Описание измеримых показателей, которые влияют на огнестойкость отделочных плит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Анализ конкурентных решений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Проведены исследования свойств плит изготовленных с помощью размольного устройства </a:t>
            </a:r>
            <a:endParaRPr lang="ru-RU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сухим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методом (ноябрь 2023)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Проведена оценка времени достижения максимальной температуры газообразных продуктов горения и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потери массы образца за счет содержания доли вспученного вермикулита в составе плиты  (ноябрь 2023)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Поиск партнеров (ноябрь 2023)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Организация работы в группе, распределение ролей для создания прототипа и вывода на рынок ( до 2024 года).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Создание прототипа ( январь - июнь 2024)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Лабораторные исследования (июнь-октябрь 2024)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 Подготовка документации, сертификаты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гоябрь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-март 2025)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 Выход на рынок (апрель 2025)</a:t>
            </a:r>
            <a:endParaRPr sz="1800" b="1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5"/>
          <p:cNvSpPr/>
          <p:nvPr/>
        </p:nvSpPr>
        <p:spPr>
          <a:xfrm>
            <a:off x="4897178" y="3244334"/>
            <a:ext cx="23976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5"/>
          <p:cNvSpPr txBox="1"/>
          <p:nvPr/>
        </p:nvSpPr>
        <p:spPr>
          <a:xfrm>
            <a:off x="1718875" y="5517288"/>
            <a:ext cx="7659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5"/>
          <p:cNvSpPr txBox="1"/>
          <p:nvPr/>
        </p:nvSpPr>
        <p:spPr>
          <a:xfrm>
            <a:off x="4951900" y="5771125"/>
            <a:ext cx="7659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26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5" name="Google Shape;275;p26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6"/>
          <p:cNvCxnSpPr/>
          <p:nvPr/>
        </p:nvCxnSpPr>
        <p:spPr>
          <a:xfrm>
            <a:off x="523346" y="1552867"/>
            <a:ext cx="291160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26"/>
          <p:cNvCxnSpPr/>
          <p:nvPr/>
        </p:nvCxnSpPr>
        <p:spPr>
          <a:xfrm>
            <a:off x="523346" y="1549650"/>
            <a:ext cx="291160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26"/>
          <p:cNvSpPr txBox="1"/>
          <p:nvPr/>
        </p:nvSpPr>
        <p:spPr>
          <a:xfrm flipH="1">
            <a:off x="356256" y="971985"/>
            <a:ext cx="433896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Наша команда 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26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14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" y="2015793"/>
            <a:ext cx="1982642" cy="262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 b="6200"/>
          <a:stretch/>
        </p:blipFill>
        <p:spPr bwMode="auto">
          <a:xfrm>
            <a:off x="3434955" y="1976930"/>
            <a:ext cx="2115419" cy="27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9994" r="20973" b="-1970"/>
          <a:stretch/>
        </p:blipFill>
        <p:spPr bwMode="auto">
          <a:xfrm>
            <a:off x="6284620" y="1952154"/>
            <a:ext cx="2365604" cy="28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8319" y="1976930"/>
            <a:ext cx="2183179" cy="275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906" y="4828032"/>
            <a:ext cx="242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Мугумова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Тамелла</a:t>
            </a:r>
            <a:r>
              <a:rPr lang="ru-RU" sz="1600" b="1" dirty="0" smtClean="0"/>
              <a:t> командир команды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82852" y="4763803"/>
            <a:ext cx="2369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Зернякова</a:t>
            </a:r>
            <a:r>
              <a:rPr lang="ru-RU" sz="1600" b="1" dirty="0" smtClean="0"/>
              <a:t> Влада 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27648" y="4809744"/>
            <a:ext cx="232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Мельничук Евгений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418318" y="4951142"/>
            <a:ext cx="2183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Бовкун</a:t>
            </a:r>
            <a:r>
              <a:rPr lang="ru-RU" sz="1600" b="1" dirty="0" smtClean="0"/>
              <a:t> Юлиана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14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14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2</a:t>
            </a:fld>
            <a:endParaRPr dirty="0"/>
          </a:p>
        </p:txBody>
      </p:sp>
      <p:sp>
        <p:nvSpPr>
          <p:cNvPr id="109" name="Google Shape;109;p14"/>
          <p:cNvSpPr txBox="1"/>
          <p:nvPr/>
        </p:nvSpPr>
        <p:spPr>
          <a:xfrm>
            <a:off x="535102" y="1005584"/>
            <a:ext cx="410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0" name="Google Shape;110;p14"/>
          <p:cNvCxnSpPr/>
          <p:nvPr/>
        </p:nvCxnSpPr>
        <p:spPr>
          <a:xfrm>
            <a:off x="604519" y="1540916"/>
            <a:ext cx="1828799" cy="4659"/>
          </a:xfrm>
          <a:prstGeom prst="straightConnector1">
            <a:avLst/>
          </a:prstGeom>
          <a:noFill/>
          <a:ln w="1905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14"/>
          <p:cNvSpPr txBox="1"/>
          <p:nvPr/>
        </p:nvSpPr>
        <p:spPr>
          <a:xfrm>
            <a:off x="398150" y="1628975"/>
            <a:ext cx="115935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Используемые, в настоящее время внутренние отделочные материалы внутри </a:t>
            </a:r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железнодорожного подвижного состава не 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обеспечивают расчетное время </a:t>
            </a:r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эвакуации пассажиров 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из-за задымления и выделяемых токсичных веществ при горении.</a:t>
            </a: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7383261" y="3318610"/>
            <a:ext cx="4785461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>Решение: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использование в качестве внутренней 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обшивки </a:t>
            </a:r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пассажирских вагонов </a:t>
            </a:r>
            <a:r>
              <a:rPr lang="ru-RU" sz="2800" dirty="0" err="1" smtClean="0">
                <a:latin typeface="Calibri"/>
                <a:ea typeface="Calibri"/>
                <a:cs typeface="Calibri"/>
                <a:sym typeface="Calibri"/>
              </a:rPr>
              <a:t>трудногорючих</a:t>
            </a:r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отделочных материалов </a:t>
            </a:r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растительного 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>и нерастительного происхождения</a:t>
            </a:r>
            <a:endParaRPr sz="2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00" y="3697678"/>
            <a:ext cx="3313569" cy="20934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748" y="4527165"/>
            <a:ext cx="4061917" cy="2170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14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14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r>
              <a:rPr lang="ru-RU" sz="2000"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 sz="1800"/>
              <a:pPr/>
              <a:t>3</a:t>
            </a:fld>
            <a:endParaRPr dirty="0"/>
          </a:p>
        </p:txBody>
      </p:sp>
      <p:sp>
        <p:nvSpPr>
          <p:cNvPr id="109" name="Google Shape;109;p14"/>
          <p:cNvSpPr txBox="1"/>
          <p:nvPr/>
        </p:nvSpPr>
        <p:spPr>
          <a:xfrm>
            <a:off x="535102" y="1005584"/>
            <a:ext cx="410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3200" b="1" dirty="0">
                <a:latin typeface="Times New Roman"/>
                <a:ea typeface="Times New Roman"/>
                <a:cs typeface="Times New Roman"/>
                <a:sym typeface="Times New Roman"/>
              </a:rPr>
              <a:t>Проблема</a:t>
            </a: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0" name="Google Shape;110;p14"/>
          <p:cNvCxnSpPr/>
          <p:nvPr/>
        </p:nvCxnSpPr>
        <p:spPr>
          <a:xfrm>
            <a:off x="604519" y="1540916"/>
            <a:ext cx="1828799" cy="4659"/>
          </a:xfrm>
          <a:prstGeom prst="straightConnector1">
            <a:avLst/>
          </a:prstGeom>
          <a:noFill/>
          <a:ln w="1905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14"/>
          <p:cNvSpPr txBox="1"/>
          <p:nvPr/>
        </p:nvSpPr>
        <p:spPr>
          <a:xfrm>
            <a:off x="534947" y="1524100"/>
            <a:ext cx="11593500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Условия расчетного времени </a:t>
            </a:r>
            <a:r>
              <a:rPr lang="ru-RU" sz="1600" dirty="0" smtClean="0">
                <a:latin typeface="Calibri"/>
                <a:ea typeface="Calibri"/>
                <a:cs typeface="Calibri"/>
                <a:sym typeface="Calibri"/>
              </a:rPr>
              <a:t>эвакуации:</a:t>
            </a:r>
          </a:p>
          <a:p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Линейная скорость распространения пожара в купе вагона составляет 2,5 м/мин </a:t>
            </a:r>
            <a:r>
              <a:rPr lang="ru-RU" sz="1600" dirty="0" smtClean="0">
                <a:latin typeface="Calibri"/>
                <a:ea typeface="Calibri"/>
                <a:cs typeface="Calibri"/>
                <a:sym typeface="Calibri"/>
              </a:rPr>
              <a:t>; в </a:t>
            </a:r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коридоре вагона – 5 м/мин</a:t>
            </a:r>
          </a:p>
          <a:p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Вагон в пути следования выгорает полностью в течение 7–10 минут</a:t>
            </a:r>
          </a:p>
          <a:p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Итогом чего происходит быстрое распространение горения, задымления, выделение токсичных веществ, что приводит к блокированию эвакуационных путей. </a:t>
            </a:r>
          </a:p>
          <a:p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 Время начала эвакуации пассажиров принимается равным: - для вагонов с местами для сидения - 0; - для пассажирских вагонов купейных, </a:t>
            </a:r>
            <a:r>
              <a:rPr lang="ru-RU" sz="1600" dirty="0" err="1">
                <a:latin typeface="Calibri"/>
                <a:ea typeface="Calibri"/>
                <a:cs typeface="Calibri"/>
                <a:sym typeface="Calibri"/>
              </a:rPr>
              <a:t>некупейных</a:t>
            </a:r>
            <a:r>
              <a:rPr lang="ru-RU" sz="1600" dirty="0">
                <a:latin typeface="Calibri"/>
                <a:ea typeface="Calibri"/>
                <a:cs typeface="Calibri"/>
                <a:sym typeface="Calibri"/>
              </a:rPr>
              <a:t> и первого этажа двухэтажных купейных вагонов - 0,5 мин; - для второго этажа двухэтажных пассажирских купейных вагонов - 1 мин </a:t>
            </a:r>
          </a:p>
          <a:p>
            <a:endParaRPr lang="ru-RU" sz="2800" dirty="0" smtClean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38" y="3787374"/>
            <a:ext cx="4690813" cy="29058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59" y="3567955"/>
            <a:ext cx="5563376" cy="1724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93" y="5282500"/>
            <a:ext cx="5325218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p15"/>
          <p:cNvCxnSpPr/>
          <p:nvPr/>
        </p:nvCxnSpPr>
        <p:spPr>
          <a:xfrm rot="10800000" flipH="1">
            <a:off x="393508" y="733950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" name="Google Shape;119;p15"/>
          <p:cNvSpPr txBox="1"/>
          <p:nvPr/>
        </p:nvSpPr>
        <p:spPr>
          <a:xfrm>
            <a:off x="280563" y="108074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dirty="0"/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951381" y="198031"/>
            <a:ext cx="2097343" cy="980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5"/>
          <p:cNvCxnSpPr/>
          <p:nvPr/>
        </p:nvCxnSpPr>
        <p:spPr>
          <a:xfrm>
            <a:off x="480474" y="1316011"/>
            <a:ext cx="164592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4</a:t>
            </a:fld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284810" y="731011"/>
            <a:ext cx="543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Технологическое решение</a:t>
            </a:r>
            <a:endParaRPr sz="3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280563" y="1409587"/>
            <a:ext cx="5669861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 целью снижения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пожар</a:t>
            </a:r>
            <a:r>
              <a:rPr lang="ru-RU" sz="1800" dirty="0" err="1"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опасности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железнодорожного подвижного состава, предлагаем в качестве внутренних отделочных материалов использовать древесноволокнистые плиты, в состав которых входит вспученный вермикулит, что обеспечит трудногорючесть, тем самым увеличивает время выгорания вагона при ЧС</a:t>
            </a:r>
            <a:r>
              <a:rPr lang="ru-R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5" descr="C:\Users\User1\Desktop\100CANON\IMG_4713.JPG"/>
          <p:cNvPicPr preferRelativeResize="0"/>
          <p:nvPr/>
        </p:nvPicPr>
        <p:blipFill rotWithShape="1">
          <a:blip r:embed="rId4">
            <a:alphaModFix/>
          </a:blip>
          <a:srcRect l="21455" r="15163"/>
          <a:stretch/>
        </p:blipFill>
        <p:spPr>
          <a:xfrm>
            <a:off x="2283783" y="3918593"/>
            <a:ext cx="2161505" cy="245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6693" y="2784144"/>
            <a:ext cx="2658118" cy="171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6">
            <a:alphaModFix/>
          </a:blip>
          <a:srcRect t="-4310" b="4310"/>
          <a:stretch/>
        </p:blipFill>
        <p:spPr>
          <a:xfrm>
            <a:off x="5650497" y="4853248"/>
            <a:ext cx="2100877" cy="200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5" y="4237092"/>
            <a:ext cx="1977542" cy="2019582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612602" y="4371119"/>
            <a:ext cx="914400" cy="113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8134" y="3045373"/>
            <a:ext cx="2083240" cy="1894995"/>
          </a:xfrm>
          <a:prstGeom prst="rect">
            <a:avLst/>
          </a:prstGeom>
        </p:spPr>
      </p:pic>
      <p:sp>
        <p:nvSpPr>
          <p:cNvPr id="7" name="Плюс 6"/>
          <p:cNvSpPr/>
          <p:nvPr/>
        </p:nvSpPr>
        <p:spPr>
          <a:xfrm>
            <a:off x="6055114" y="4427518"/>
            <a:ext cx="1150904" cy="10257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люс 19"/>
          <p:cNvSpPr/>
          <p:nvPr/>
        </p:nvSpPr>
        <p:spPr>
          <a:xfrm>
            <a:off x="1461597" y="4734033"/>
            <a:ext cx="1150904" cy="10257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7610635" y="4274770"/>
            <a:ext cx="1196271" cy="13311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906" y="4495933"/>
            <a:ext cx="2667905" cy="2000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/>
          <p:nvPr/>
        </p:nvSpPr>
        <p:spPr>
          <a:xfrm>
            <a:off x="21525" y="1754575"/>
            <a:ext cx="5740500" cy="5103600"/>
          </a:xfrm>
          <a:prstGeom prst="ellipse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528811" y="2495701"/>
            <a:ext cx="4617000" cy="4362300"/>
          </a:xfrm>
          <a:prstGeom prst="ellipse">
            <a:avLst/>
          </a:prstGeom>
          <a:solidFill>
            <a:srgbClr val="68A04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951825" y="3344100"/>
            <a:ext cx="3732000" cy="3513900"/>
          </a:xfrm>
          <a:prstGeom prst="ellipse">
            <a:avLst/>
          </a:prstGeom>
          <a:solidFill>
            <a:srgbClr val="2E75B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" name="Google Shape;137;p16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" name="Google Shape;138;p16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139" name="Google Shape;139;p16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16"/>
          <p:cNvCxnSpPr/>
          <p:nvPr/>
        </p:nvCxnSpPr>
        <p:spPr>
          <a:xfrm>
            <a:off x="917375" y="1541625"/>
            <a:ext cx="3660600" cy="8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16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5</a:t>
            </a:fld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794907" y="943586"/>
            <a:ext cx="4125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Сегменты клиентов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1376075" y="3981200"/>
            <a:ext cx="2872200" cy="2877000"/>
          </a:xfrm>
          <a:prstGeom prst="ellipse">
            <a:avLst/>
          </a:prstGeom>
          <a:solidFill>
            <a:srgbClr val="9C61B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1812225" y="4787425"/>
            <a:ext cx="2159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Тверской вагоностроительный завод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1802477" y="3582200"/>
            <a:ext cx="203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Трансмашхолдинг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1492275" y="2705030"/>
            <a:ext cx="279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Отечественные заводы по производству ПС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1177765" y="2074150"/>
            <a:ext cx="335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Зарубежные производители ПС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5750560" y="1602448"/>
            <a:ext cx="57405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Потенциальный объем рынка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Зарубежные производители ПС– производители пассажирских вагонов, электровозов, тепловозов, мотор-вагонов, а также прочего транспорта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Общий объем целевого рынка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Заводы по производству Различного ПС - производители вагонов метро, трамваев и тд. 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Доступный объем рынка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ТМХ (Трансмашхолдинг) – производство электровозов, тепловозов, мотор-вагонов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Реально достижимый объем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ТВЗ (Тверской вагоностроительный завод) – производство пассажирских вагонов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" name="Google Shape;149;p16"/>
          <p:cNvCxnSpPr/>
          <p:nvPr/>
        </p:nvCxnSpPr>
        <p:spPr>
          <a:xfrm>
            <a:off x="5816602" y="1940560"/>
            <a:ext cx="3931800" cy="20400"/>
          </a:xfrm>
          <a:prstGeom prst="straightConnector1">
            <a:avLst/>
          </a:prstGeom>
          <a:noFill/>
          <a:ln w="381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16"/>
          <p:cNvCxnSpPr/>
          <p:nvPr/>
        </p:nvCxnSpPr>
        <p:spPr>
          <a:xfrm>
            <a:off x="5816590" y="3269390"/>
            <a:ext cx="4084200" cy="20400"/>
          </a:xfrm>
          <a:prstGeom prst="straightConnector1">
            <a:avLst/>
          </a:prstGeom>
          <a:noFill/>
          <a:ln w="38100" cap="flat" cmpd="sng">
            <a:solidFill>
              <a:srgbClr val="68A04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" name="Google Shape;151;p16"/>
          <p:cNvCxnSpPr/>
          <p:nvPr/>
        </p:nvCxnSpPr>
        <p:spPr>
          <a:xfrm>
            <a:off x="5816590" y="4396001"/>
            <a:ext cx="3291900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" name="Google Shape;152;p16"/>
          <p:cNvCxnSpPr/>
          <p:nvPr/>
        </p:nvCxnSpPr>
        <p:spPr>
          <a:xfrm>
            <a:off x="5816590" y="5512840"/>
            <a:ext cx="3931800" cy="0"/>
          </a:xfrm>
          <a:prstGeom prst="straightConnector1">
            <a:avLst/>
          </a:prstGeom>
          <a:noFill/>
          <a:ln w="38100" cap="flat" cmpd="sng">
            <a:solidFill>
              <a:srgbClr val="9C61B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7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" name="Google Shape;158;p17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159" name="Google Shape;159;p17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17"/>
          <p:cNvCxnSpPr/>
          <p:nvPr/>
        </p:nvCxnSpPr>
        <p:spPr>
          <a:xfrm>
            <a:off x="523346" y="1552867"/>
            <a:ext cx="291160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17"/>
          <p:cNvCxnSpPr/>
          <p:nvPr/>
        </p:nvCxnSpPr>
        <p:spPr>
          <a:xfrm>
            <a:off x="523346" y="1549650"/>
            <a:ext cx="5135774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17"/>
          <p:cNvSpPr txBox="1"/>
          <p:nvPr/>
        </p:nvSpPr>
        <p:spPr>
          <a:xfrm flipH="1">
            <a:off x="356256" y="978475"/>
            <a:ext cx="74771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ПРОФИЛЬ СЕГМЕНТА В2В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17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6</a:t>
            </a:fld>
            <a:endParaRPr/>
          </a:p>
        </p:txBody>
      </p:sp>
      <p:graphicFrame>
        <p:nvGraphicFramePr>
          <p:cNvPr id="164" name="Google Shape;164;p17"/>
          <p:cNvGraphicFramePr/>
          <p:nvPr>
            <p:extLst>
              <p:ext uri="{D42A27DB-BD31-4B8C-83A1-F6EECF244321}">
                <p14:modId xmlns:p14="http://schemas.microsoft.com/office/powerpoint/2010/main" val="1357102240"/>
              </p:ext>
            </p:extLst>
          </p:nvPr>
        </p:nvGraphicFramePr>
        <p:xfrm>
          <a:off x="650239" y="1818634"/>
          <a:ext cx="10302000" cy="4368060"/>
        </p:xfrm>
        <a:graphic>
          <a:graphicData uri="http://schemas.openxmlformats.org/drawingml/2006/table">
            <a:tbl>
              <a:tblPr firstRow="1" bandRow="1">
                <a:noFill/>
                <a:tableStyleId>{EF4CEB35-830A-4E68-BCFE-B0BF1C911620}</a:tableStyleId>
              </a:tblPr>
              <a:tblGrid>
                <a:gridCol w="5151000"/>
                <a:gridCol w="5151000"/>
              </a:tblGrid>
              <a:tr h="68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strike="noStrike" cap="none" dirty="0"/>
                        <a:t>Что это за компании?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Тверской вагоностроительный завод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691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 Количество и тип выпускаемой продукции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Около 1300 вагонов различных </a:t>
                      </a:r>
                      <a:r>
                        <a:rPr lang="ru-RU" sz="1800" dirty="0" smtClean="0"/>
                        <a:t>моделей пассажирских вагонов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691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Местоположение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Город Тверь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E8EBF5"/>
                    </a:solidFill>
                  </a:tcPr>
                </a:tc>
              </a:tr>
              <a:tr h="691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Сфера деятельности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Машиностроительная магистраль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69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/>
                        <a:t>Мотивация к совершению покупки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Обеспечить пожарную безопасность, качество товара, отечественное </a:t>
                      </a:r>
                      <a:r>
                        <a:rPr lang="ru-RU" sz="1800" dirty="0" smtClean="0"/>
                        <a:t>производство, экономия денежных средств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  <a:tr h="691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Показатель time to market - время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2-3 года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8"/>
          <p:cNvCxnSpPr/>
          <p:nvPr/>
        </p:nvCxnSpPr>
        <p:spPr>
          <a:xfrm rot="10800000" flipH="1">
            <a:off x="393509" y="910721"/>
            <a:ext cx="10226400" cy="19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18"/>
          <p:cNvSpPr txBox="1"/>
          <p:nvPr/>
        </p:nvSpPr>
        <p:spPr>
          <a:xfrm>
            <a:off x="356256" y="202881"/>
            <a:ext cx="867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 l="26143" t="11762" r="26648" b="38267"/>
          <a:stretch/>
        </p:blipFill>
        <p:spPr>
          <a:xfrm>
            <a:off x="9775992" y="48338"/>
            <a:ext cx="2352456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18"/>
          <p:cNvCxnSpPr/>
          <p:nvPr/>
        </p:nvCxnSpPr>
        <p:spPr>
          <a:xfrm>
            <a:off x="523346" y="1552867"/>
            <a:ext cx="2911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3" name="Google Shape;173;p18"/>
          <p:cNvCxnSpPr/>
          <p:nvPr/>
        </p:nvCxnSpPr>
        <p:spPr>
          <a:xfrm>
            <a:off x="523346" y="1549650"/>
            <a:ext cx="2911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" name="Google Shape;174;p18"/>
          <p:cNvSpPr txBox="1"/>
          <p:nvPr/>
        </p:nvSpPr>
        <p:spPr>
          <a:xfrm flipH="1">
            <a:off x="393466" y="987089"/>
            <a:ext cx="1123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Конкурентный анализ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18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7</a:t>
            </a:fld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1753849" y="320789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7" name="Google Shape;177;p18"/>
          <p:cNvGraphicFramePr/>
          <p:nvPr>
            <p:extLst>
              <p:ext uri="{D42A27DB-BD31-4B8C-83A1-F6EECF244321}">
                <p14:modId xmlns:p14="http://schemas.microsoft.com/office/powerpoint/2010/main" val="127632030"/>
              </p:ext>
            </p:extLst>
          </p:nvPr>
        </p:nvGraphicFramePr>
        <p:xfrm>
          <a:off x="647562" y="1801908"/>
          <a:ext cx="10730750" cy="4703520"/>
        </p:xfrm>
        <a:graphic>
          <a:graphicData uri="http://schemas.openxmlformats.org/drawingml/2006/table">
            <a:tbl>
              <a:tblPr firstRow="1" bandRow="1">
                <a:noFill/>
                <a:tableStyleId>{EF4CEB35-830A-4E68-BCFE-B0BF1C911620}</a:tableStyleId>
              </a:tblPr>
              <a:tblGrid>
                <a:gridCol w="2146150"/>
                <a:gridCol w="2146150"/>
                <a:gridCol w="2146150"/>
                <a:gridCol w="2146150"/>
                <a:gridCol w="2146150"/>
              </a:tblGrid>
              <a:tr h="71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Плита</a:t>
                      </a:r>
                      <a:r>
                        <a:rPr lang="ru-RU"/>
                        <a:t> с добавлением вермикулита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DUVILS GROUP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ООО Фабрика композитов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ООО Матрица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  <a:tr h="71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Стратегия процветания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Россия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Германия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Россия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Россия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71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Известность продукта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Нет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Да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Да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Нет 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71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Цена, руб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1585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2400 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2250 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1236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71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Уникальность технологии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Растительного и нерастительного происхождения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Пластик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Композиционные материалы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ДВП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71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Трудногорючесть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Трудногорючий, без выделения токсичных веществ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Трудногорючий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Трудногорючий 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Горючий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9"/>
          <p:cNvCxnSpPr/>
          <p:nvPr/>
        </p:nvCxnSpPr>
        <p:spPr>
          <a:xfrm rot="10800000" flipH="1">
            <a:off x="393509" y="910721"/>
            <a:ext cx="10226400" cy="19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19"/>
          <p:cNvSpPr txBox="1"/>
          <p:nvPr/>
        </p:nvSpPr>
        <p:spPr>
          <a:xfrm>
            <a:off x="356256" y="202881"/>
            <a:ext cx="867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l="26143" t="11762" r="26648" b="38267"/>
          <a:stretch/>
        </p:blipFill>
        <p:spPr>
          <a:xfrm>
            <a:off x="9775992" y="48338"/>
            <a:ext cx="2352456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19"/>
          <p:cNvCxnSpPr/>
          <p:nvPr/>
        </p:nvCxnSpPr>
        <p:spPr>
          <a:xfrm>
            <a:off x="523346" y="1552867"/>
            <a:ext cx="2911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19"/>
          <p:cNvCxnSpPr/>
          <p:nvPr/>
        </p:nvCxnSpPr>
        <p:spPr>
          <a:xfrm>
            <a:off x="523346" y="1549650"/>
            <a:ext cx="2911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19"/>
          <p:cNvSpPr txBox="1"/>
          <p:nvPr/>
        </p:nvSpPr>
        <p:spPr>
          <a:xfrm flipH="1">
            <a:off x="393594" y="987089"/>
            <a:ext cx="674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SWOT-анализ проекта </a:t>
            </a:r>
            <a:endParaRPr sz="2800" b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p19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rgbClr val="888888"/>
                </a:solidFill>
              </a:rPr>
              <a:t>8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89" name="Google Shape;189;p19"/>
          <p:cNvSpPr/>
          <p:nvPr/>
        </p:nvSpPr>
        <p:spPr>
          <a:xfrm>
            <a:off x="393500" y="1801403"/>
            <a:ext cx="6096000" cy="20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СИЛЬНЫЕ СТОРОНЫ (STRENGHT)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Более развитые, проработанные составляющие проекта Наличие опыта персонала, наличие технологий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СЛАБЫЕ СТОРОНЫ (WEAKNESS)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Составляющие проекта, представляющие угрозу своей неясностью, неполнотой, слабой проработкой или организацией Нечеткая постановка целей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19"/>
          <p:cNvSpPr txBox="1"/>
          <p:nvPr/>
        </p:nvSpPr>
        <p:spPr>
          <a:xfrm>
            <a:off x="4613550" y="3893000"/>
            <a:ext cx="7071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 (OPPORTUNITIES)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Возможности по стратегии реализации проекта, дополнительные преимущества, получаемые за счет минимизации затрат и максимизации результата Перспективные партнеры, новые технологии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УГРОЗЫ (THREATS)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Факторы, которые могут помешать выполнить проект с плановыми результатами либо вообще сделать его реализацию невозможной, бессмысленной, невыгодной Конкуренты, внешние источники влияния, местные особенности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19"/>
          <p:cNvCxnSpPr/>
          <p:nvPr/>
        </p:nvCxnSpPr>
        <p:spPr>
          <a:xfrm rot="10800000">
            <a:off x="6096000" y="1863050"/>
            <a:ext cx="0" cy="1968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19"/>
          <p:cNvCxnSpPr/>
          <p:nvPr/>
        </p:nvCxnSpPr>
        <p:spPr>
          <a:xfrm rot="10800000" flipH="1">
            <a:off x="4462150" y="3831500"/>
            <a:ext cx="1633800" cy="7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19"/>
          <p:cNvCxnSpPr/>
          <p:nvPr/>
        </p:nvCxnSpPr>
        <p:spPr>
          <a:xfrm rot="10800000">
            <a:off x="4470975" y="3831300"/>
            <a:ext cx="9000" cy="2324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0"/>
          <p:cNvCxnSpPr/>
          <p:nvPr/>
        </p:nvCxnSpPr>
        <p:spPr>
          <a:xfrm rot="10800000" flipH="1">
            <a:off x="393509" y="910767"/>
            <a:ext cx="10226541" cy="197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20"/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/>
          </a:p>
        </p:txBody>
      </p:sp>
      <p:pic>
        <p:nvPicPr>
          <p:cNvPr id="200" name="Google Shape;200;p20"/>
          <p:cNvPicPr preferRelativeResize="0"/>
          <p:nvPr/>
        </p:nvPicPr>
        <p:blipFill rotWithShape="1">
          <a:blip r:embed="rId3">
            <a:alphaModFix/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0"/>
          <p:cNvCxnSpPr/>
          <p:nvPr/>
        </p:nvCxnSpPr>
        <p:spPr>
          <a:xfrm>
            <a:off x="424361" y="1510736"/>
            <a:ext cx="1455804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2" name="Google Shape;202;p20"/>
          <p:cNvSpPr txBox="1"/>
          <p:nvPr/>
        </p:nvSpPr>
        <p:spPr>
          <a:xfrm flipH="1">
            <a:off x="435086" y="987516"/>
            <a:ext cx="56061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Риски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9248450" y="63280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/>
              <a:t>9</a:t>
            </a:fld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509092" y="1706881"/>
            <a:ext cx="1106424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Налаженное производство конкурентов с поставщиками, выход на рынок;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Расстояние между местом нахождения производством и потребителем  (дополнительные затраты на транспортировку);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Отсутствие  возможности выполнять заказы большого объема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435086" y="3645873"/>
            <a:ext cx="398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Последствия</a:t>
            </a:r>
            <a:r>
              <a:rPr lang="ru-RU"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3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06" name="Google Shape;206;p20"/>
          <p:cNvCxnSpPr/>
          <p:nvPr/>
        </p:nvCxnSpPr>
        <p:spPr>
          <a:xfrm>
            <a:off x="509092" y="4232900"/>
            <a:ext cx="2688300" cy="66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" name="Google Shape;207;p20"/>
          <p:cNvSpPr txBox="1"/>
          <p:nvPr/>
        </p:nvSpPr>
        <p:spPr>
          <a:xfrm>
            <a:off x="762000" y="4511040"/>
            <a:ext cx="11115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Продажа технологии сторонней организации;</a:t>
            </a:r>
            <a:endParaRPr sz="2400"/>
          </a:p>
          <a:p>
            <a:pPr marL="28575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Перенос производства на территорию к главным потребителям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1113</Words>
  <Application>Microsoft Office PowerPoint</Application>
  <PresentationFormat>Широкоэкранный</PresentationFormat>
  <Paragraphs>245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Пискунова Валентина Александровна</dc:creator>
  <cp:lastModifiedBy>Пискунова Валентина Александровна</cp:lastModifiedBy>
  <cp:revision>16</cp:revision>
  <dcterms:modified xsi:type="dcterms:W3CDTF">2024-01-10T04:47:34Z</dcterms:modified>
</cp:coreProperties>
</file>