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86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9.png" ContentType="image/png"/>
  <Override PartName="/ppt/media/image100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19.png" ContentType="image/png"/>
  <Override PartName="/ppt/media/image84.png" ContentType="image/png"/>
  <Override PartName="/ppt/media/image48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18.png" ContentType="image/png"/>
  <Override PartName="/ppt/media/image83.png" ContentType="image/png"/>
  <Override PartName="/ppt/media/image29.png" ContentType="image/png"/>
  <Override PartName="/ppt/media/image94.png" ContentType="image/png"/>
  <Override PartName="/ppt/media/image47.png" ContentType="image/png"/>
  <Override PartName="/ppt/media/image10.png" ContentType="image/png"/>
  <Override PartName="/ppt/media/image35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31.png" ContentType="image/png"/>
  <Override PartName="/ppt/media/image70.png" ContentType="image/png"/>
  <Override PartName="/ppt/media/image69.png" ContentType="image/png"/>
  <Override PartName="/ppt/media/image32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64.png" ContentType="image/png"/>
  <Override PartName="/ppt/media/image99.png" ContentType="image/png"/>
  <Override PartName="/ppt/media/image62.png" ContentType="image/png"/>
  <Override PartName="/ppt/media/image87.png" ContentType="image/png"/>
  <Override PartName="/ppt/media/image75.png" ContentType="image/png"/>
  <Override PartName="/ppt/media/image63.png" ContentType="image/png"/>
  <Override PartName="/ppt/media/image98.png" ContentType="image/png"/>
  <Override PartName="/ppt/media/image61.png" ContentType="image/png"/>
  <Override PartName="/ppt/media/image97.png" ContentType="image/png"/>
  <Override PartName="/ppt/media/image60.png" ContentType="image/png"/>
  <Override PartName="/ppt/media/image96.png" ContentType="image/png"/>
  <Override PartName="/ppt/media/image23.png" ContentType="image/png"/>
  <Override PartName="/ppt/media/image95.png" ContentType="image/png"/>
  <Override PartName="/ppt/media/image89.png" ContentType="image/png"/>
  <Override PartName="/ppt/media/image77.png" ContentType="image/png"/>
  <Override PartName="/ppt/media/image88.png" ContentType="image/png"/>
  <Override PartName="/ppt/media/image76.png" ContentType="image/png"/>
  <Override PartName="/ppt/media/image79.png" ContentType="image/png"/>
  <Override PartName="/ppt/media/image78.png" ContentType="image/png"/>
  <Override PartName="/ppt/media/image22.png" ContentType="image/png"/>
  <Override PartName="/ppt/media/image59.png" ContentType="image/png"/>
  <Override PartName="/ppt/media/image21.png" ContentType="image/png"/>
  <Override PartName="/ppt/media/image58.png" ContentType="image/png"/>
  <Override PartName="/ppt/media/image20.png" ContentType="image/png"/>
  <Override PartName="/ppt/media/image57.png" ContentType="image/png"/>
  <Override PartName="/ppt/media/image24.png" ContentType="image/png"/>
  <Override PartName="/ppt/media/image90.png" ContentType="image/png"/>
  <Override PartName="/ppt/media/image25.png" ContentType="image/png"/>
  <Override PartName="/ppt/media/image2.png" ContentType="image/png"/>
  <Override PartName="/ppt/media/image14.png" ContentType="image/png"/>
  <Override PartName="/ppt/media/image28.png" ContentType="image/png"/>
  <Override PartName="/ppt/media/image93.png" ContentType="image/png"/>
  <Override PartName="/ppt/media/image91.png" ContentType="image/png"/>
  <Override PartName="/ppt/media/image26.png" ContentType="image/png"/>
  <Override PartName="/ppt/media/image80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92.png" ContentType="image/png"/>
  <Override PartName="/ppt/media/image27.png" ContentType="image/png"/>
  <Override PartName="/ppt/media/image16.png" ContentType="image/png"/>
  <Override PartName="/ppt/media/image81.png" ContentType="image/png"/>
  <Override PartName="/ppt/media/image4.png" ContentType="image/png"/>
  <Override PartName="/ppt/media/image34.png" ContentType="image/png"/>
  <Override PartName="/ppt/media/image17.png" ContentType="image/png"/>
  <Override PartName="/ppt/media/image82.png" ContentType="image/png"/>
  <Override PartName="/ppt/media/image5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EBE1AF5-2108-4CAD-945C-D5B94991409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7A9106-0617-4844-9934-C57BF4C3C1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35CC14-92AE-4AFE-A740-412701FA2C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23820E-B102-4A1F-96A4-18D3ADEA16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D89028-2430-49C5-9F4E-6F223DC9BA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BD0056-6845-402E-BB92-BDD31231AA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E07F88-D536-4A4F-A86A-F906FF511C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E69D5B-5D5C-4FF9-8BEC-29021DB7AC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0A946E-9A59-4726-9724-41659507FD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C61EBB-2A26-4250-98DB-0995D02077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B38CB1-249E-464B-AEF5-9A4284B20B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6331C8-B40E-4045-9FDF-FC14DEF3278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50688A-DC9B-4B38-A201-43D8AB4EF8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3E3E0F-37D0-4891-BDD8-560D5F987F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159AE9-ACBA-4841-A78D-1293A3F0BB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B23EAC-9DC1-4367-AF7B-34F38BC1DD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D2DA1D-CB28-4E06-8A4C-8EB140FEB4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32BF54-AC7D-467A-B2B3-2646087101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D0FEC3-DEFD-4630-AF00-2F9FDF0650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CADAD1-679D-4BF6-929A-3E09857D9B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D643B9-62A9-4349-9EC1-62369D88FE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E8E4A8-44CB-4B38-80D2-8BD8AAD545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1A88A8-E529-4E0F-B2A9-FD520AEE48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207AC2-D543-4005-AE1B-A8325D1A8B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E1ED14-7DB2-46D8-9A78-8A140058A9A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06080" y="409320"/>
            <a:ext cx="16066800" cy="17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10230" spc="-1" strike="noStrike">
                <a:solidFill>
                  <a:srgbClr val="333333"/>
                </a:solidFill>
                <a:latin typeface="Noto Sans"/>
              </a:rPr>
              <a:t>Click to edit the title text format</a:t>
            </a:r>
            <a:endParaRPr b="1" lang="en-US" sz="1023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06080" y="2939040"/>
            <a:ext cx="15675480" cy="596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Click to edit the outline text format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1" marL="864000" indent="-324000">
              <a:spcAft>
                <a:spcPts val="1542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Second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2" marL="1296000" indent="-288000">
              <a:spcAft>
                <a:spcPts val="1148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Third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3" marL="1728000" indent="-216000">
              <a:spcAft>
                <a:spcPts val="771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Fourth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4" marL="2160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Fifth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5" marL="2592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Sixth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6" marL="3024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Seventh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"/>
          </p:nvPr>
        </p:nvSpPr>
        <p:spPr>
          <a:xfrm>
            <a:off x="914400" y="9370800"/>
            <a:ext cx="426060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Noto Sans"/>
              </a:defRPr>
            </a:lvl1pPr>
          </a:lstStyle>
          <a:p>
            <a:r>
              <a:rPr b="0" lang="en-US" sz="1400" spc="-1" strike="noStrike">
                <a:latin typeface="Noto Sans"/>
              </a:rPr>
              <a:t>&lt;date/time&gt;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2"/>
          </p:nvPr>
        </p:nvSpPr>
        <p:spPr>
          <a:xfrm>
            <a:off x="6254280" y="9370800"/>
            <a:ext cx="579672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Noto Sans"/>
              </a:rPr>
              <a:t>&lt;footer&gt;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3"/>
          </p:nvPr>
        </p:nvSpPr>
        <p:spPr>
          <a:xfrm>
            <a:off x="13112280" y="9370800"/>
            <a:ext cx="426060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Noto Sans"/>
              </a:defRPr>
            </a:lvl1pPr>
          </a:lstStyle>
          <a:p>
            <a:pPr algn="r">
              <a:buNone/>
            </a:pPr>
            <a:fld id="{7742C5B0-FC90-46B0-A6CD-6764364D61FB}" type="slidenum">
              <a:rPr b="0" lang="en-US" sz="1400" spc="-1" strike="noStrike">
                <a:latin typeface="Noto Sans"/>
              </a:rPr>
              <a:t>&lt;number&gt;</a:t>
            </a:fld>
            <a:r>
              <a:rPr b="0" lang="en-US" sz="1400" spc="-1" strike="noStrike">
                <a:latin typeface="Noto Sans"/>
              </a:rPr>
              <a:t> / </a:t>
            </a:r>
            <a:fld id="{8B61C75B-F991-4647-B996-B40F7DE00CC4}" type="slidecount">
              <a:rPr b="0" lang="en-US" sz="1400" spc="-1" strike="noStrike">
                <a:latin typeface="Noto Sans"/>
              </a:rPr>
              <a:t>10</a:t>
            </a:fld>
            <a:endParaRPr b="0" lang="en-US" sz="1400" spc="-1" strike="noStrike">
              <a:latin typeface="Noto Sans"/>
            </a:endParaRPr>
          </a:p>
        </p:txBody>
      </p:sp>
      <p:sp>
        <p:nvSpPr>
          <p:cNvPr id="43" name=""/>
          <p:cNvSpPr/>
          <p:nvPr/>
        </p:nvSpPr>
        <p:spPr>
          <a:xfrm>
            <a:off x="0" y="391680"/>
            <a:ext cx="914400" cy="146952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06080" y="409320"/>
            <a:ext cx="16066800" cy="17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10230" spc="-1" strike="noStrike">
                <a:solidFill>
                  <a:srgbClr val="333333"/>
                </a:solidFill>
                <a:latin typeface="Noto Sans"/>
              </a:rPr>
              <a:t>Click to edit the title text format</a:t>
            </a:r>
            <a:endParaRPr b="1" lang="en-US" sz="1023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06080" y="2939040"/>
            <a:ext cx="15675480" cy="596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Click to edit the outline text format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1" marL="864000" indent="-324000">
              <a:spcAft>
                <a:spcPts val="1542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Second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2" marL="1296000" indent="-288000">
              <a:spcAft>
                <a:spcPts val="1148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Third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3" marL="1728000" indent="-216000">
              <a:spcAft>
                <a:spcPts val="771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Fourth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4" marL="2160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Fifth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5" marL="2592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Sixth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  <a:p>
            <a:pPr lvl="6" marL="3024000" indent="-216000">
              <a:spcAft>
                <a:spcPts val="386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3809" spc="-1" strike="noStrike">
                <a:solidFill>
                  <a:srgbClr val="333333"/>
                </a:solidFill>
                <a:latin typeface="Noto Sans"/>
              </a:rPr>
              <a:t>Seventh Outline Level</a:t>
            </a:r>
            <a:endParaRPr b="0" lang="en-US" sz="3809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"/>
          </p:nvPr>
        </p:nvSpPr>
        <p:spPr>
          <a:xfrm>
            <a:off x="914400" y="9370800"/>
            <a:ext cx="426060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Noto Sans"/>
              </a:defRPr>
            </a:lvl1pPr>
          </a:lstStyle>
          <a:p>
            <a:r>
              <a:rPr b="0" lang="en-US" sz="1400" spc="-1" strike="noStrike">
                <a:latin typeface="Noto Sans"/>
              </a:rPr>
              <a:t>&lt;date/time&gt;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5"/>
          </p:nvPr>
        </p:nvSpPr>
        <p:spPr>
          <a:xfrm>
            <a:off x="6254280" y="9370800"/>
            <a:ext cx="579672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Noto Sans"/>
              </a:rPr>
              <a:t>&lt;footer&gt;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6"/>
          </p:nvPr>
        </p:nvSpPr>
        <p:spPr>
          <a:xfrm>
            <a:off x="13112280" y="9370800"/>
            <a:ext cx="4260600" cy="70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Noto Sans"/>
              </a:defRPr>
            </a:lvl1pPr>
          </a:lstStyle>
          <a:p>
            <a:pPr algn="r">
              <a:buNone/>
            </a:pPr>
            <a:fld id="{B943B9F5-984B-43FD-B185-F6F88D79E1D8}" type="slidenum">
              <a:rPr b="0" lang="en-US" sz="1400" spc="-1" strike="noStrike">
                <a:latin typeface="Noto Sans"/>
              </a:rPr>
              <a:t>&lt;number&gt;</a:t>
            </a:fld>
            <a:r>
              <a:rPr b="0" lang="en-US" sz="1400" spc="-1" strike="noStrike">
                <a:latin typeface="Noto Sans"/>
              </a:rPr>
              <a:t> / </a:t>
            </a:r>
            <a:fld id="{51C80446-0852-43F3-930D-FBC586D3AF91}" type="slidecount">
              <a:rPr b="0" lang="en-US" sz="1400" spc="-1" strike="noStrike">
                <a:latin typeface="Noto Sans"/>
              </a:rPr>
              <a:t>10</a:t>
            </a:fld>
            <a:endParaRPr b="0" lang="en-US" sz="1400" spc="-1" strike="noStrike">
              <a:latin typeface="Noto Sans"/>
            </a:endParaRPr>
          </a:p>
        </p:txBody>
      </p:sp>
      <p:sp>
        <p:nvSpPr>
          <p:cNvPr id="85" name=""/>
          <p:cNvSpPr/>
          <p:nvPr/>
        </p:nvSpPr>
        <p:spPr>
          <a:xfrm>
            <a:off x="0" y="391680"/>
            <a:ext cx="914400" cy="146952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 0" descr="preencoded.png"/>
          <p:cNvPicPr/>
          <p:nvPr/>
        </p:nvPicPr>
        <p:blipFill>
          <a:blip r:embed="rId1"/>
          <a:stretch/>
        </p:blipFill>
        <p:spPr>
          <a:xfrm>
            <a:off x="10934640" y="0"/>
            <a:ext cx="7352280" cy="10285920"/>
          </a:xfrm>
          <a:prstGeom prst="rect">
            <a:avLst/>
          </a:prstGeom>
          <a:ln w="0">
            <a:noFill/>
          </a:ln>
        </p:spPr>
      </p:pic>
      <p:pic>
        <p:nvPicPr>
          <p:cNvPr id="129" name="Image 1" descr="preencoded.png"/>
          <p:cNvPicPr/>
          <p:nvPr/>
        </p:nvPicPr>
        <p:blipFill>
          <a:blip r:embed="rId2"/>
          <a:stretch/>
        </p:blipFill>
        <p:spPr>
          <a:xfrm>
            <a:off x="571680" y="828720"/>
            <a:ext cx="1404000" cy="673560"/>
          </a:xfrm>
          <a:prstGeom prst="rect">
            <a:avLst/>
          </a:prstGeom>
          <a:ln w="0">
            <a:noFill/>
          </a:ln>
        </p:spPr>
      </p:pic>
      <p:pic>
        <p:nvPicPr>
          <p:cNvPr id="130" name="Image 2" descr="preencoded.png"/>
          <p:cNvPicPr/>
          <p:nvPr/>
        </p:nvPicPr>
        <p:blipFill>
          <a:blip r:embed="rId3"/>
          <a:stretch/>
        </p:blipFill>
        <p:spPr>
          <a:xfrm>
            <a:off x="9853560" y="828720"/>
            <a:ext cx="8433360" cy="8676360"/>
          </a:xfrm>
          <a:prstGeom prst="rect">
            <a:avLst/>
          </a:prstGeom>
          <a:ln w="0">
            <a:noFill/>
          </a:ln>
        </p:spPr>
      </p:pic>
      <p:pic>
        <p:nvPicPr>
          <p:cNvPr id="131" name="Image 3" descr="preencoded.png"/>
          <p:cNvPicPr/>
          <p:nvPr/>
        </p:nvPicPr>
        <p:blipFill>
          <a:blip r:embed="rId4"/>
          <a:stretch/>
        </p:blipFill>
        <p:spPr>
          <a:xfrm>
            <a:off x="9496440" y="415800"/>
            <a:ext cx="4760640" cy="9501840"/>
          </a:xfrm>
          <a:prstGeom prst="rect">
            <a:avLst/>
          </a:prstGeom>
          <a:ln w="0">
            <a:noFill/>
          </a:ln>
        </p:spPr>
      </p:pic>
      <p:pic>
        <p:nvPicPr>
          <p:cNvPr id="132" name="Image 4" descr="preencoded.png"/>
          <p:cNvPicPr/>
          <p:nvPr/>
        </p:nvPicPr>
        <p:blipFill>
          <a:blip r:embed="rId5"/>
          <a:stretch/>
        </p:blipFill>
        <p:spPr>
          <a:xfrm>
            <a:off x="9140760" y="1739880"/>
            <a:ext cx="1431360" cy="3481920"/>
          </a:xfrm>
          <a:prstGeom prst="rect">
            <a:avLst/>
          </a:prstGeom>
          <a:ln w="0">
            <a:noFill/>
          </a:ln>
        </p:spPr>
      </p:pic>
      <p:pic>
        <p:nvPicPr>
          <p:cNvPr id="133" name="Image 5" descr="preencoded.png"/>
          <p:cNvPicPr/>
          <p:nvPr/>
        </p:nvPicPr>
        <p:blipFill>
          <a:blip r:embed="rId6"/>
          <a:stretch/>
        </p:blipFill>
        <p:spPr>
          <a:xfrm>
            <a:off x="520560" y="7531200"/>
            <a:ext cx="386280" cy="2754720"/>
          </a:xfrm>
          <a:prstGeom prst="rect">
            <a:avLst/>
          </a:prstGeom>
          <a:ln w="0">
            <a:noFill/>
          </a:ln>
        </p:spPr>
      </p:pic>
      <p:sp>
        <p:nvSpPr>
          <p:cNvPr id="134" name="Text 0"/>
          <p:cNvSpPr/>
          <p:nvPr/>
        </p:nvSpPr>
        <p:spPr>
          <a:xfrm>
            <a:off x="552600" y="3619440"/>
            <a:ext cx="7409520" cy="15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0" spc="-151" strike="noStrike">
                <a:solidFill>
                  <a:srgbClr val="a00000"/>
                </a:solidFill>
                <a:latin typeface="Montserrat Bold"/>
                <a:ea typeface="Montserrat Bold"/>
              </a:rPr>
              <a:t>i</a:t>
            </a:r>
            <a:r>
              <a:rPr b="1" lang="en-US" sz="12000" spc="-301" strike="noStrike">
                <a:solidFill>
                  <a:srgbClr val="a00000"/>
                </a:solidFill>
                <a:latin typeface="Montserrat Bold"/>
                <a:ea typeface="Montserrat Bold"/>
              </a:rPr>
              <a:t>Top.pro</a:t>
            </a:r>
            <a:endParaRPr b="0" lang="en-US" sz="12000" spc="-1" strike="noStrike">
              <a:latin typeface="Arial"/>
            </a:endParaRPr>
          </a:p>
        </p:txBody>
      </p:sp>
      <p:sp>
        <p:nvSpPr>
          <p:cNvPr id="135" name="Text 1"/>
          <p:cNvSpPr/>
          <p:nvPr/>
        </p:nvSpPr>
        <p:spPr>
          <a:xfrm>
            <a:off x="552600" y="552456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501"/>
              </a:lnSpc>
              <a:buNone/>
              <a:tabLst>
                <a:tab algn="l" pos="0"/>
              </a:tabLst>
            </a:pPr>
            <a:r>
              <a:rPr b="0" lang="en-US" sz="4500" spc="-75" strike="noStrike">
                <a:solidFill>
                  <a:srgbClr val="222222"/>
                </a:solidFill>
                <a:latin typeface="Montserrat SemiBold"/>
                <a:ea typeface="Montserrat SemiBold"/>
              </a:rPr>
              <a:t>Сервис удаленных помощников</a:t>
            </a:r>
            <a:endParaRPr b="0" lang="en-US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preencoded.png"/>
          <p:cNvPicPr/>
          <p:nvPr/>
        </p:nvPicPr>
        <p:blipFill>
          <a:blip r:embed="rId1"/>
          <a:stretch/>
        </p:blipFill>
        <p:spPr>
          <a:xfrm>
            <a:off x="13858920" y="0"/>
            <a:ext cx="4428000" cy="5380560"/>
          </a:xfrm>
          <a:prstGeom prst="rect">
            <a:avLst/>
          </a:prstGeom>
          <a:ln w="0">
            <a:noFill/>
          </a:ln>
        </p:spPr>
      </p:pic>
      <p:pic>
        <p:nvPicPr>
          <p:cNvPr id="247" name="Image 1" descr="preencoded.png"/>
          <p:cNvPicPr/>
          <p:nvPr/>
        </p:nvPicPr>
        <p:blipFill>
          <a:blip r:embed="rId2"/>
          <a:stretch/>
        </p:blipFill>
        <p:spPr>
          <a:xfrm>
            <a:off x="3044880" y="2406600"/>
            <a:ext cx="976680" cy="7879320"/>
          </a:xfrm>
          <a:prstGeom prst="rect">
            <a:avLst/>
          </a:prstGeom>
          <a:ln w="0">
            <a:noFill/>
          </a:ln>
        </p:spPr>
      </p:pic>
      <p:pic>
        <p:nvPicPr>
          <p:cNvPr id="248" name="Image 2" descr="preencoded.png"/>
          <p:cNvPicPr/>
          <p:nvPr/>
        </p:nvPicPr>
        <p:blipFill>
          <a:blip r:embed="rId3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49" name="Image 3" descr="preencoded.png"/>
          <p:cNvPicPr/>
          <p:nvPr/>
        </p:nvPicPr>
        <p:blipFill>
          <a:blip r:embed="rId4"/>
          <a:stretch/>
        </p:blipFill>
        <p:spPr>
          <a:xfrm>
            <a:off x="3828960" y="34765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50" name="Image 4" descr="preencoded.png"/>
          <p:cNvPicPr/>
          <p:nvPr/>
        </p:nvPicPr>
        <p:blipFill>
          <a:blip r:embed="rId5"/>
          <a:stretch/>
        </p:blipFill>
        <p:spPr>
          <a:xfrm>
            <a:off x="3828960" y="628668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51" name="Image 5" descr="preencoded.png"/>
          <p:cNvPicPr/>
          <p:nvPr/>
        </p:nvPicPr>
        <p:blipFill>
          <a:blip r:embed="rId6"/>
          <a:stretch/>
        </p:blipFill>
        <p:spPr>
          <a:xfrm>
            <a:off x="3828960" y="86011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52" name="Image 6" descr="preencoded.png"/>
          <p:cNvPicPr/>
          <p:nvPr/>
        </p:nvPicPr>
        <p:blipFill>
          <a:blip r:embed="rId7"/>
          <a:stretch/>
        </p:blipFill>
        <p:spPr>
          <a:xfrm>
            <a:off x="17380080" y="0"/>
            <a:ext cx="386280" cy="2002320"/>
          </a:xfrm>
          <a:prstGeom prst="rect">
            <a:avLst/>
          </a:prstGeom>
          <a:ln w="0">
            <a:noFill/>
          </a:ln>
        </p:spPr>
      </p:pic>
      <p:sp>
        <p:nvSpPr>
          <p:cNvPr id="253" name="Text 0"/>
          <p:cNvSpPr/>
          <p:nvPr/>
        </p:nvSpPr>
        <p:spPr>
          <a:xfrm>
            <a:off x="933480" y="762120"/>
            <a:ext cx="146106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Дорожная карта на 2023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54" name="Text 1"/>
          <p:cNvSpPr/>
          <p:nvPr/>
        </p:nvSpPr>
        <p:spPr>
          <a:xfrm>
            <a:off x="933480" y="3076560"/>
            <a:ext cx="2075400" cy="11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5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Осень</a:t>
            </a:r>
            <a:endParaRPr b="0" lang="en-US" sz="4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2023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55" name="Text 2"/>
          <p:cNvSpPr/>
          <p:nvPr/>
        </p:nvSpPr>
        <p:spPr>
          <a:xfrm>
            <a:off x="933480" y="5886360"/>
            <a:ext cx="2265840" cy="11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5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Зима</a:t>
            </a:r>
            <a:endParaRPr b="0" lang="en-US" sz="4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2023/24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56" name="Text 3"/>
          <p:cNvSpPr/>
          <p:nvPr/>
        </p:nvSpPr>
        <p:spPr>
          <a:xfrm>
            <a:off x="933480" y="8201160"/>
            <a:ext cx="2265840" cy="11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5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Весна</a:t>
            </a:r>
            <a:endParaRPr b="0" lang="en-US" sz="4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2024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57" name="Text 4"/>
          <p:cNvSpPr/>
          <p:nvPr/>
        </p:nvSpPr>
        <p:spPr>
          <a:xfrm>
            <a:off x="4695840" y="2457360"/>
            <a:ext cx="396144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Платежная система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58" name="Text 5"/>
          <p:cNvSpPr/>
          <p:nvPr/>
        </p:nvSpPr>
        <p:spPr>
          <a:xfrm>
            <a:off x="4695840" y="2943360"/>
            <a:ext cx="672372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Публикация в каталоге ВКонтакте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59" name="Text 6"/>
          <p:cNvSpPr/>
          <p:nvPr/>
        </p:nvSpPr>
        <p:spPr>
          <a:xfrm>
            <a:off x="4695840" y="3429000"/>
            <a:ext cx="1087632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Запуск рекламных кампаний на «Повседневные задачи»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0" name="Text 7"/>
          <p:cNvSpPr/>
          <p:nvPr/>
        </p:nvSpPr>
        <p:spPr>
          <a:xfrm>
            <a:off x="4695840" y="3914640"/>
            <a:ext cx="626652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Версия на базе вебсайта iTop.pro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1" name="Text 8"/>
          <p:cNvSpPr/>
          <p:nvPr/>
        </p:nvSpPr>
        <p:spPr>
          <a:xfrm>
            <a:off x="4695840" y="4400640"/>
            <a:ext cx="51426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Чат бот в мессенджере ВК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2" name="Text 9"/>
          <p:cNvSpPr/>
          <p:nvPr/>
        </p:nvSpPr>
        <p:spPr>
          <a:xfrm>
            <a:off x="4714920" y="5262480"/>
            <a:ext cx="49140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Партнерские программы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3" name="Text 10"/>
          <p:cNvSpPr/>
          <p:nvPr/>
        </p:nvSpPr>
        <p:spPr>
          <a:xfrm>
            <a:off x="4714920" y="5748480"/>
            <a:ext cx="106668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Расширение рекламной кампании на следующий сегмент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4" name="Text 11"/>
          <p:cNvSpPr/>
          <p:nvPr/>
        </p:nvSpPr>
        <p:spPr>
          <a:xfrm>
            <a:off x="4714920" y="6234120"/>
            <a:ext cx="75618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Фильтры задач, категории исполнителей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5" name="Text 12"/>
          <p:cNvSpPr/>
          <p:nvPr/>
        </p:nvSpPr>
        <p:spPr>
          <a:xfrm>
            <a:off x="4714920" y="6719760"/>
            <a:ext cx="87429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Система рейтингов исполнителей и заказчиков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6" name="Text 13"/>
          <p:cNvSpPr/>
          <p:nvPr/>
        </p:nvSpPr>
        <p:spPr>
          <a:xfrm>
            <a:off x="4714920" y="7205760"/>
            <a:ext cx="36183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Чат-бот в Телеграм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7" name="Text 14"/>
          <p:cNvSpPr/>
          <p:nvPr/>
        </p:nvSpPr>
        <p:spPr>
          <a:xfrm>
            <a:off x="4714920" y="8305920"/>
            <a:ext cx="87048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Выход в сегмент аудитории «Бизнес задачи»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68" name="Text 15"/>
          <p:cNvSpPr/>
          <p:nvPr/>
        </p:nvSpPr>
        <p:spPr>
          <a:xfrm>
            <a:off x="4714920" y="8791560"/>
            <a:ext cx="1074312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Разработка мобильного приложения (PWA-версия для сайта)</a:t>
            </a:r>
            <a:endParaRPr b="0" lang="en-US" sz="2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 0" descr="preencoded.png"/>
          <p:cNvPicPr/>
          <p:nvPr/>
        </p:nvPicPr>
        <p:blipFill>
          <a:blip r:embed="rId1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70" name="Image 1" descr="preencoded.png"/>
          <p:cNvPicPr/>
          <p:nvPr/>
        </p:nvPicPr>
        <p:blipFill>
          <a:blip r:embed="rId2"/>
          <a:stretch/>
        </p:blipFill>
        <p:spPr>
          <a:xfrm>
            <a:off x="952560" y="2476440"/>
            <a:ext cx="7619040" cy="2684880"/>
          </a:xfrm>
          <a:prstGeom prst="rect">
            <a:avLst/>
          </a:prstGeom>
          <a:ln w="0">
            <a:noFill/>
          </a:ln>
        </p:spPr>
      </p:pic>
      <p:sp>
        <p:nvSpPr>
          <p:cNvPr id="271" name="Text 0"/>
          <p:cNvSpPr/>
          <p:nvPr/>
        </p:nvSpPr>
        <p:spPr>
          <a:xfrm>
            <a:off x="933480" y="762120"/>
            <a:ext cx="43614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Команда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72" name="Text 1"/>
          <p:cNvSpPr/>
          <p:nvPr/>
        </p:nvSpPr>
        <p:spPr>
          <a:xfrm>
            <a:off x="2457360" y="2476440"/>
            <a:ext cx="293256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Баяндин Евгений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273" name="Text 2"/>
          <p:cNvSpPr/>
          <p:nvPr/>
        </p:nvSpPr>
        <p:spPr>
          <a:xfrm>
            <a:off x="5372280" y="2476440"/>
            <a:ext cx="240876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aaaaaa"/>
                </a:solidFill>
                <a:latin typeface="Montserrat Bold"/>
                <a:ea typeface="Montserrat Bold"/>
              </a:rPr>
              <a:t>руководитель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274" name="Text 3"/>
          <p:cNvSpPr/>
          <p:nvPr/>
        </p:nvSpPr>
        <p:spPr>
          <a:xfrm>
            <a:off x="2457360" y="2990880"/>
            <a:ext cx="6113880" cy="21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Опыт в Web-разработке с 2004 года: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Back (C/C++, PHP, MySQL, FreeBSD, nginx)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Front (HTML/js, Bootstrap, jQuery)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Опыт работы с API ВК/ОК.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100" spc="-1" strike="noStrike">
              <a:latin typeface="Arial"/>
            </a:endParaRPr>
          </a:p>
          <a:p>
            <a:pPr>
              <a:lnSpc>
                <a:spcPts val="2835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Опыт в бизнесе с 2014 года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275" name="Image 24" descr="preencoded.png"/>
          <p:cNvPicPr/>
          <p:nvPr/>
        </p:nvPicPr>
        <p:blipFill>
          <a:blip r:embed="rId3"/>
          <a:stretch/>
        </p:blipFill>
        <p:spPr>
          <a:xfrm>
            <a:off x="13858920" y="0"/>
            <a:ext cx="4428000" cy="5380560"/>
          </a:xfrm>
          <a:prstGeom prst="rect">
            <a:avLst/>
          </a:prstGeom>
          <a:ln w="0">
            <a:noFill/>
          </a:ln>
        </p:spPr>
      </p:pic>
      <p:pic>
        <p:nvPicPr>
          <p:cNvPr id="276" name="Image 30" descr="preencoded.png"/>
          <p:cNvPicPr/>
          <p:nvPr/>
        </p:nvPicPr>
        <p:blipFill>
          <a:blip r:embed="rId4"/>
          <a:stretch/>
        </p:blipFill>
        <p:spPr>
          <a:xfrm>
            <a:off x="17380440" y="0"/>
            <a:ext cx="386280" cy="200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 23" descr="preencoded.png"/>
          <p:cNvPicPr/>
          <p:nvPr/>
        </p:nvPicPr>
        <p:blipFill>
          <a:blip r:embed="rId1"/>
          <a:stretch/>
        </p:blipFill>
        <p:spPr>
          <a:xfrm>
            <a:off x="13858920" y="0"/>
            <a:ext cx="4428000" cy="5380560"/>
          </a:xfrm>
          <a:prstGeom prst="rect">
            <a:avLst/>
          </a:prstGeom>
          <a:ln w="0">
            <a:noFill/>
          </a:ln>
        </p:spPr>
      </p:pic>
      <p:pic>
        <p:nvPicPr>
          <p:cNvPr id="278" name="Image 25" descr="preencoded.png"/>
          <p:cNvPicPr/>
          <p:nvPr/>
        </p:nvPicPr>
        <p:blipFill>
          <a:blip r:embed="rId2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79" name="Image 26" descr="preencoded.png"/>
          <p:cNvPicPr/>
          <p:nvPr/>
        </p:nvPicPr>
        <p:blipFill>
          <a:blip r:embed="rId3"/>
          <a:stretch/>
        </p:blipFill>
        <p:spPr>
          <a:xfrm>
            <a:off x="984960" y="36205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80" name="Image 27" descr="preencoded.png"/>
          <p:cNvPicPr/>
          <p:nvPr/>
        </p:nvPicPr>
        <p:blipFill>
          <a:blip r:embed="rId4"/>
          <a:stretch/>
        </p:blipFill>
        <p:spPr>
          <a:xfrm>
            <a:off x="984960" y="596268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81" name="Image 28" descr="preencoded.png"/>
          <p:cNvPicPr/>
          <p:nvPr/>
        </p:nvPicPr>
        <p:blipFill>
          <a:blip r:embed="rId5"/>
          <a:stretch/>
        </p:blipFill>
        <p:spPr>
          <a:xfrm>
            <a:off x="984960" y="87451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82" name="Image 29" descr="preencoded.png"/>
          <p:cNvPicPr/>
          <p:nvPr/>
        </p:nvPicPr>
        <p:blipFill>
          <a:blip r:embed="rId6"/>
          <a:stretch/>
        </p:blipFill>
        <p:spPr>
          <a:xfrm>
            <a:off x="17380080" y="0"/>
            <a:ext cx="386280" cy="2002320"/>
          </a:xfrm>
          <a:prstGeom prst="rect">
            <a:avLst/>
          </a:prstGeom>
          <a:ln w="0">
            <a:noFill/>
          </a:ln>
        </p:spPr>
      </p:pic>
      <p:sp>
        <p:nvSpPr>
          <p:cNvPr id="283" name="Text 19"/>
          <p:cNvSpPr/>
          <p:nvPr/>
        </p:nvSpPr>
        <p:spPr>
          <a:xfrm>
            <a:off x="933480" y="762120"/>
            <a:ext cx="146106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Нужны в команду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84" name="Text 20"/>
          <p:cNvSpPr/>
          <p:nvPr/>
        </p:nvSpPr>
        <p:spPr>
          <a:xfrm>
            <a:off x="2394000" y="319536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Коммуникатор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85" name="Text 22"/>
          <p:cNvSpPr/>
          <p:nvPr/>
        </p:nvSpPr>
        <p:spPr>
          <a:xfrm>
            <a:off x="2388960" y="586188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Маркетолог 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86" name="Text 23"/>
          <p:cNvSpPr/>
          <p:nvPr/>
        </p:nvSpPr>
        <p:spPr>
          <a:xfrm>
            <a:off x="2383920" y="867132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Программисты, дизайнеры 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87" name="Text 24"/>
          <p:cNvSpPr/>
          <p:nvPr/>
        </p:nvSpPr>
        <p:spPr>
          <a:xfrm>
            <a:off x="2386800" y="3681360"/>
            <a:ext cx="133866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CustDev, презентации и питчи, прочие переговоры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88" name="Text 25"/>
          <p:cNvSpPr/>
          <p:nvPr/>
        </p:nvSpPr>
        <p:spPr>
          <a:xfrm>
            <a:off x="2381760" y="6346800"/>
            <a:ext cx="1338660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5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Продвижение приложения в ВК, реклама</a:t>
            </a:r>
            <a:endParaRPr b="0" lang="en-US" sz="2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 0" descr="preencoded.png"/>
          <p:cNvPicPr/>
          <p:nvPr/>
        </p:nvPicPr>
        <p:blipFill>
          <a:blip r:embed="rId1"/>
          <a:stretch/>
        </p:blipFill>
        <p:spPr>
          <a:xfrm>
            <a:off x="7124760" y="3124080"/>
            <a:ext cx="4037400" cy="4037400"/>
          </a:xfrm>
          <a:prstGeom prst="rect">
            <a:avLst/>
          </a:prstGeom>
          <a:ln w="0">
            <a:noFill/>
          </a:ln>
        </p:spPr>
      </p:pic>
      <p:pic>
        <p:nvPicPr>
          <p:cNvPr id="290" name="Image 1" descr="preencoded.png"/>
          <p:cNvPicPr/>
          <p:nvPr/>
        </p:nvPicPr>
        <p:blipFill>
          <a:blip r:embed="rId2"/>
          <a:stretch/>
        </p:blipFill>
        <p:spPr>
          <a:xfrm>
            <a:off x="2886120" y="0"/>
            <a:ext cx="12524400" cy="10285920"/>
          </a:xfrm>
          <a:prstGeom prst="rect">
            <a:avLst/>
          </a:prstGeom>
          <a:ln w="0">
            <a:noFill/>
          </a:ln>
        </p:spPr>
      </p:pic>
      <p:pic>
        <p:nvPicPr>
          <p:cNvPr id="291" name="Image 2" descr="preencoded.png"/>
          <p:cNvPicPr/>
          <p:nvPr/>
        </p:nvPicPr>
        <p:blipFill>
          <a:blip r:embed="rId3"/>
          <a:stretch/>
        </p:blipFill>
        <p:spPr>
          <a:xfrm>
            <a:off x="2324160" y="0"/>
            <a:ext cx="13638600" cy="10285920"/>
          </a:xfrm>
          <a:prstGeom prst="rect">
            <a:avLst/>
          </a:prstGeom>
          <a:ln w="0">
            <a:noFill/>
          </a:ln>
        </p:spPr>
      </p:pic>
      <p:pic>
        <p:nvPicPr>
          <p:cNvPr id="292" name="Image 3" descr="preencoded.png"/>
          <p:cNvPicPr/>
          <p:nvPr/>
        </p:nvPicPr>
        <p:blipFill>
          <a:blip r:embed="rId4"/>
          <a:stretch/>
        </p:blipFill>
        <p:spPr>
          <a:xfrm>
            <a:off x="4896000" y="895320"/>
            <a:ext cx="8495280" cy="8495280"/>
          </a:xfrm>
          <a:prstGeom prst="rect">
            <a:avLst/>
          </a:prstGeom>
          <a:ln w="0">
            <a:noFill/>
          </a:ln>
        </p:spPr>
      </p:pic>
      <p:pic>
        <p:nvPicPr>
          <p:cNvPr id="293" name="Image 4" descr="preencoded.png"/>
          <p:cNvPicPr/>
          <p:nvPr/>
        </p:nvPicPr>
        <p:blipFill>
          <a:blip r:embed="rId5"/>
          <a:stretch/>
        </p:blipFill>
        <p:spPr>
          <a:xfrm>
            <a:off x="5800680" y="1800360"/>
            <a:ext cx="6685560" cy="6685560"/>
          </a:xfrm>
          <a:prstGeom prst="rect">
            <a:avLst/>
          </a:prstGeom>
          <a:ln w="0">
            <a:noFill/>
          </a:ln>
        </p:spPr>
      </p:pic>
      <p:pic>
        <p:nvPicPr>
          <p:cNvPr id="294" name="Image 5" descr="preencoded.png"/>
          <p:cNvPicPr/>
          <p:nvPr/>
        </p:nvPicPr>
        <p:blipFill>
          <a:blip r:embed="rId6"/>
          <a:stretch/>
        </p:blipFill>
        <p:spPr>
          <a:xfrm>
            <a:off x="4844880" y="2682720"/>
            <a:ext cx="8555400" cy="4077360"/>
          </a:xfrm>
          <a:prstGeom prst="rect">
            <a:avLst/>
          </a:prstGeom>
          <a:ln w="0">
            <a:noFill/>
          </a:ln>
        </p:spPr>
      </p:pic>
      <p:pic>
        <p:nvPicPr>
          <p:cNvPr id="295" name="Image 6" descr="preencoded.png"/>
          <p:cNvPicPr/>
          <p:nvPr/>
        </p:nvPicPr>
        <p:blipFill>
          <a:blip r:embed="rId7"/>
          <a:stretch/>
        </p:blipFill>
        <p:spPr>
          <a:xfrm>
            <a:off x="5201280" y="2921040"/>
            <a:ext cx="2112480" cy="3137400"/>
          </a:xfrm>
          <a:prstGeom prst="rect">
            <a:avLst/>
          </a:prstGeom>
          <a:ln w="0">
            <a:noFill/>
          </a:ln>
        </p:spPr>
      </p:pic>
      <p:pic>
        <p:nvPicPr>
          <p:cNvPr id="296" name="Image 7" descr="preencoded.png"/>
          <p:cNvPicPr/>
          <p:nvPr/>
        </p:nvPicPr>
        <p:blipFill>
          <a:blip r:embed="rId8"/>
          <a:stretch/>
        </p:blipFill>
        <p:spPr>
          <a:xfrm>
            <a:off x="6492960" y="2533680"/>
            <a:ext cx="5301000" cy="2659680"/>
          </a:xfrm>
          <a:prstGeom prst="rect">
            <a:avLst/>
          </a:prstGeom>
          <a:ln w="0">
            <a:noFill/>
          </a:ln>
        </p:spPr>
      </p:pic>
      <p:pic>
        <p:nvPicPr>
          <p:cNvPr id="297" name="Image 8" descr="preencoded.png"/>
          <p:cNvPicPr/>
          <p:nvPr/>
        </p:nvPicPr>
        <p:blipFill>
          <a:blip r:embed="rId9"/>
          <a:stretch/>
        </p:blipFill>
        <p:spPr>
          <a:xfrm>
            <a:off x="11420640" y="6219720"/>
            <a:ext cx="113400" cy="113400"/>
          </a:xfrm>
          <a:prstGeom prst="rect">
            <a:avLst/>
          </a:prstGeom>
          <a:ln w="0">
            <a:noFill/>
          </a:ln>
        </p:spPr>
      </p:pic>
      <p:pic>
        <p:nvPicPr>
          <p:cNvPr id="298" name="Image 9" descr="preencoded.png"/>
          <p:cNvPicPr/>
          <p:nvPr/>
        </p:nvPicPr>
        <p:blipFill>
          <a:blip r:embed="rId10"/>
          <a:stretch/>
        </p:blipFill>
        <p:spPr>
          <a:xfrm>
            <a:off x="7153200" y="6829560"/>
            <a:ext cx="113400" cy="113400"/>
          </a:xfrm>
          <a:prstGeom prst="rect">
            <a:avLst/>
          </a:prstGeom>
          <a:ln w="0">
            <a:noFill/>
          </a:ln>
        </p:spPr>
      </p:pic>
      <p:pic>
        <p:nvPicPr>
          <p:cNvPr id="299" name="Image 10" descr="preencoded.png"/>
          <p:cNvPicPr/>
          <p:nvPr/>
        </p:nvPicPr>
        <p:blipFill>
          <a:blip r:embed="rId11"/>
          <a:stretch/>
        </p:blipFill>
        <p:spPr>
          <a:xfrm>
            <a:off x="12868200" y="3238560"/>
            <a:ext cx="246600" cy="246600"/>
          </a:xfrm>
          <a:prstGeom prst="rect">
            <a:avLst/>
          </a:prstGeom>
          <a:ln w="0">
            <a:noFill/>
          </a:ln>
        </p:spPr>
      </p:pic>
      <p:pic>
        <p:nvPicPr>
          <p:cNvPr id="300" name="Image 11" descr="preencoded.png"/>
          <p:cNvPicPr/>
          <p:nvPr/>
        </p:nvPicPr>
        <p:blipFill>
          <a:blip r:embed="rId12"/>
          <a:stretch/>
        </p:blipFill>
        <p:spPr>
          <a:xfrm>
            <a:off x="13125600" y="3781440"/>
            <a:ext cx="113400" cy="113400"/>
          </a:xfrm>
          <a:prstGeom prst="rect">
            <a:avLst/>
          </a:prstGeom>
          <a:ln w="0">
            <a:noFill/>
          </a:ln>
        </p:spPr>
      </p:pic>
      <p:pic>
        <p:nvPicPr>
          <p:cNvPr id="301" name="Image 12" descr="preencoded.png"/>
          <p:cNvPicPr/>
          <p:nvPr/>
        </p:nvPicPr>
        <p:blipFill>
          <a:blip r:embed="rId13"/>
          <a:stretch/>
        </p:blipFill>
        <p:spPr>
          <a:xfrm>
            <a:off x="2838600" y="4495680"/>
            <a:ext cx="132120" cy="132120"/>
          </a:xfrm>
          <a:prstGeom prst="rect">
            <a:avLst/>
          </a:prstGeom>
          <a:ln w="0">
            <a:noFill/>
          </a:ln>
        </p:spPr>
      </p:pic>
      <p:pic>
        <p:nvPicPr>
          <p:cNvPr id="302" name="Image 13" descr="preencoded.png"/>
          <p:cNvPicPr/>
          <p:nvPr/>
        </p:nvPicPr>
        <p:blipFill>
          <a:blip r:embed="rId14"/>
          <a:stretch/>
        </p:blipFill>
        <p:spPr>
          <a:xfrm>
            <a:off x="14792400" y="7658280"/>
            <a:ext cx="132120" cy="132120"/>
          </a:xfrm>
          <a:prstGeom prst="rect">
            <a:avLst/>
          </a:prstGeom>
          <a:ln w="0">
            <a:noFill/>
          </a:ln>
        </p:spPr>
      </p:pic>
      <p:pic>
        <p:nvPicPr>
          <p:cNvPr id="303" name="Image 14" descr="preencoded.png"/>
          <p:cNvPicPr/>
          <p:nvPr/>
        </p:nvPicPr>
        <p:blipFill>
          <a:blip r:embed="rId15"/>
          <a:stretch/>
        </p:blipFill>
        <p:spPr>
          <a:xfrm>
            <a:off x="5810400" y="4448160"/>
            <a:ext cx="113400" cy="113400"/>
          </a:xfrm>
          <a:prstGeom prst="rect">
            <a:avLst/>
          </a:prstGeom>
          <a:ln w="0">
            <a:noFill/>
          </a:ln>
        </p:spPr>
      </p:pic>
      <p:pic>
        <p:nvPicPr>
          <p:cNvPr id="304" name="Image 15" descr="preencoded.png"/>
          <p:cNvPicPr/>
          <p:nvPr/>
        </p:nvPicPr>
        <p:blipFill>
          <a:blip r:embed="rId16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sp>
        <p:nvSpPr>
          <p:cNvPr id="305" name="Text 0"/>
          <p:cNvSpPr/>
          <p:nvPr/>
        </p:nvSpPr>
        <p:spPr>
          <a:xfrm>
            <a:off x="7391520" y="4381560"/>
            <a:ext cx="3504240" cy="15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6 млн рублей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06" name="Text 1"/>
          <p:cNvSpPr/>
          <p:nvPr/>
        </p:nvSpPr>
        <p:spPr>
          <a:xfrm>
            <a:off x="3400560" y="7381800"/>
            <a:ext cx="11486160" cy="20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5400"/>
              </a:lnSpc>
              <a:buNone/>
              <a:tabLst>
                <a:tab algn="l" pos="0"/>
              </a:tabLst>
            </a:pPr>
            <a:r>
              <a:rPr b="0" lang="en-US" sz="45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На старт коммерциализации</a:t>
            </a:r>
            <a:br>
              <a:rPr sz="4500"/>
            </a:br>
            <a:r>
              <a:rPr b="0" lang="en-US" sz="45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и дальнейшую доработку</a:t>
            </a:r>
            <a:br>
              <a:rPr sz="4500"/>
            </a:br>
            <a:r>
              <a:rPr b="0" lang="en-US" sz="45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платформы iTop.pro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307" name="Text 2"/>
          <p:cNvSpPr/>
          <p:nvPr/>
        </p:nvSpPr>
        <p:spPr>
          <a:xfrm>
            <a:off x="4238640" y="1333440"/>
            <a:ext cx="980964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Запрос на инвестиции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 0" descr="preencoded.png"/>
          <p:cNvPicPr/>
          <p:nvPr/>
        </p:nvPicPr>
        <p:blipFill>
          <a:blip r:embed="rId1"/>
          <a:stretch/>
        </p:blipFill>
        <p:spPr>
          <a:xfrm>
            <a:off x="723960" y="3295800"/>
            <a:ext cx="14095800" cy="4466160"/>
          </a:xfrm>
          <a:prstGeom prst="rect">
            <a:avLst/>
          </a:prstGeom>
          <a:ln w="0">
            <a:noFill/>
          </a:ln>
        </p:spPr>
      </p:pic>
      <p:pic>
        <p:nvPicPr>
          <p:cNvPr id="309" name="Image 1" descr="preencoded.png"/>
          <p:cNvPicPr/>
          <p:nvPr/>
        </p:nvPicPr>
        <p:blipFill>
          <a:blip r:embed="rId2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310" name="Image 2" descr="preencoded.png"/>
          <p:cNvPicPr/>
          <p:nvPr/>
        </p:nvPicPr>
        <p:blipFill>
          <a:blip r:embed="rId3"/>
          <a:stretch/>
        </p:blipFill>
        <p:spPr>
          <a:xfrm>
            <a:off x="2914560" y="2422800"/>
            <a:ext cx="4631040" cy="4732560"/>
          </a:xfrm>
          <a:prstGeom prst="rect">
            <a:avLst/>
          </a:prstGeom>
          <a:ln w="0">
            <a:noFill/>
          </a:ln>
        </p:spPr>
      </p:pic>
      <p:pic>
        <p:nvPicPr>
          <p:cNvPr id="311" name="Image 3" descr="preencoded.png"/>
          <p:cNvPicPr/>
          <p:nvPr/>
        </p:nvPicPr>
        <p:blipFill>
          <a:blip r:embed="rId4"/>
          <a:stretch/>
        </p:blipFill>
        <p:spPr>
          <a:xfrm>
            <a:off x="2863800" y="2254320"/>
            <a:ext cx="3212280" cy="4567680"/>
          </a:xfrm>
          <a:prstGeom prst="rect">
            <a:avLst/>
          </a:prstGeom>
          <a:ln w="0">
            <a:noFill/>
          </a:ln>
        </p:spPr>
      </p:pic>
      <p:pic>
        <p:nvPicPr>
          <p:cNvPr id="312" name="Image 4" descr="preencoded.png"/>
          <p:cNvPicPr/>
          <p:nvPr/>
        </p:nvPicPr>
        <p:blipFill>
          <a:blip r:embed="rId5"/>
          <a:stretch/>
        </p:blipFill>
        <p:spPr>
          <a:xfrm>
            <a:off x="17380080" y="0"/>
            <a:ext cx="386280" cy="2002320"/>
          </a:xfrm>
          <a:prstGeom prst="rect">
            <a:avLst/>
          </a:prstGeom>
          <a:ln w="0">
            <a:noFill/>
          </a:ln>
        </p:spPr>
      </p:pic>
      <p:pic>
        <p:nvPicPr>
          <p:cNvPr id="313" name="Image 5" descr="preencoded.png"/>
          <p:cNvPicPr/>
          <p:nvPr/>
        </p:nvPicPr>
        <p:blipFill>
          <a:blip r:embed="rId6"/>
          <a:stretch/>
        </p:blipFill>
        <p:spPr>
          <a:xfrm>
            <a:off x="0" y="9448920"/>
            <a:ext cx="18286920" cy="837000"/>
          </a:xfrm>
          <a:prstGeom prst="rect">
            <a:avLst/>
          </a:prstGeom>
          <a:ln w="0">
            <a:noFill/>
          </a:ln>
        </p:spPr>
      </p:pic>
      <p:sp>
        <p:nvSpPr>
          <p:cNvPr id="314" name="Text 0"/>
          <p:cNvSpPr/>
          <p:nvPr/>
        </p:nvSpPr>
        <p:spPr>
          <a:xfrm>
            <a:off x="933480" y="762120"/>
            <a:ext cx="427572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Контакты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15" name="Text 1"/>
          <p:cNvSpPr/>
          <p:nvPr/>
        </p:nvSpPr>
        <p:spPr>
          <a:xfrm>
            <a:off x="8077320" y="3867120"/>
            <a:ext cx="6742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500" spc="83" strike="noStrike">
                <a:solidFill>
                  <a:srgbClr val="000000"/>
                </a:solidFill>
                <a:latin typeface="Montserrat Bold"/>
                <a:ea typeface="Montserrat Bold"/>
              </a:rPr>
              <a:t>+7 (921) 310-59-76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316" name="Text 2"/>
          <p:cNvSpPr/>
          <p:nvPr/>
        </p:nvSpPr>
        <p:spPr>
          <a:xfrm>
            <a:off x="8077320" y="6724800"/>
            <a:ext cx="7295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500" spc="83" strike="noStrike">
                <a:solidFill>
                  <a:srgbClr val="000000"/>
                </a:solidFill>
                <a:latin typeface="Montserrat Bold"/>
                <a:ea typeface="Montserrat Bold"/>
              </a:rPr>
              <a:t>vk.com/iTopAssistant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317" name="Text 3"/>
          <p:cNvSpPr/>
          <p:nvPr/>
        </p:nvSpPr>
        <p:spPr>
          <a:xfrm>
            <a:off x="8077320" y="5295960"/>
            <a:ext cx="6742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500" spc="83" strike="noStrike">
                <a:solidFill>
                  <a:srgbClr val="000000"/>
                </a:solidFill>
                <a:latin typeface="Montserrat Bold"/>
                <a:ea typeface="Montserrat Bold"/>
              </a:rPr>
              <a:t>@whirlwind137</a:t>
            </a:r>
            <a:endParaRPr b="0" lang="en-US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0" descr="preencoded.png"/>
          <p:cNvPicPr/>
          <p:nvPr/>
        </p:nvPicPr>
        <p:blipFill>
          <a:blip r:embed="rId1"/>
          <a:stretch/>
        </p:blipFill>
        <p:spPr>
          <a:xfrm>
            <a:off x="12582360" y="6915240"/>
            <a:ext cx="5704560" cy="3370680"/>
          </a:xfrm>
          <a:prstGeom prst="rect">
            <a:avLst/>
          </a:prstGeom>
          <a:ln w="0">
            <a:noFill/>
          </a:ln>
        </p:spPr>
      </p:pic>
      <p:pic>
        <p:nvPicPr>
          <p:cNvPr id="137" name="Image 1" descr="preencoded.png"/>
          <p:cNvPicPr/>
          <p:nvPr/>
        </p:nvPicPr>
        <p:blipFill>
          <a:blip r:embed="rId2"/>
          <a:stretch/>
        </p:blipFill>
        <p:spPr>
          <a:xfrm>
            <a:off x="12463560" y="3176640"/>
            <a:ext cx="2775600" cy="1499040"/>
          </a:xfrm>
          <a:prstGeom prst="rect">
            <a:avLst/>
          </a:prstGeom>
          <a:ln w="0">
            <a:noFill/>
          </a:ln>
        </p:spPr>
      </p:pic>
      <p:pic>
        <p:nvPicPr>
          <p:cNvPr id="138" name="Image 2" descr="preencoded.png"/>
          <p:cNvPicPr/>
          <p:nvPr/>
        </p:nvPicPr>
        <p:blipFill>
          <a:blip r:embed="rId3"/>
          <a:stretch/>
        </p:blipFill>
        <p:spPr>
          <a:xfrm>
            <a:off x="2890800" y="5186520"/>
            <a:ext cx="3113640" cy="665640"/>
          </a:xfrm>
          <a:prstGeom prst="rect">
            <a:avLst/>
          </a:prstGeom>
          <a:ln w="0">
            <a:noFill/>
          </a:ln>
        </p:spPr>
      </p:pic>
      <p:pic>
        <p:nvPicPr>
          <p:cNvPr id="139" name="Image 3" descr="preencoded.png"/>
          <p:cNvPicPr/>
          <p:nvPr/>
        </p:nvPicPr>
        <p:blipFill>
          <a:blip r:embed="rId4"/>
          <a:stretch/>
        </p:blipFill>
        <p:spPr>
          <a:xfrm>
            <a:off x="6296040" y="2990880"/>
            <a:ext cx="6171120" cy="6171120"/>
          </a:xfrm>
          <a:prstGeom prst="rect">
            <a:avLst/>
          </a:prstGeom>
          <a:ln w="0">
            <a:noFill/>
          </a:ln>
        </p:spPr>
      </p:pic>
      <p:pic>
        <p:nvPicPr>
          <p:cNvPr id="140" name="Image 4" descr="preencoded.png"/>
          <p:cNvPicPr/>
          <p:nvPr/>
        </p:nvPicPr>
        <p:blipFill>
          <a:blip r:embed="rId5"/>
          <a:stretch/>
        </p:blipFill>
        <p:spPr>
          <a:xfrm>
            <a:off x="5981760" y="2676600"/>
            <a:ext cx="6799680" cy="6799680"/>
          </a:xfrm>
          <a:prstGeom prst="rect">
            <a:avLst/>
          </a:prstGeom>
          <a:ln w="0">
            <a:noFill/>
          </a:ln>
        </p:spPr>
      </p:pic>
      <p:pic>
        <p:nvPicPr>
          <p:cNvPr id="141" name="Image 5" descr="preencoded.png"/>
          <p:cNvPicPr/>
          <p:nvPr/>
        </p:nvPicPr>
        <p:blipFill>
          <a:blip r:embed="rId6"/>
          <a:stretch/>
        </p:blipFill>
        <p:spPr>
          <a:xfrm>
            <a:off x="13106520" y="1066680"/>
            <a:ext cx="4228200" cy="4199400"/>
          </a:xfrm>
          <a:prstGeom prst="rect">
            <a:avLst/>
          </a:prstGeom>
          <a:ln w="0">
            <a:noFill/>
          </a:ln>
        </p:spPr>
      </p:pic>
      <p:pic>
        <p:nvPicPr>
          <p:cNvPr id="142" name="Image 6" descr="preencoded.png"/>
          <p:cNvPicPr/>
          <p:nvPr/>
        </p:nvPicPr>
        <p:blipFill>
          <a:blip r:embed="rId7"/>
          <a:stretch/>
        </p:blipFill>
        <p:spPr>
          <a:xfrm>
            <a:off x="13588920" y="711360"/>
            <a:ext cx="1691280" cy="729360"/>
          </a:xfrm>
          <a:prstGeom prst="rect">
            <a:avLst/>
          </a:prstGeom>
          <a:ln w="0">
            <a:noFill/>
          </a:ln>
        </p:spPr>
      </p:pic>
      <p:pic>
        <p:nvPicPr>
          <p:cNvPr id="143" name="Image 7" descr="preencoded.png"/>
          <p:cNvPicPr/>
          <p:nvPr/>
        </p:nvPicPr>
        <p:blipFill>
          <a:blip r:embed="rId8"/>
          <a:stretch/>
        </p:blipFill>
        <p:spPr>
          <a:xfrm>
            <a:off x="857160" y="3057480"/>
            <a:ext cx="4228200" cy="4218480"/>
          </a:xfrm>
          <a:prstGeom prst="rect">
            <a:avLst/>
          </a:prstGeom>
          <a:ln w="0">
            <a:noFill/>
          </a:ln>
        </p:spPr>
      </p:pic>
      <p:pic>
        <p:nvPicPr>
          <p:cNvPr id="144" name="Image 8" descr="preencoded.png"/>
          <p:cNvPicPr/>
          <p:nvPr/>
        </p:nvPicPr>
        <p:blipFill>
          <a:blip r:embed="rId9"/>
          <a:stretch/>
        </p:blipFill>
        <p:spPr>
          <a:xfrm>
            <a:off x="1339920" y="2720880"/>
            <a:ext cx="1691280" cy="710280"/>
          </a:xfrm>
          <a:prstGeom prst="rect">
            <a:avLst/>
          </a:prstGeom>
          <a:ln w="0">
            <a:noFill/>
          </a:ln>
        </p:spPr>
      </p:pic>
      <p:pic>
        <p:nvPicPr>
          <p:cNvPr id="145" name="Image 9" descr="preencoded.png"/>
          <p:cNvPicPr/>
          <p:nvPr/>
        </p:nvPicPr>
        <p:blipFill>
          <a:blip r:embed="rId10"/>
          <a:stretch/>
        </p:blipFill>
        <p:spPr>
          <a:xfrm>
            <a:off x="520560" y="9150480"/>
            <a:ext cx="386280" cy="1135440"/>
          </a:xfrm>
          <a:prstGeom prst="rect">
            <a:avLst/>
          </a:prstGeom>
          <a:ln w="0">
            <a:noFill/>
          </a:ln>
        </p:spPr>
      </p:pic>
      <p:pic>
        <p:nvPicPr>
          <p:cNvPr id="146" name="Image 10" descr="preencoded.png"/>
          <p:cNvPicPr/>
          <p:nvPr/>
        </p:nvPicPr>
        <p:blipFill>
          <a:blip r:embed="rId11"/>
          <a:stretch/>
        </p:blipFill>
        <p:spPr>
          <a:xfrm>
            <a:off x="12353760" y="4552920"/>
            <a:ext cx="227520" cy="227520"/>
          </a:xfrm>
          <a:prstGeom prst="rect">
            <a:avLst/>
          </a:prstGeom>
          <a:ln w="0">
            <a:noFill/>
          </a:ln>
        </p:spPr>
      </p:pic>
      <p:pic>
        <p:nvPicPr>
          <p:cNvPr id="147" name="Image 11" descr="preencoded.png"/>
          <p:cNvPicPr/>
          <p:nvPr/>
        </p:nvPicPr>
        <p:blipFill>
          <a:blip r:embed="rId12"/>
          <a:stretch/>
        </p:blipFill>
        <p:spPr>
          <a:xfrm>
            <a:off x="5886360" y="5734080"/>
            <a:ext cx="227520" cy="227520"/>
          </a:xfrm>
          <a:prstGeom prst="rect">
            <a:avLst/>
          </a:prstGeom>
          <a:ln w="0">
            <a:noFill/>
          </a:ln>
        </p:spPr>
      </p:pic>
      <p:pic>
        <p:nvPicPr>
          <p:cNvPr id="148" name="Image 12" descr="preencoded.png"/>
          <p:cNvPicPr/>
          <p:nvPr/>
        </p:nvPicPr>
        <p:blipFill>
          <a:blip r:embed="rId13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sp>
        <p:nvSpPr>
          <p:cNvPr id="149" name="Text 0"/>
          <p:cNvSpPr/>
          <p:nvPr/>
        </p:nvSpPr>
        <p:spPr>
          <a:xfrm>
            <a:off x="933480" y="762120"/>
            <a:ext cx="453276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Проблема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0" name="Text 1"/>
          <p:cNvSpPr/>
          <p:nvPr/>
        </p:nvSpPr>
        <p:spPr>
          <a:xfrm>
            <a:off x="873000" y="7658280"/>
            <a:ext cx="3952800" cy="8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250" spc="1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Количество рутинных задач превышает имеющиеся ресурсы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151" name="Text 2"/>
          <p:cNvSpPr/>
          <p:nvPr/>
        </p:nvSpPr>
        <p:spPr>
          <a:xfrm>
            <a:off x="12782520" y="5648400"/>
            <a:ext cx="4875840" cy="8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250" spc="1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Упущенные возможности,</a:t>
            </a:r>
            <a:br>
              <a:rPr sz="2250"/>
            </a:br>
            <a:r>
              <a:rPr b="0" lang="en-US" sz="2250" spc="1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нервные перегрузки</a:t>
            </a:r>
            <a:br>
              <a:rPr sz="2250"/>
            </a:br>
            <a:r>
              <a:rPr b="0" lang="en-US" sz="2250" spc="1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 выгорание</a:t>
            </a:r>
            <a:endParaRPr b="0" lang="en-US" sz="2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0" descr="preencoded.png"/>
          <p:cNvPicPr/>
          <p:nvPr/>
        </p:nvPicPr>
        <p:blipFill>
          <a:blip r:embed="rId1"/>
          <a:stretch/>
        </p:blipFill>
        <p:spPr>
          <a:xfrm>
            <a:off x="10074240" y="3463920"/>
            <a:ext cx="1783440" cy="2989800"/>
          </a:xfrm>
          <a:prstGeom prst="rect">
            <a:avLst/>
          </a:prstGeom>
          <a:ln w="0">
            <a:noFill/>
          </a:ln>
        </p:spPr>
      </p:pic>
      <p:pic>
        <p:nvPicPr>
          <p:cNvPr id="153" name="Image 1" descr="preencoded.png"/>
          <p:cNvPicPr/>
          <p:nvPr/>
        </p:nvPicPr>
        <p:blipFill>
          <a:blip r:embed="rId2"/>
          <a:stretch/>
        </p:blipFill>
        <p:spPr>
          <a:xfrm>
            <a:off x="1321920" y="4129200"/>
            <a:ext cx="8816400" cy="2961360"/>
          </a:xfrm>
          <a:prstGeom prst="rect">
            <a:avLst/>
          </a:prstGeom>
          <a:ln w="0">
            <a:noFill/>
          </a:ln>
        </p:spPr>
      </p:pic>
      <p:pic>
        <p:nvPicPr>
          <p:cNvPr id="154" name="Image 2" descr="preencoded.png"/>
          <p:cNvPicPr/>
          <p:nvPr/>
        </p:nvPicPr>
        <p:blipFill>
          <a:blip r:embed="rId3"/>
          <a:stretch/>
        </p:blipFill>
        <p:spPr>
          <a:xfrm>
            <a:off x="0" y="9448920"/>
            <a:ext cx="18286920" cy="837000"/>
          </a:xfrm>
          <a:prstGeom prst="rect">
            <a:avLst/>
          </a:prstGeom>
          <a:ln w="0">
            <a:noFill/>
          </a:ln>
        </p:spPr>
      </p:pic>
      <p:pic>
        <p:nvPicPr>
          <p:cNvPr id="155" name="Image 3" descr="preencoded.png"/>
          <p:cNvPicPr/>
          <p:nvPr/>
        </p:nvPicPr>
        <p:blipFill>
          <a:blip r:embed="rId4"/>
          <a:stretch/>
        </p:blipFill>
        <p:spPr>
          <a:xfrm>
            <a:off x="11302920" y="2562120"/>
            <a:ext cx="3574080" cy="5352120"/>
          </a:xfrm>
          <a:prstGeom prst="rect">
            <a:avLst/>
          </a:prstGeom>
          <a:ln w="0">
            <a:noFill/>
          </a:ln>
        </p:spPr>
      </p:pic>
      <p:pic>
        <p:nvPicPr>
          <p:cNvPr id="156" name="Image 4" descr="preencoded.png"/>
          <p:cNvPicPr/>
          <p:nvPr/>
        </p:nvPicPr>
        <p:blipFill>
          <a:blip r:embed="rId5"/>
          <a:stretch/>
        </p:blipFill>
        <p:spPr>
          <a:xfrm>
            <a:off x="8601120" y="2238480"/>
            <a:ext cx="8723880" cy="6023520"/>
          </a:xfrm>
          <a:prstGeom prst="rect">
            <a:avLst/>
          </a:prstGeom>
          <a:ln w="0">
            <a:noFill/>
          </a:ln>
        </p:spPr>
      </p:pic>
      <p:pic>
        <p:nvPicPr>
          <p:cNvPr id="157" name="Image 5" descr="preencoded.png"/>
          <p:cNvPicPr/>
          <p:nvPr/>
        </p:nvPicPr>
        <p:blipFill>
          <a:blip r:embed="rId6"/>
          <a:stretch/>
        </p:blipFill>
        <p:spPr>
          <a:xfrm>
            <a:off x="17380080" y="0"/>
            <a:ext cx="386280" cy="1126080"/>
          </a:xfrm>
          <a:prstGeom prst="rect">
            <a:avLst/>
          </a:prstGeom>
          <a:ln w="0">
            <a:noFill/>
          </a:ln>
        </p:spPr>
      </p:pic>
      <p:pic>
        <p:nvPicPr>
          <p:cNvPr id="158" name="Image 6" descr="preencoded.png"/>
          <p:cNvPicPr/>
          <p:nvPr/>
        </p:nvPicPr>
        <p:blipFill>
          <a:blip r:embed="rId7"/>
          <a:stretch/>
        </p:blipFill>
        <p:spPr>
          <a:xfrm>
            <a:off x="971640" y="3772080"/>
            <a:ext cx="5999760" cy="4856760"/>
          </a:xfrm>
          <a:prstGeom prst="rect">
            <a:avLst/>
          </a:prstGeom>
          <a:ln w="0">
            <a:noFill/>
          </a:ln>
        </p:spPr>
      </p:pic>
      <p:pic>
        <p:nvPicPr>
          <p:cNvPr id="159" name="Image 7" descr="preencoded.png"/>
          <p:cNvPicPr/>
          <p:nvPr/>
        </p:nvPicPr>
        <p:blipFill>
          <a:blip r:embed="rId8"/>
          <a:stretch/>
        </p:blipFill>
        <p:spPr>
          <a:xfrm>
            <a:off x="7924680" y="667692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160" name="Image 8" descr="preencoded.png"/>
          <p:cNvPicPr/>
          <p:nvPr/>
        </p:nvPicPr>
        <p:blipFill>
          <a:blip r:embed="rId9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sp>
        <p:nvSpPr>
          <p:cNvPr id="161" name="Text 0"/>
          <p:cNvSpPr/>
          <p:nvPr/>
        </p:nvSpPr>
        <p:spPr>
          <a:xfrm>
            <a:off x="847800" y="762120"/>
            <a:ext cx="875268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Как это работает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62" name="Text 1"/>
          <p:cNvSpPr/>
          <p:nvPr/>
        </p:nvSpPr>
        <p:spPr>
          <a:xfrm>
            <a:off x="12887280" y="2238480"/>
            <a:ext cx="174204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Заказчик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63" name="Text 2"/>
          <p:cNvSpPr/>
          <p:nvPr/>
        </p:nvSpPr>
        <p:spPr>
          <a:xfrm>
            <a:off x="12887280" y="8024760"/>
            <a:ext cx="250416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Исполнитель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64" name="Text 3"/>
          <p:cNvSpPr/>
          <p:nvPr/>
        </p:nvSpPr>
        <p:spPr>
          <a:xfrm>
            <a:off x="15201720" y="4919760"/>
            <a:ext cx="200880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03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i</a:t>
            </a:r>
            <a:r>
              <a:rPr b="1" lang="en-US" sz="5030" spc="-151" strike="noStrike">
                <a:solidFill>
                  <a:srgbClr val="ffffff"/>
                </a:solidFill>
                <a:latin typeface="Montserrat Bold"/>
                <a:ea typeface="Montserrat Bold"/>
              </a:rPr>
              <a:t>Top</a:t>
            </a:r>
            <a:endParaRPr b="0" lang="en-US" sz="5030" spc="-1" strike="noStrike">
              <a:latin typeface="Arial"/>
            </a:endParaRPr>
          </a:p>
        </p:txBody>
      </p:sp>
      <p:sp>
        <p:nvSpPr>
          <p:cNvPr id="165" name="Text 4"/>
          <p:cNvSpPr/>
          <p:nvPr/>
        </p:nvSpPr>
        <p:spPr>
          <a:xfrm>
            <a:off x="9096480" y="4952880"/>
            <a:ext cx="2065680" cy="5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5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Финал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166" name="Text 5"/>
          <p:cNvSpPr/>
          <p:nvPr/>
        </p:nvSpPr>
        <p:spPr>
          <a:xfrm>
            <a:off x="1257480" y="3924360"/>
            <a:ext cx="1990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7" name="Text 6"/>
          <p:cNvSpPr/>
          <p:nvPr/>
        </p:nvSpPr>
        <p:spPr>
          <a:xfrm>
            <a:off x="952560" y="4724280"/>
            <a:ext cx="254196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Заказчик публикует задание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68" name="Text 7"/>
          <p:cNvSpPr/>
          <p:nvPr/>
        </p:nvSpPr>
        <p:spPr>
          <a:xfrm>
            <a:off x="1209600" y="6829560"/>
            <a:ext cx="294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9" name="Text 8"/>
          <p:cNvSpPr/>
          <p:nvPr/>
        </p:nvSpPr>
        <p:spPr>
          <a:xfrm>
            <a:off x="952560" y="7629480"/>
            <a:ext cx="254196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Заказчик вносит оплату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70" name="Text 9"/>
          <p:cNvSpPr/>
          <p:nvPr/>
        </p:nvSpPr>
        <p:spPr>
          <a:xfrm>
            <a:off x="4686480" y="3924360"/>
            <a:ext cx="294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1" name="Text 10"/>
          <p:cNvSpPr/>
          <p:nvPr/>
        </p:nvSpPr>
        <p:spPr>
          <a:xfrm>
            <a:off x="4429080" y="4724280"/>
            <a:ext cx="254196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Исполнители оставляют заявки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72" name="Text 11"/>
          <p:cNvSpPr/>
          <p:nvPr/>
        </p:nvSpPr>
        <p:spPr>
          <a:xfrm>
            <a:off x="4657680" y="6829560"/>
            <a:ext cx="342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3" name="Text 12"/>
          <p:cNvSpPr/>
          <p:nvPr/>
        </p:nvSpPr>
        <p:spPr>
          <a:xfrm>
            <a:off x="4429080" y="7629480"/>
            <a:ext cx="254196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Исполнитель выполняет задание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74" name="Text 13"/>
          <p:cNvSpPr/>
          <p:nvPr/>
        </p:nvSpPr>
        <p:spPr>
          <a:xfrm>
            <a:off x="8153280" y="6829560"/>
            <a:ext cx="294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ffffff"/>
                </a:solidFill>
                <a:latin typeface="Montserrat Bold"/>
                <a:ea typeface="Montserrat Bold"/>
              </a:rPr>
              <a:t>5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306080" y="409320"/>
            <a:ext cx="16066800" cy="17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10230" spc="-1" strike="noStrike">
                <a:solidFill>
                  <a:srgbClr val="333333"/>
                </a:solidFill>
                <a:latin typeface="Noto Sans"/>
              </a:rPr>
              <a:t>Технологии</a:t>
            </a:r>
            <a:endParaRPr b="1" lang="en-US" sz="1023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306080" y="2939040"/>
            <a:ext cx="15675480" cy="596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33"/>
                </a:solidFill>
                <a:latin typeface="Noto Sans"/>
              </a:rPr>
              <a:t>Выделенный сервер в Selectel</a:t>
            </a:r>
            <a:endParaRPr b="0" lang="en-US" sz="2000" spc="-1" strike="noStrike">
              <a:solidFill>
                <a:srgbClr val="333333"/>
              </a:solidFill>
              <a:latin typeface="Noto Sans"/>
            </a:endParaRPr>
          </a:p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33"/>
                </a:solidFill>
                <a:latin typeface="Noto Sans"/>
              </a:rPr>
              <a:t>PHP, C/C++, MySQL, Nginx, FreeBSD на бекенде</a:t>
            </a:r>
            <a:endParaRPr b="0" lang="en-US" sz="2000" spc="-1" strike="noStrike">
              <a:solidFill>
                <a:srgbClr val="333333"/>
              </a:solidFill>
              <a:latin typeface="Noto Sans"/>
            </a:endParaRPr>
          </a:p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33"/>
                </a:solidFill>
                <a:latin typeface="Noto Sans"/>
              </a:rPr>
              <a:t>HTML/JS на фронтенде, библиотеки: jquery, bootstrap</a:t>
            </a:r>
            <a:endParaRPr b="0" lang="en-US" sz="2000" spc="-1" strike="noStrike">
              <a:solidFill>
                <a:srgbClr val="333333"/>
              </a:solidFill>
              <a:latin typeface="Noto Sans"/>
            </a:endParaRPr>
          </a:p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33"/>
                </a:solidFill>
                <a:latin typeface="Noto Sans"/>
              </a:rPr>
              <a:t>Запускаемся как мини-приложение Вконтакте, таким образом доступны как на веб, так и на моб</a:t>
            </a:r>
            <a:endParaRPr b="0" lang="en-US" sz="2000" spc="-1" strike="noStrike">
              <a:solidFill>
                <a:srgbClr val="333333"/>
              </a:solidFill>
              <a:latin typeface="Noto Sans"/>
            </a:endParaRPr>
          </a:p>
          <a:p>
            <a:pPr marL="432000" indent="-324000">
              <a:spcAft>
                <a:spcPts val="192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33333"/>
                </a:solidFill>
                <a:latin typeface="Noto Sans"/>
              </a:rPr>
              <a:t>Используем сервис Безопасная Сделка от Тиньков Банк для проведения платежей</a:t>
            </a:r>
            <a:endParaRPr b="0" lang="en-US" sz="20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6CA010-62A6-4289-97DA-993C7EBA155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 0" descr="preencoded.png"/>
          <p:cNvPicPr/>
          <p:nvPr/>
        </p:nvPicPr>
        <p:blipFill>
          <a:blip r:embed="rId1"/>
          <a:stretch/>
        </p:blipFill>
        <p:spPr>
          <a:xfrm>
            <a:off x="6915240" y="2887560"/>
            <a:ext cx="709200" cy="3110400"/>
          </a:xfrm>
          <a:prstGeom prst="rect">
            <a:avLst/>
          </a:prstGeom>
          <a:ln w="0">
            <a:noFill/>
          </a:ln>
        </p:spPr>
      </p:pic>
      <p:pic>
        <p:nvPicPr>
          <p:cNvPr id="178" name="Image 1" descr="preencoded.png"/>
          <p:cNvPicPr/>
          <p:nvPr/>
        </p:nvPicPr>
        <p:blipFill>
          <a:blip r:embed="rId2"/>
          <a:stretch/>
        </p:blipFill>
        <p:spPr>
          <a:xfrm>
            <a:off x="8375760" y="2475000"/>
            <a:ext cx="2993760" cy="4397040"/>
          </a:xfrm>
          <a:prstGeom prst="rect">
            <a:avLst/>
          </a:prstGeom>
          <a:ln w="0">
            <a:noFill/>
          </a:ln>
        </p:spPr>
      </p:pic>
      <p:pic>
        <p:nvPicPr>
          <p:cNvPr id="179" name="Image 2" descr="preencoded.png"/>
          <p:cNvPicPr/>
          <p:nvPr/>
        </p:nvPicPr>
        <p:blipFill>
          <a:blip r:embed="rId3"/>
          <a:stretch/>
        </p:blipFill>
        <p:spPr>
          <a:xfrm>
            <a:off x="2656080" y="3657600"/>
            <a:ext cx="12312720" cy="4523400"/>
          </a:xfrm>
          <a:prstGeom prst="rect">
            <a:avLst/>
          </a:prstGeom>
          <a:ln w="0">
            <a:noFill/>
          </a:ln>
        </p:spPr>
      </p:pic>
      <p:pic>
        <p:nvPicPr>
          <p:cNvPr id="180" name="Image 3" descr="preencoded.png"/>
          <p:cNvPicPr/>
          <p:nvPr/>
        </p:nvPicPr>
        <p:blipFill>
          <a:blip r:embed="rId4"/>
          <a:stretch/>
        </p:blipFill>
        <p:spPr>
          <a:xfrm>
            <a:off x="520560" y="0"/>
            <a:ext cx="17245440" cy="10285920"/>
          </a:xfrm>
          <a:prstGeom prst="rect">
            <a:avLst/>
          </a:prstGeom>
          <a:ln w="0">
            <a:noFill/>
          </a:ln>
        </p:spPr>
      </p:pic>
      <p:pic>
        <p:nvPicPr>
          <p:cNvPr id="181" name="Image 4" descr="preencoded.png"/>
          <p:cNvPicPr/>
          <p:nvPr/>
        </p:nvPicPr>
        <p:blipFill>
          <a:blip r:embed="rId5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182" name="Image 5" descr="preencoded.png"/>
          <p:cNvPicPr/>
          <p:nvPr/>
        </p:nvPicPr>
        <p:blipFill>
          <a:blip r:embed="rId6"/>
          <a:stretch/>
        </p:blipFill>
        <p:spPr>
          <a:xfrm>
            <a:off x="7246800" y="2739960"/>
            <a:ext cx="3404520" cy="3404520"/>
          </a:xfrm>
          <a:prstGeom prst="rect">
            <a:avLst/>
          </a:prstGeom>
          <a:ln w="0">
            <a:noFill/>
          </a:ln>
        </p:spPr>
      </p:pic>
      <p:pic>
        <p:nvPicPr>
          <p:cNvPr id="183" name="Image 6" descr="preencoded.png"/>
          <p:cNvPicPr/>
          <p:nvPr/>
        </p:nvPicPr>
        <p:blipFill>
          <a:blip r:embed="rId7"/>
          <a:stretch/>
        </p:blipFill>
        <p:spPr>
          <a:xfrm>
            <a:off x="523800" y="3133800"/>
            <a:ext cx="17325000" cy="6361560"/>
          </a:xfrm>
          <a:prstGeom prst="rect">
            <a:avLst/>
          </a:prstGeom>
          <a:ln w="0">
            <a:noFill/>
          </a:ln>
        </p:spPr>
      </p:pic>
      <p:sp>
        <p:nvSpPr>
          <p:cNvPr id="184" name="Text 0"/>
          <p:cNvSpPr/>
          <p:nvPr/>
        </p:nvSpPr>
        <p:spPr>
          <a:xfrm>
            <a:off x="3867120" y="762120"/>
            <a:ext cx="1055268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Преимущества </a:t>
            </a:r>
            <a:r>
              <a:rPr b="1" lang="en-US" sz="6000" spc="-1" strike="noStrike">
                <a:solidFill>
                  <a:srgbClr val="222222"/>
                </a:solidFill>
                <a:latin typeface="Montserrat Bold"/>
                <a:ea typeface="Montserrat Bold"/>
              </a:rPr>
              <a:t>i</a:t>
            </a: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Top.pro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85" name="Text 1"/>
          <p:cNvSpPr/>
          <p:nvPr/>
        </p:nvSpPr>
        <p:spPr>
          <a:xfrm>
            <a:off x="7462800" y="3886200"/>
            <a:ext cx="295344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51" strike="noStrike">
                <a:solidFill>
                  <a:srgbClr val="ffffff"/>
                </a:solidFill>
                <a:latin typeface="Montserrat Bold"/>
                <a:ea typeface="Montserrat Bold"/>
              </a:rPr>
              <a:t>i</a:t>
            </a:r>
            <a:r>
              <a:rPr b="1" lang="en-US" sz="9000" spc="-225" strike="noStrike">
                <a:solidFill>
                  <a:srgbClr val="ffffff"/>
                </a:solidFill>
                <a:latin typeface="Montserrat Bold"/>
                <a:ea typeface="Montserrat Bold"/>
              </a:rPr>
              <a:t>Top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186" name="Text 2"/>
          <p:cNvSpPr/>
          <p:nvPr/>
        </p:nvSpPr>
        <p:spPr>
          <a:xfrm>
            <a:off x="514440" y="4238640"/>
            <a:ext cx="4342320" cy="7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88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Мини-приложение в экосистеме Вконтакте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7" name="Text 3"/>
          <p:cNvSpPr/>
          <p:nvPr/>
        </p:nvSpPr>
        <p:spPr>
          <a:xfrm>
            <a:off x="1076400" y="7763040"/>
            <a:ext cx="4923360" cy="7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88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Платформа/агрегатор –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как Убер или Яндекс.Такси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8" name="Text 4"/>
          <p:cNvSpPr/>
          <p:nvPr/>
        </p:nvSpPr>
        <p:spPr>
          <a:xfrm>
            <a:off x="6781680" y="8772480"/>
            <a:ext cx="4599360" cy="7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88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Исполнители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конкурируют за задачи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9" name="Text 5"/>
          <p:cNvSpPr/>
          <p:nvPr/>
        </p:nvSpPr>
        <p:spPr>
          <a:xfrm>
            <a:off x="11449080" y="7763040"/>
            <a:ext cx="5713920" cy="7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88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Пользователь может быть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и заказчиком, и исполнителем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0" name="Text 6"/>
          <p:cNvSpPr/>
          <p:nvPr/>
        </p:nvSpPr>
        <p:spPr>
          <a:xfrm>
            <a:off x="12096720" y="4238640"/>
            <a:ext cx="5761440" cy="7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88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Безопасная Сделка –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оплата после подтверждения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0" descr="preencoded.png"/>
          <p:cNvPicPr/>
          <p:nvPr/>
        </p:nvPicPr>
        <p:blipFill>
          <a:blip r:embed="rId1"/>
          <a:stretch/>
        </p:blipFill>
        <p:spPr>
          <a:xfrm>
            <a:off x="2562120" y="3063960"/>
            <a:ext cx="12990960" cy="6050520"/>
          </a:xfrm>
          <a:prstGeom prst="rect">
            <a:avLst/>
          </a:prstGeom>
          <a:ln w="0">
            <a:noFill/>
          </a:ln>
        </p:spPr>
      </p:pic>
      <p:pic>
        <p:nvPicPr>
          <p:cNvPr id="192" name="Image 1" descr="preencoded.png"/>
          <p:cNvPicPr/>
          <p:nvPr/>
        </p:nvPicPr>
        <p:blipFill>
          <a:blip r:embed="rId2"/>
          <a:stretch/>
        </p:blipFill>
        <p:spPr>
          <a:xfrm>
            <a:off x="3724200" y="4943520"/>
            <a:ext cx="75240" cy="75240"/>
          </a:xfrm>
          <a:prstGeom prst="rect">
            <a:avLst/>
          </a:prstGeom>
          <a:ln w="0">
            <a:noFill/>
          </a:ln>
        </p:spPr>
      </p:pic>
      <p:pic>
        <p:nvPicPr>
          <p:cNvPr id="193" name="Image 2" descr="preencoded.png"/>
          <p:cNvPicPr/>
          <p:nvPr/>
        </p:nvPicPr>
        <p:blipFill>
          <a:blip r:embed="rId3"/>
          <a:stretch/>
        </p:blipFill>
        <p:spPr>
          <a:xfrm>
            <a:off x="520560" y="0"/>
            <a:ext cx="17245440" cy="10285920"/>
          </a:xfrm>
          <a:prstGeom prst="rect">
            <a:avLst/>
          </a:prstGeom>
          <a:ln w="0">
            <a:noFill/>
          </a:ln>
        </p:spPr>
      </p:pic>
      <p:pic>
        <p:nvPicPr>
          <p:cNvPr id="194" name="Image 3" descr="preencoded.png"/>
          <p:cNvPicPr/>
          <p:nvPr/>
        </p:nvPicPr>
        <p:blipFill>
          <a:blip r:embed="rId4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sp>
        <p:nvSpPr>
          <p:cNvPr id="195" name="Text 0"/>
          <p:cNvSpPr/>
          <p:nvPr/>
        </p:nvSpPr>
        <p:spPr>
          <a:xfrm>
            <a:off x="2724120" y="762120"/>
            <a:ext cx="1283868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Мини-приложение ВКонтакте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96" name="Text 1"/>
          <p:cNvSpPr/>
          <p:nvPr/>
        </p:nvSpPr>
        <p:spPr>
          <a:xfrm>
            <a:off x="4257720" y="1809720"/>
            <a:ext cx="9771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222222"/>
                </a:solidFill>
                <a:latin typeface="Montserrat Bold"/>
                <a:ea typeface="Montserrat Bold"/>
              </a:rPr>
              <a:t>Почему ВКонтакте – лучший выбор для iTop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97" name="Text 2"/>
          <p:cNvSpPr/>
          <p:nvPr/>
        </p:nvSpPr>
        <p:spPr>
          <a:xfrm>
            <a:off x="3133800" y="7877160"/>
            <a:ext cx="50374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700" spc="21" strike="noStrike">
                <a:solidFill>
                  <a:srgbClr val="000000"/>
                </a:solidFill>
                <a:latin typeface="Montserrat Bold"/>
                <a:ea typeface="Montserrat Bold"/>
              </a:rPr>
              <a:t>Обширная аудитория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98" name="Text 3"/>
          <p:cNvSpPr/>
          <p:nvPr/>
        </p:nvSpPr>
        <p:spPr>
          <a:xfrm>
            <a:off x="2552760" y="8496360"/>
            <a:ext cx="6199560" cy="61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Medium"/>
                <a:ea typeface="Montserrat Medium"/>
              </a:rPr>
              <a:t>Миллионы потенциальных пользователей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99" name="Text 4"/>
          <p:cNvSpPr/>
          <p:nvPr/>
        </p:nvSpPr>
        <p:spPr>
          <a:xfrm>
            <a:off x="10191600" y="7877160"/>
            <a:ext cx="489492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700" spc="21" strike="noStrike">
                <a:solidFill>
                  <a:srgbClr val="000000"/>
                </a:solidFill>
                <a:latin typeface="Montserrat Bold"/>
                <a:ea typeface="Montserrat Bold"/>
              </a:rPr>
              <a:t>Разные точки входа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00" name="Text 5"/>
          <p:cNvSpPr/>
          <p:nvPr/>
        </p:nvSpPr>
        <p:spPr>
          <a:xfrm>
            <a:off x="9705960" y="8496360"/>
            <a:ext cx="5856840" cy="61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2971"/>
              </a:lnSpc>
              <a:buNone/>
              <a:tabLst>
                <a:tab algn="l" pos="0"/>
              </a:tabLst>
            </a:pPr>
            <a:r>
              <a:rPr b="0" lang="en-US" sz="2700" spc="21" strike="noStrike">
                <a:solidFill>
                  <a:srgbClr val="000000"/>
                </a:solidFill>
                <a:latin typeface="Montserrat Medium"/>
                <a:ea typeface="Montserrat Medium"/>
              </a:rPr>
              <a:t>Каталог мини-приложений, группа, друзья, реклама...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 0" descr="preencoded.png"/>
          <p:cNvPicPr/>
          <p:nvPr/>
        </p:nvPicPr>
        <p:blipFill>
          <a:blip r:embed="rId1"/>
          <a:stretch/>
        </p:blipFill>
        <p:spPr>
          <a:xfrm>
            <a:off x="5495760" y="8010360"/>
            <a:ext cx="12791160" cy="2275560"/>
          </a:xfrm>
          <a:prstGeom prst="rect">
            <a:avLst/>
          </a:prstGeom>
          <a:ln w="0">
            <a:noFill/>
          </a:ln>
        </p:spPr>
      </p:pic>
      <p:pic>
        <p:nvPicPr>
          <p:cNvPr id="202" name="Image 1" descr="preencoded.png"/>
          <p:cNvPicPr/>
          <p:nvPr/>
        </p:nvPicPr>
        <p:blipFill>
          <a:blip r:embed="rId2"/>
          <a:stretch/>
        </p:blipFill>
        <p:spPr>
          <a:xfrm>
            <a:off x="901800" y="2581200"/>
            <a:ext cx="6383880" cy="2469240"/>
          </a:xfrm>
          <a:prstGeom prst="rect">
            <a:avLst/>
          </a:prstGeom>
          <a:ln w="0">
            <a:noFill/>
          </a:ln>
        </p:spPr>
      </p:pic>
      <p:pic>
        <p:nvPicPr>
          <p:cNvPr id="203" name="Image 2" descr="preencoded.png"/>
          <p:cNvPicPr/>
          <p:nvPr/>
        </p:nvPicPr>
        <p:blipFill>
          <a:blip r:embed="rId3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04" name="Image 3" descr="preencoded.png"/>
          <p:cNvPicPr/>
          <p:nvPr/>
        </p:nvPicPr>
        <p:blipFill>
          <a:blip r:embed="rId4"/>
          <a:stretch/>
        </p:blipFill>
        <p:spPr>
          <a:xfrm>
            <a:off x="9182160" y="3057480"/>
            <a:ext cx="7200000" cy="5723280"/>
          </a:xfrm>
          <a:prstGeom prst="rect">
            <a:avLst/>
          </a:prstGeom>
          <a:ln w="0">
            <a:noFill/>
          </a:ln>
        </p:spPr>
      </p:pic>
      <p:pic>
        <p:nvPicPr>
          <p:cNvPr id="205" name="Image 4" descr="preencoded.png"/>
          <p:cNvPicPr/>
          <p:nvPr/>
        </p:nvPicPr>
        <p:blipFill>
          <a:blip r:embed="rId5"/>
          <a:stretch/>
        </p:blipFill>
        <p:spPr>
          <a:xfrm>
            <a:off x="17380080" y="0"/>
            <a:ext cx="386280" cy="2002320"/>
          </a:xfrm>
          <a:prstGeom prst="rect">
            <a:avLst/>
          </a:prstGeom>
          <a:ln w="0">
            <a:noFill/>
          </a:ln>
        </p:spPr>
      </p:pic>
      <p:sp>
        <p:nvSpPr>
          <p:cNvPr id="206" name="Text 0"/>
          <p:cNvSpPr/>
          <p:nvPr/>
        </p:nvSpPr>
        <p:spPr>
          <a:xfrm>
            <a:off x="933480" y="5762520"/>
            <a:ext cx="570456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40"/>
              </a:lnSpc>
              <a:buNone/>
              <a:tabLst>
                <a:tab algn="l" pos="0"/>
              </a:tabLst>
            </a:pP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Ожидаемая средняя</a:t>
            </a:r>
            <a:br>
              <a:rPr sz="2700"/>
            </a:b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стоимость задания – </a:t>
            </a:r>
            <a:r>
              <a:rPr b="0" lang="en-US" sz="2700" spc="-75" strike="noStrike">
                <a:solidFill>
                  <a:srgbClr val="a00000"/>
                </a:solidFill>
                <a:latin typeface="Montserrat SemiBold"/>
                <a:ea typeface="Montserrat SemiBold"/>
              </a:rPr>
              <a:t>500 руб.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07" name="Text 1"/>
          <p:cNvSpPr/>
          <p:nvPr/>
        </p:nvSpPr>
        <p:spPr>
          <a:xfrm>
            <a:off x="933480" y="6772320"/>
            <a:ext cx="3637440" cy="4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40"/>
              </a:lnSpc>
              <a:buNone/>
              <a:tabLst>
                <a:tab algn="l" pos="0"/>
              </a:tabLst>
            </a:pPr>
            <a:r>
              <a:rPr b="0" lang="en-US" sz="2700" spc="-75" strike="noStrike">
                <a:solidFill>
                  <a:srgbClr val="a00000"/>
                </a:solidFill>
                <a:latin typeface="Montserrat SemiBold"/>
                <a:ea typeface="Montserrat SemiBold"/>
              </a:rPr>
              <a:t>1 задание </a:t>
            </a:r>
            <a:r>
              <a:rPr b="0" lang="en-US" sz="2700" spc="-75" strike="noStrike">
                <a:solidFill>
                  <a:srgbClr val="222222"/>
                </a:solidFill>
                <a:latin typeface="Montserrat SemiBold"/>
                <a:ea typeface="Montserrat SemiBold"/>
              </a:rPr>
              <a:t>в месяц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08" name="Text 2"/>
          <p:cNvSpPr/>
          <p:nvPr/>
        </p:nvSpPr>
        <p:spPr>
          <a:xfrm>
            <a:off x="933480" y="7839000"/>
            <a:ext cx="3256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Объем рынка: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09" name="Text 3"/>
          <p:cNvSpPr/>
          <p:nvPr/>
        </p:nvSpPr>
        <p:spPr>
          <a:xfrm>
            <a:off x="933480" y="8391600"/>
            <a:ext cx="4951800" cy="12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187 млн руб./мес.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ts val="4861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2.25 млрд руб./год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0" name="Text 4"/>
          <p:cNvSpPr/>
          <p:nvPr/>
        </p:nvSpPr>
        <p:spPr>
          <a:xfrm>
            <a:off x="933480" y="762120"/>
            <a:ext cx="1552536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Достижимый объем рынка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11" name="Text 5"/>
          <p:cNvSpPr/>
          <p:nvPr/>
        </p:nvSpPr>
        <p:spPr>
          <a:xfrm>
            <a:off x="933480" y="4029120"/>
            <a:ext cx="421848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40"/>
              </a:lnSpc>
              <a:buNone/>
              <a:tabLst>
                <a:tab algn="l" pos="0"/>
              </a:tabLst>
            </a:pP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Пользователей,</a:t>
            </a:r>
            <a:br>
              <a:rPr sz="2700"/>
            </a:b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при охвате в 0.5%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12" name="Text 6"/>
          <p:cNvSpPr/>
          <p:nvPr/>
        </p:nvSpPr>
        <p:spPr>
          <a:xfrm>
            <a:off x="4572000" y="4390920"/>
            <a:ext cx="27136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ts val="36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222222"/>
                </a:solidFill>
                <a:latin typeface="Montserrat Bold"/>
                <a:ea typeface="Montserrat Bold"/>
              </a:rPr>
              <a:t>375 тыс.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3" name="Text 7"/>
          <p:cNvSpPr/>
          <p:nvPr/>
        </p:nvSpPr>
        <p:spPr>
          <a:xfrm>
            <a:off x="933480" y="2581200"/>
            <a:ext cx="421848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40"/>
              </a:lnSpc>
              <a:buNone/>
              <a:tabLst>
                <a:tab algn="l" pos="0"/>
              </a:tabLst>
            </a:pP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Экономически</a:t>
            </a:r>
            <a:br>
              <a:rPr sz="2700"/>
            </a:br>
            <a:r>
              <a:rPr b="0" lang="en-US" sz="2700" spc="-75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активное население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14" name="Text 8"/>
          <p:cNvSpPr/>
          <p:nvPr/>
        </p:nvSpPr>
        <p:spPr>
          <a:xfrm>
            <a:off x="5438880" y="2943360"/>
            <a:ext cx="1846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ts val="360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222222"/>
                </a:solidFill>
                <a:latin typeface="Montserrat Bold"/>
                <a:ea typeface="Montserrat Bold"/>
              </a:rPr>
              <a:t>75 млн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5" name="Text 9"/>
          <p:cNvSpPr/>
          <p:nvPr/>
        </p:nvSpPr>
        <p:spPr>
          <a:xfrm>
            <a:off x="9172440" y="3057480"/>
            <a:ext cx="7218720" cy="8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4320"/>
              </a:lnSpc>
              <a:buNone/>
              <a:tabLst>
                <a:tab algn="l" pos="0"/>
              </a:tabLst>
            </a:pPr>
            <a:r>
              <a:rPr b="1" lang="en-US" sz="3600" spc="-75" strike="noStrike">
                <a:solidFill>
                  <a:srgbClr val="000000"/>
                </a:solidFill>
                <a:latin typeface="Montserrat Bold"/>
                <a:ea typeface="Montserrat Bold"/>
              </a:rPr>
              <a:t>Потенциальный доход iTop</a:t>
            </a:r>
            <a:br>
              <a:rPr sz="3600"/>
            </a:br>
            <a:r>
              <a:rPr b="1" lang="en-US" sz="3600" spc="-75" strike="noStrike">
                <a:solidFill>
                  <a:srgbClr val="000000"/>
                </a:solidFill>
                <a:latin typeface="Montserrat Bold"/>
                <a:ea typeface="Montserrat Bold"/>
              </a:rPr>
              <a:t>при комиссии 15%: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6" name="Text 10"/>
          <p:cNvSpPr/>
          <p:nvPr/>
        </p:nvSpPr>
        <p:spPr>
          <a:xfrm>
            <a:off x="9673200" y="5600880"/>
            <a:ext cx="2742120" cy="10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51" strike="noStrike">
                <a:solidFill>
                  <a:srgbClr val="ffffff"/>
                </a:solidFill>
                <a:latin typeface="Montserrat Bold"/>
                <a:ea typeface="Montserrat Bold"/>
              </a:rPr>
              <a:t>28млн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3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руб./мес.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17" name="Text 11"/>
          <p:cNvSpPr/>
          <p:nvPr/>
        </p:nvSpPr>
        <p:spPr>
          <a:xfrm>
            <a:off x="13149720" y="6729840"/>
            <a:ext cx="3116160" cy="10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51" strike="noStrike">
                <a:solidFill>
                  <a:srgbClr val="ffffff"/>
                </a:solidFill>
                <a:latin typeface="Montserrat Bold"/>
                <a:ea typeface="Montserrat Bold"/>
              </a:rPr>
              <a:t>337млн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3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руб./год</a:t>
            </a:r>
            <a:endParaRPr b="0" lang="en-US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 16" descr="preencoded.png"/>
          <p:cNvPicPr/>
          <p:nvPr/>
        </p:nvPicPr>
        <p:blipFill>
          <a:blip r:embed="rId1"/>
          <a:stretch/>
        </p:blipFill>
        <p:spPr>
          <a:xfrm>
            <a:off x="13858920" y="0"/>
            <a:ext cx="4428000" cy="5380560"/>
          </a:xfrm>
          <a:prstGeom prst="rect">
            <a:avLst/>
          </a:prstGeom>
          <a:ln w="0">
            <a:noFill/>
          </a:ln>
        </p:spPr>
      </p:pic>
      <p:pic>
        <p:nvPicPr>
          <p:cNvPr id="219" name="Image 17" descr="preencoded.png"/>
          <p:cNvPicPr/>
          <p:nvPr/>
        </p:nvPicPr>
        <p:blipFill>
          <a:blip r:embed="rId2"/>
          <a:stretch/>
        </p:blipFill>
        <p:spPr>
          <a:xfrm rot="10800000">
            <a:off x="1080720" y="2230920"/>
            <a:ext cx="976680" cy="7879320"/>
          </a:xfrm>
          <a:prstGeom prst="rect">
            <a:avLst/>
          </a:prstGeom>
          <a:ln w="0">
            <a:noFill/>
          </a:ln>
        </p:spPr>
      </p:pic>
      <p:pic>
        <p:nvPicPr>
          <p:cNvPr id="220" name="Image 18" descr="preencoded.png"/>
          <p:cNvPicPr/>
          <p:nvPr/>
        </p:nvPicPr>
        <p:blipFill>
          <a:blip r:embed="rId3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21" name="Image 19" descr="preencoded.png"/>
          <p:cNvPicPr/>
          <p:nvPr/>
        </p:nvPicPr>
        <p:blipFill>
          <a:blip r:embed="rId4"/>
          <a:stretch/>
        </p:blipFill>
        <p:spPr>
          <a:xfrm>
            <a:off x="984960" y="36205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22" name="Image 20" descr="preencoded.png"/>
          <p:cNvPicPr/>
          <p:nvPr/>
        </p:nvPicPr>
        <p:blipFill>
          <a:blip r:embed="rId5"/>
          <a:stretch/>
        </p:blipFill>
        <p:spPr>
          <a:xfrm>
            <a:off x="984960" y="596268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23" name="Image 21" descr="preencoded.png"/>
          <p:cNvPicPr/>
          <p:nvPr/>
        </p:nvPicPr>
        <p:blipFill>
          <a:blip r:embed="rId6"/>
          <a:stretch/>
        </p:blipFill>
        <p:spPr>
          <a:xfrm>
            <a:off x="984960" y="8745120"/>
            <a:ext cx="284760" cy="284760"/>
          </a:xfrm>
          <a:prstGeom prst="rect">
            <a:avLst/>
          </a:prstGeom>
          <a:ln w="0">
            <a:noFill/>
          </a:ln>
        </p:spPr>
      </p:pic>
      <p:pic>
        <p:nvPicPr>
          <p:cNvPr id="224" name="Image 22" descr="preencoded.png"/>
          <p:cNvPicPr/>
          <p:nvPr/>
        </p:nvPicPr>
        <p:blipFill>
          <a:blip r:embed="rId7"/>
          <a:stretch/>
        </p:blipFill>
        <p:spPr>
          <a:xfrm>
            <a:off x="17380080" y="0"/>
            <a:ext cx="386280" cy="2002320"/>
          </a:xfrm>
          <a:prstGeom prst="rect">
            <a:avLst/>
          </a:prstGeom>
          <a:ln w="0">
            <a:noFill/>
          </a:ln>
        </p:spPr>
      </p:pic>
      <p:sp>
        <p:nvSpPr>
          <p:cNvPr id="225" name="Text 16"/>
          <p:cNvSpPr/>
          <p:nvPr/>
        </p:nvSpPr>
        <p:spPr>
          <a:xfrm>
            <a:off x="933480" y="762120"/>
            <a:ext cx="146106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Текущее состояние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26" name="Text 21"/>
          <p:cNvSpPr/>
          <p:nvPr/>
        </p:nvSpPr>
        <p:spPr>
          <a:xfrm>
            <a:off x="2394000" y="351936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Резидент бизнес-инкубатора “Ингрия”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27" name="Text 17"/>
          <p:cNvSpPr/>
          <p:nvPr/>
        </p:nvSpPr>
        <p:spPr>
          <a:xfrm>
            <a:off x="2388960" y="586188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Участник преакселератора от МГИМО.Ventures 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228" name="Text 18"/>
          <p:cNvSpPr/>
          <p:nvPr/>
        </p:nvSpPr>
        <p:spPr>
          <a:xfrm>
            <a:off x="2383920" y="8671320"/>
            <a:ext cx="9133560" cy="38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Создана и запущена минимально работоспособная версия приложения </a:t>
            </a:r>
            <a:endParaRPr b="0" lang="en-US" sz="2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8286920" cy="751320"/>
          </a:xfrm>
          <a:prstGeom prst="rect">
            <a:avLst/>
          </a:prstGeom>
          <a:ln w="0">
            <a:noFill/>
          </a:ln>
        </p:spPr>
      </p:pic>
      <p:pic>
        <p:nvPicPr>
          <p:cNvPr id="230" name="Image 1" descr="preencoded.png"/>
          <p:cNvPicPr/>
          <p:nvPr/>
        </p:nvPicPr>
        <p:blipFill>
          <a:blip r:embed="rId2"/>
          <a:stretch/>
        </p:blipFill>
        <p:spPr>
          <a:xfrm>
            <a:off x="515880" y="0"/>
            <a:ext cx="17285040" cy="8112600"/>
          </a:xfrm>
          <a:prstGeom prst="rect">
            <a:avLst/>
          </a:prstGeom>
          <a:ln w="0">
            <a:noFill/>
          </a:ln>
        </p:spPr>
      </p:pic>
      <p:pic>
        <p:nvPicPr>
          <p:cNvPr id="231" name="Image 2" descr="preencoded.png"/>
          <p:cNvPicPr/>
          <p:nvPr/>
        </p:nvPicPr>
        <p:blipFill>
          <a:blip r:embed="rId3"/>
          <a:stretch/>
        </p:blipFill>
        <p:spPr>
          <a:xfrm>
            <a:off x="16954560" y="8953560"/>
            <a:ext cx="761040" cy="761040"/>
          </a:xfrm>
          <a:prstGeom prst="rect">
            <a:avLst/>
          </a:prstGeom>
          <a:ln w="0">
            <a:noFill/>
          </a:ln>
        </p:spPr>
      </p:pic>
      <p:pic>
        <p:nvPicPr>
          <p:cNvPr id="232" name="Image 3" descr="preencoded.png"/>
          <p:cNvPicPr/>
          <p:nvPr/>
        </p:nvPicPr>
        <p:blipFill>
          <a:blip r:embed="rId4"/>
          <a:stretch/>
        </p:blipFill>
        <p:spPr>
          <a:xfrm>
            <a:off x="952560" y="6610320"/>
            <a:ext cx="5485320" cy="1789560"/>
          </a:xfrm>
          <a:prstGeom prst="rect">
            <a:avLst/>
          </a:prstGeom>
          <a:ln w="0">
            <a:noFill/>
          </a:ln>
        </p:spPr>
      </p:pic>
      <p:pic>
        <p:nvPicPr>
          <p:cNvPr id="233" name="Image 4" descr="preencoded.png"/>
          <p:cNvPicPr/>
          <p:nvPr/>
        </p:nvPicPr>
        <p:blipFill>
          <a:blip r:embed="rId5"/>
          <a:stretch/>
        </p:blipFill>
        <p:spPr>
          <a:xfrm>
            <a:off x="2857680" y="4438800"/>
            <a:ext cx="4675680" cy="1789560"/>
          </a:xfrm>
          <a:prstGeom prst="rect">
            <a:avLst/>
          </a:prstGeom>
          <a:ln w="0">
            <a:noFill/>
          </a:ln>
        </p:spPr>
      </p:pic>
      <p:pic>
        <p:nvPicPr>
          <p:cNvPr id="234" name="Image 5" descr="preencoded.png"/>
          <p:cNvPicPr/>
          <p:nvPr/>
        </p:nvPicPr>
        <p:blipFill>
          <a:blip r:embed="rId6"/>
          <a:stretch/>
        </p:blipFill>
        <p:spPr>
          <a:xfrm>
            <a:off x="4762440" y="2266920"/>
            <a:ext cx="6495120" cy="1789560"/>
          </a:xfrm>
          <a:prstGeom prst="rect">
            <a:avLst/>
          </a:prstGeom>
          <a:ln w="0">
            <a:noFill/>
          </a:ln>
        </p:spPr>
      </p:pic>
      <p:pic>
        <p:nvPicPr>
          <p:cNvPr id="235" name="Image 6" descr="preencoded.png"/>
          <p:cNvPicPr/>
          <p:nvPr/>
        </p:nvPicPr>
        <p:blipFill>
          <a:blip r:embed="rId7"/>
          <a:stretch/>
        </p:blipFill>
        <p:spPr>
          <a:xfrm>
            <a:off x="9363240" y="7334280"/>
            <a:ext cx="5428080" cy="1789560"/>
          </a:xfrm>
          <a:prstGeom prst="rect">
            <a:avLst/>
          </a:prstGeom>
          <a:ln w="0">
            <a:noFill/>
          </a:ln>
        </p:spPr>
      </p:pic>
      <p:pic>
        <p:nvPicPr>
          <p:cNvPr id="236" name="Image 7" descr="preencoded.png"/>
          <p:cNvPicPr/>
          <p:nvPr/>
        </p:nvPicPr>
        <p:blipFill>
          <a:blip r:embed="rId8"/>
          <a:stretch/>
        </p:blipFill>
        <p:spPr>
          <a:xfrm>
            <a:off x="11458440" y="5162400"/>
            <a:ext cx="3723120" cy="1789560"/>
          </a:xfrm>
          <a:prstGeom prst="rect">
            <a:avLst/>
          </a:prstGeom>
          <a:ln w="0">
            <a:noFill/>
          </a:ln>
        </p:spPr>
      </p:pic>
      <p:pic>
        <p:nvPicPr>
          <p:cNvPr id="237" name="Image 8" descr="preencoded.png"/>
          <p:cNvPicPr/>
          <p:nvPr/>
        </p:nvPicPr>
        <p:blipFill>
          <a:blip r:embed="rId9"/>
          <a:stretch/>
        </p:blipFill>
        <p:spPr>
          <a:xfrm>
            <a:off x="13554000" y="2990880"/>
            <a:ext cx="4151880" cy="1789560"/>
          </a:xfrm>
          <a:prstGeom prst="rect">
            <a:avLst/>
          </a:prstGeom>
          <a:ln w="0">
            <a:noFill/>
          </a:ln>
        </p:spPr>
      </p:pic>
      <p:pic>
        <p:nvPicPr>
          <p:cNvPr id="238" name="Image 9" descr="preencoded.png"/>
          <p:cNvPicPr/>
          <p:nvPr/>
        </p:nvPicPr>
        <p:blipFill>
          <a:blip r:embed="rId10"/>
          <a:stretch/>
        </p:blipFill>
        <p:spPr>
          <a:xfrm>
            <a:off x="520560" y="9150480"/>
            <a:ext cx="386280" cy="1135440"/>
          </a:xfrm>
          <a:prstGeom prst="rect">
            <a:avLst/>
          </a:prstGeom>
          <a:ln w="0">
            <a:noFill/>
          </a:ln>
        </p:spPr>
      </p:pic>
      <p:sp>
        <p:nvSpPr>
          <p:cNvPr id="239" name="Text 0"/>
          <p:cNvSpPr/>
          <p:nvPr/>
        </p:nvSpPr>
        <p:spPr>
          <a:xfrm>
            <a:off x="933480" y="762120"/>
            <a:ext cx="35802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51" strike="noStrike">
                <a:solidFill>
                  <a:srgbClr val="222222"/>
                </a:solidFill>
                <a:latin typeface="Montserrat Bold"/>
                <a:ea typeface="Montserrat Bold"/>
              </a:rPr>
              <a:t>Трекшн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40" name="Text 1"/>
          <p:cNvSpPr/>
          <p:nvPr/>
        </p:nvSpPr>
        <p:spPr>
          <a:xfrm>
            <a:off x="933480" y="7715160"/>
            <a:ext cx="550440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Реализован базовый функционал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на приложение в ВК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241" name="Text 2"/>
          <p:cNvSpPr/>
          <p:nvPr/>
        </p:nvSpPr>
        <p:spPr>
          <a:xfrm>
            <a:off x="2838600" y="5543640"/>
            <a:ext cx="469476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Приложение подготовлено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к запуску в каталоге ВК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242" name="Text 3"/>
          <p:cNvSpPr/>
          <p:nvPr/>
        </p:nvSpPr>
        <p:spPr>
          <a:xfrm>
            <a:off x="4743360" y="3371760"/>
            <a:ext cx="651420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Определились с платежной системой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(Тиньков, Безопасная Сделка)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243" name="Text 4"/>
          <p:cNvSpPr/>
          <p:nvPr/>
        </p:nvSpPr>
        <p:spPr>
          <a:xfrm>
            <a:off x="9344160" y="8439120"/>
            <a:ext cx="544716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Разработали план мероприятий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по продвижению сервиса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244" name="Text 5"/>
          <p:cNvSpPr/>
          <p:nvPr/>
        </p:nvSpPr>
        <p:spPr>
          <a:xfrm>
            <a:off x="11439360" y="6267600"/>
            <a:ext cx="374220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Разработали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Финансовую модель</a:t>
            </a:r>
            <a:endParaRPr b="0" lang="en-US" sz="2250" spc="-1" strike="noStrike">
              <a:latin typeface="Arial"/>
            </a:endParaRPr>
          </a:p>
        </p:txBody>
      </p:sp>
      <p:sp>
        <p:nvSpPr>
          <p:cNvPr id="245" name="Text 6"/>
          <p:cNvSpPr/>
          <p:nvPr/>
        </p:nvSpPr>
        <p:spPr>
          <a:xfrm>
            <a:off x="13534920" y="4095720"/>
            <a:ext cx="417096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Определились</a:t>
            </a:r>
            <a:br>
              <a:rPr sz="2250"/>
            </a:br>
            <a:r>
              <a:rPr b="1" lang="en-US" sz="2250" spc="-1" strike="noStrike">
                <a:solidFill>
                  <a:srgbClr val="000000"/>
                </a:solidFill>
                <a:latin typeface="Montserrat Bold"/>
                <a:ea typeface="Montserrat Bold"/>
              </a:rPr>
              <a:t>с сегментами аудитории</a:t>
            </a:r>
            <a:endParaRPr b="0" lang="en-US" sz="2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LibreOffice/7.3.7.2$Linux_X86_64 LibreOffice_project/30$Build-2</Application>
  <AppVersion>15.0000</AppVersion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2023-06-04T09:49:00Z</dcterms:created>
  <dc:creator>PptxGenJS</dc:creator>
  <dc:description/>
  <dc:language>en-US</dc:language>
  <cp:lastModifiedBy/>
  <dcterms:modified xsi:type="dcterms:W3CDTF">2023-10-13T12:45:39Z</dcterms:modified>
  <cp:revision>21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  <property fmtid="{D5CDD505-2E9C-101B-9397-08002B2CF9AE}" pid="3" name="Notes">
    <vt:r8>11</vt:r8>
  </property>
  <property fmtid="{D5CDD505-2E9C-101B-9397-08002B2CF9AE}" pid="4" name="PresentationFormat">
    <vt:lpwstr>On-screen Show (16:9)</vt:lpwstr>
  </property>
  <property fmtid="{D5CDD505-2E9C-101B-9397-08002B2CF9AE}" pid="5" name="Slides">
    <vt:r8>11</vt:r8>
  </property>
</Properties>
</file>