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0" r:id="rId3"/>
    <p:sldId id="284" r:id="rId4"/>
    <p:sldId id="293" r:id="rId5"/>
    <p:sldId id="263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94" r:id="rId16"/>
    <p:sldId id="295" r:id="rId17"/>
    <p:sldId id="296" r:id="rId18"/>
    <p:sldId id="298" r:id="rId19"/>
    <p:sldId id="299" r:id="rId20"/>
    <p:sldId id="300" r:id="rId21"/>
    <p:sldId id="301" r:id="rId22"/>
    <p:sldId id="297" r:id="rId23"/>
    <p:sldId id="30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13"/>
    <a:srgbClr val="FF6908"/>
    <a:srgbClr val="3A3839"/>
    <a:srgbClr val="FED650"/>
    <a:srgbClr val="ED5B4C"/>
    <a:srgbClr val="F5AE03"/>
    <a:srgbClr val="455469"/>
    <a:srgbClr val="21E9C5"/>
    <a:srgbClr val="009999"/>
    <a:srgbClr val="27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 autoAdjust="0"/>
    <p:restoredTop sz="91386" autoAdjust="0"/>
  </p:normalViewPr>
  <p:slideViewPr>
    <p:cSldViewPr snapToGrid="0">
      <p:cViewPr>
        <p:scale>
          <a:sx n="33" d="100"/>
          <a:sy n="33" d="100"/>
        </p:scale>
        <p:origin x="1934" y="10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4F12-A6C0-4C90-A379-BC453E77D3DC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021C5-0602-46F6-A60A-7025CB091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94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021C5-0602-46F6-A60A-7025CB091D4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8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021C5-0602-46F6-A60A-7025CB091D4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4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021C5-0602-46F6-A60A-7025CB091D4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20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021C5-0602-46F6-A60A-7025CB091D4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6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5005E-6103-E1D9-640A-A3C23D12E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818D22-4357-2D03-0FF2-5F66AC329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8C42E-2100-E315-3920-DDC6D538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9B7B6-2EF9-4F1E-24FE-9689BBE2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FAC08-C186-31FF-233F-194F185C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5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4D92E-54EF-471D-CA22-37CDB8F2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E1AA92-9E3A-B8F6-FF8D-18DD70AD9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831D2-23A8-575D-EA95-B4C3DB92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32C26-B134-1669-B417-0BCF551D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4C8CF8-E496-9F2D-99B9-8759401D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8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52F85F-754D-5E29-6081-E63D6243E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C27047-745A-8663-29F8-599F58816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0756F-480C-B419-9D4E-69950F2C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179908-66DB-8512-60E1-54C1C774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9180-2A76-4E03-5472-CE91AFEB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5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4BEF0-3DDC-E60F-6CD5-6883AC30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C5C16-E8E7-F3A2-C221-A6B0E8B62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2E2EF-AF3C-0FC4-BA5A-5E70A361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DA6E0-55C3-2AF0-C360-093EDDDC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744996-9592-A48A-A083-F8B0005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5BD6B-E4B0-3ED9-6194-CD77C78D1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1FF58-0AED-349C-A437-23B1E5F7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343D0-7410-CEC1-5BCA-C873903B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3DBC83-142C-8B26-0E9A-BEFCE633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C1804-EE10-9717-D116-296F59F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5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10E3A-48E9-91D5-CA75-1801F536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AD7CA-95B6-F404-53E5-5280CA5D7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258D3B-DEF7-E846-C19C-B120FED72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E1DBC3-B999-90D6-1D45-6255EDDE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FADE48-0776-EDB7-85DE-14D9D840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266294-129C-7081-9368-77708D03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5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49902-0311-82D6-6B66-2385E309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DB241-80A7-2DD9-74CD-4DC7C2048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E9D4BC-E783-8209-B846-50D7B045D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6068AE-D1CA-11D2-A754-01A2E5BCB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0BACF4-9EDB-EF37-0193-6BEAC00F6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3DE160-3C5E-5411-C21C-FFD4B2DD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917F9E-1767-CED7-0A0B-7BC38BE4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80E9E8-F45B-369A-DF68-3297E2A8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5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CEE83-F104-3BC6-F04A-6723D3AA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4A612D-1E50-D89D-0B2C-5F7E7243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91932E-6291-4A92-E0C0-3AC9345D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C1D7C4-4F6E-11A4-651F-49A7F872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BE01C1-95EA-F967-49DB-1820FE7A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61F362-740C-91CC-F696-CB3C7EDE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C8F38B-07E3-6625-F536-7763762E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0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16D7D-7908-B423-1A22-C572B462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2FCD2-997B-B2D7-41A8-4405DB09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1E3E4D-0117-6238-1ABD-487499C75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F8AC39-AA95-82B7-3C4B-E3C04E87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ECDFCA-AF21-74DC-CFC3-F9113FAB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C53935-9A8C-7216-90B5-3FC0063C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1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4A0AA-B00B-2877-CB7D-7BFB8C84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0A236F-39A6-CBFE-3EAE-BA2665C07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068F58-E3D2-929A-334A-950836244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E3905-8BF9-72E8-0141-27A94698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1CFD3-03E2-B660-3116-BC4CA208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6FDA80-A4A7-F5FF-D30D-724AFD25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9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E1F07-3A7C-591A-FD5F-1B442CE1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FEF0C-3F05-EEBD-9D39-E4BAE1AA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6E3C5-D6A9-94EB-517A-262E9A9D3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7629D-62F0-411A-8FDD-0FA8C7BD467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F87FD-7814-49B5-CC13-B251997E4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2C8AA-DC1C-5AFA-046D-875A3965C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571F-8A6C-4B76-97DA-7605D0058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eb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784523-5EBF-4F58-6739-262684A5050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DNS\Downloads\1920х1080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6" name="Google Shape;106;p1"/>
          <p:cNvSpPr txBox="1"/>
          <p:nvPr/>
        </p:nvSpPr>
        <p:spPr bwMode="auto">
          <a:xfrm>
            <a:off x="337772" y="4125212"/>
            <a:ext cx="7847941" cy="272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normAutofit lnSpcReduction="10000"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r>
              <a:rPr lang="ru-RU" sz="3800" b="1" i="0" u="none" strike="noStrike" cap="none" dirty="0">
                <a:solidFill>
                  <a:schemeClr val="bg1"/>
                </a:solidFill>
                <a:latin typeface="Gilroy"/>
              </a:rPr>
              <a:t>Разработка принципиально новых и инновационных технических решений и оборудования в области вентиляции жилых и общественных зданий</a:t>
            </a:r>
            <a:endParaRPr lang="ru-RU" sz="3800" b="1" dirty="0">
              <a:solidFill>
                <a:schemeClr val="bg1"/>
              </a:solidFill>
              <a:latin typeface="Gilroy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dirty="0">
              <a:solidFill>
                <a:schemeClr val="bg1"/>
              </a:solidFill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/>
              <a:buNone/>
              <a:defRPr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32385311" name="TextBox 1005318372"/>
          <p:cNvSpPr txBox="1"/>
          <p:nvPr/>
        </p:nvSpPr>
        <p:spPr bwMode="auto">
          <a:xfrm>
            <a:off x="479376" y="1340767"/>
            <a:ext cx="9480735" cy="7928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en-US" sz="2000" b="0" i="0" u="none" strike="noStrike" cap="none" spc="0" dirty="0">
                <a:solidFill>
                  <a:schemeClr val="bg1"/>
                </a:solidFill>
                <a:latin typeface="Arial"/>
                <a:cs typeface="Arial"/>
              </a:rPr>
              <a:t>МЕЖВУЗОВСКАЯ АКСЕЛЕРАЦИОННАЯ ПРОГРАММА</a:t>
            </a:r>
            <a:endParaRPr sz="2000" dirty="0">
              <a:solidFill>
                <a:schemeClr val="bg1"/>
              </a:solidFill>
            </a:endParaRPr>
          </a:p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ru-RU" sz="2000" b="1" i="0" u="none" strike="noStrike" cap="none" spc="0" dirty="0">
                <a:solidFill>
                  <a:schemeClr val="bg1"/>
                </a:solidFill>
                <a:latin typeface="Arial"/>
                <a:cs typeface="Arial"/>
              </a:rPr>
              <a:t>АКСЕЛЕРАТОР ХОУМНЕТ</a:t>
            </a:r>
            <a:endParaRPr sz="2000" b="1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27" name="Picture 3" descr="C:\Users\DNS\Downloads\image_2024-04-15_16-31-46.png"/>
          <p:cNvPicPr>
            <a:picLocks noChangeAspect="1" noChangeArrowheads="1"/>
          </p:cNvPicPr>
          <p:nvPr/>
        </p:nvPicPr>
        <p:blipFill>
          <a:blip r:embed="rId3"/>
          <a:srcRect r="20185" b="2557"/>
          <a:stretch/>
        </p:blipFill>
        <p:spPr bwMode="auto">
          <a:xfrm>
            <a:off x="8399599" y="-5542"/>
            <a:ext cx="3791744" cy="6858000"/>
          </a:xfrm>
          <a:prstGeom prst="rect">
            <a:avLst/>
          </a:prstGeom>
          <a:noFill/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BC63BEB-0572-CD7F-6698-8F31AF8AFB0B}"/>
              </a:ext>
            </a:extLst>
          </p:cNvPr>
          <p:cNvSpPr/>
          <p:nvPr/>
        </p:nvSpPr>
        <p:spPr>
          <a:xfrm>
            <a:off x="2628332" y="7250345"/>
            <a:ext cx="6480000" cy="54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DED47-39A4-7854-EB2B-D1C4B6D80784}"/>
              </a:ext>
            </a:extLst>
          </p:cNvPr>
          <p:cNvSpPr txBox="1"/>
          <p:nvPr/>
        </p:nvSpPr>
        <p:spPr>
          <a:xfrm>
            <a:off x="399284" y="7964231"/>
            <a:ext cx="235443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r>
              <a:rPr lang="ru-RU" sz="15000" b="1" dirty="0">
                <a:ln w="25400">
                  <a:solidFill>
                    <a:schemeClr val="accent1"/>
                  </a:solidFill>
                </a:ln>
                <a:noFill/>
              </a:rPr>
              <a:t> </a:t>
            </a:r>
            <a:r>
              <a:rPr lang="ru-RU" sz="15000" b="1" dirty="0" err="1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endParaRPr lang="ru-RU" sz="15000" b="1" dirty="0">
              <a:ln w="254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EF6A7-B9F4-6876-3357-B9F7DC13E154}"/>
              </a:ext>
            </a:extLst>
          </p:cNvPr>
          <p:cNvSpPr txBox="1"/>
          <p:nvPr/>
        </p:nvSpPr>
        <p:spPr>
          <a:xfrm>
            <a:off x="-11413842" y="10099251"/>
            <a:ext cx="2350322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dirty="0"/>
              <a:t>INDOOR AIR TECHNOLOGIES	INDOOR AIR TECHNOLOGIES</a:t>
            </a:r>
            <a:endParaRPr lang="ru-RU" sz="7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C9957-8442-BBFE-DC37-8C80EAE8E356}"/>
              </a:ext>
            </a:extLst>
          </p:cNvPr>
          <p:cNvSpPr txBox="1"/>
          <p:nvPr/>
        </p:nvSpPr>
        <p:spPr>
          <a:xfrm>
            <a:off x="-11551973" y="6959630"/>
            <a:ext cx="2350322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dirty="0"/>
              <a:t>INDOOR AIR TECHNOLOGIES	INDOOR AIR TECHNOLOGIES</a:t>
            </a:r>
            <a:endParaRPr lang="ru-RU" sz="75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7868-BAF4-50C0-BA9B-128574D69AB6}"/>
              </a:ext>
            </a:extLst>
          </p:cNvPr>
          <p:cNvSpPr txBox="1"/>
          <p:nvPr/>
        </p:nvSpPr>
        <p:spPr>
          <a:xfrm>
            <a:off x="337773" y="11127594"/>
            <a:ext cx="235443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>
                <a:ln w="25400">
                  <a:solidFill>
                    <a:schemeClr val="tx1"/>
                  </a:solidFill>
                </a:ln>
                <a:noFill/>
              </a:rPr>
              <a:t>АКСЕЛЕРАТОР </a:t>
            </a:r>
            <a:r>
              <a:rPr lang="ru-RU" sz="15000" b="1" dirty="0" err="1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endParaRPr lang="ru-RU" sz="15000" b="1" dirty="0">
              <a:ln w="254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F3DFB-B1C5-4512-65E1-E5178EECB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2482" r="10492" b="15518"/>
          <a:stretch>
            <a:fillRect/>
          </a:stretch>
        </p:blipFill>
        <p:spPr>
          <a:xfrm>
            <a:off x="3107551" y="9186153"/>
            <a:ext cx="2760782" cy="3464192"/>
          </a:xfrm>
          <a:custGeom>
            <a:avLst/>
            <a:gdLst>
              <a:gd name="connsiteX0" fmla="*/ 1334432 w 2760782"/>
              <a:gd name="connsiteY0" fmla="*/ 0 h 3464192"/>
              <a:gd name="connsiteX1" fmla="*/ 1484574 w 2760782"/>
              <a:gd name="connsiteY1" fmla="*/ 34123 h 3464192"/>
              <a:gd name="connsiteX2" fmla="*/ 1641541 w 2760782"/>
              <a:gd name="connsiteY2" fmla="*/ 143318 h 3464192"/>
              <a:gd name="connsiteX3" fmla="*/ 1716611 w 2760782"/>
              <a:gd name="connsiteY3" fmla="*/ 307109 h 3464192"/>
              <a:gd name="connsiteX4" fmla="*/ 1730261 w 2760782"/>
              <a:gd name="connsiteY4" fmla="*/ 409479 h 3464192"/>
              <a:gd name="connsiteX5" fmla="*/ 1689313 w 2760782"/>
              <a:gd name="connsiteY5" fmla="*/ 593744 h 3464192"/>
              <a:gd name="connsiteX6" fmla="*/ 1723436 w 2760782"/>
              <a:gd name="connsiteY6" fmla="*/ 621043 h 3464192"/>
              <a:gd name="connsiteX7" fmla="*/ 1675664 w 2760782"/>
              <a:gd name="connsiteY7" fmla="*/ 805308 h 3464192"/>
              <a:gd name="connsiteX8" fmla="*/ 1614242 w 2760782"/>
              <a:gd name="connsiteY8" fmla="*/ 941801 h 3464192"/>
              <a:gd name="connsiteX9" fmla="*/ 1593768 w 2760782"/>
              <a:gd name="connsiteY9" fmla="*/ 1003223 h 3464192"/>
              <a:gd name="connsiteX10" fmla="*/ 1580119 w 2760782"/>
              <a:gd name="connsiteY10" fmla="*/ 1146541 h 3464192"/>
              <a:gd name="connsiteX11" fmla="*/ 1641541 w 2760782"/>
              <a:gd name="connsiteY11" fmla="*/ 1167015 h 3464192"/>
              <a:gd name="connsiteX12" fmla="*/ 1832631 w 2760782"/>
              <a:gd name="connsiteY12" fmla="*/ 1276209 h 3464192"/>
              <a:gd name="connsiteX13" fmla="*/ 1880403 w 2760782"/>
              <a:gd name="connsiteY13" fmla="*/ 1323981 h 3464192"/>
              <a:gd name="connsiteX14" fmla="*/ 2003247 w 2760782"/>
              <a:gd name="connsiteY14" fmla="*/ 1364929 h 3464192"/>
              <a:gd name="connsiteX15" fmla="*/ 2201161 w 2760782"/>
              <a:gd name="connsiteY15" fmla="*/ 1501422 h 3464192"/>
              <a:gd name="connsiteX16" fmla="*/ 2310356 w 2760782"/>
              <a:gd name="connsiteY16" fmla="*/ 1590143 h 3464192"/>
              <a:gd name="connsiteX17" fmla="*/ 2610640 w 2760782"/>
              <a:gd name="connsiteY17" fmla="*/ 2061043 h 3464192"/>
              <a:gd name="connsiteX18" fmla="*/ 2713010 w 2760782"/>
              <a:gd name="connsiteY18" fmla="*/ 2354503 h 3464192"/>
              <a:gd name="connsiteX19" fmla="*/ 2740308 w 2760782"/>
              <a:gd name="connsiteY19" fmla="*/ 2470522 h 3464192"/>
              <a:gd name="connsiteX20" fmla="*/ 2760782 w 2760782"/>
              <a:gd name="connsiteY20" fmla="*/ 2757157 h 3464192"/>
              <a:gd name="connsiteX21" fmla="*/ 2726659 w 2760782"/>
              <a:gd name="connsiteY21" fmla="*/ 3036967 h 3464192"/>
              <a:gd name="connsiteX22" fmla="*/ 2426375 w 2760782"/>
              <a:gd name="connsiteY22" fmla="*/ 3446446 h 3464192"/>
              <a:gd name="connsiteX23" fmla="*/ 2430178 w 2760782"/>
              <a:gd name="connsiteY23" fmla="*/ 3464192 h 3464192"/>
              <a:gd name="connsiteX24" fmla="*/ 2429511 w 2760782"/>
              <a:gd name="connsiteY24" fmla="*/ 3464163 h 3464192"/>
              <a:gd name="connsiteX25" fmla="*/ 74123 w 2760782"/>
              <a:gd name="connsiteY25" fmla="*/ 2287699 h 3464192"/>
              <a:gd name="connsiteX26" fmla="*/ 0 w 2760782"/>
              <a:gd name="connsiteY26" fmla="*/ 2186024 h 3464192"/>
              <a:gd name="connsiteX27" fmla="*/ 3626 w 2760782"/>
              <a:gd name="connsiteY27" fmla="*/ 2149763 h 3464192"/>
              <a:gd name="connsiteX28" fmla="*/ 303910 w 2760782"/>
              <a:gd name="connsiteY28" fmla="*/ 1610617 h 3464192"/>
              <a:gd name="connsiteX29" fmla="*/ 372157 w 2760782"/>
              <a:gd name="connsiteY29" fmla="*/ 1562844 h 3464192"/>
              <a:gd name="connsiteX30" fmla="*/ 720213 w 2760782"/>
              <a:gd name="connsiteY30" fmla="*/ 1364929 h 3464192"/>
              <a:gd name="connsiteX31" fmla="*/ 843057 w 2760782"/>
              <a:gd name="connsiteY31" fmla="*/ 1310332 h 3464192"/>
              <a:gd name="connsiteX32" fmla="*/ 904479 w 2760782"/>
              <a:gd name="connsiteY32" fmla="*/ 1207963 h 3464192"/>
              <a:gd name="connsiteX33" fmla="*/ 1020498 w 2760782"/>
              <a:gd name="connsiteY33" fmla="*/ 1194313 h 3464192"/>
              <a:gd name="connsiteX34" fmla="*/ 1047797 w 2760782"/>
              <a:gd name="connsiteY34" fmla="*/ 1016872 h 3464192"/>
              <a:gd name="connsiteX35" fmla="*/ 986375 w 2760782"/>
              <a:gd name="connsiteY35" fmla="*/ 832607 h 3464192"/>
              <a:gd name="connsiteX36" fmla="*/ 931778 w 2760782"/>
              <a:gd name="connsiteY36" fmla="*/ 771185 h 3464192"/>
              <a:gd name="connsiteX37" fmla="*/ 904479 w 2760782"/>
              <a:gd name="connsiteY37" fmla="*/ 661991 h 3464192"/>
              <a:gd name="connsiteX38" fmla="*/ 904479 w 2760782"/>
              <a:gd name="connsiteY38" fmla="*/ 614218 h 3464192"/>
              <a:gd name="connsiteX39" fmla="*/ 938602 w 2760782"/>
              <a:gd name="connsiteY39" fmla="*/ 607394 h 3464192"/>
              <a:gd name="connsiteX40" fmla="*/ 904479 w 2760782"/>
              <a:gd name="connsiteY40" fmla="*/ 443602 h 3464192"/>
              <a:gd name="connsiteX41" fmla="*/ 904479 w 2760782"/>
              <a:gd name="connsiteY41" fmla="*/ 279810 h 3464192"/>
              <a:gd name="connsiteX42" fmla="*/ 1013674 w 2760782"/>
              <a:gd name="connsiteY42" fmla="*/ 116019 h 3464192"/>
              <a:gd name="connsiteX43" fmla="*/ 1204763 w 2760782"/>
              <a:gd name="connsiteY43" fmla="*/ 13649 h 346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0782" h="3464192">
                <a:moveTo>
                  <a:pt x="1334432" y="0"/>
                </a:moveTo>
                <a:lnTo>
                  <a:pt x="1484574" y="34123"/>
                </a:lnTo>
                <a:lnTo>
                  <a:pt x="1641541" y="143318"/>
                </a:lnTo>
                <a:lnTo>
                  <a:pt x="1716611" y="307109"/>
                </a:lnTo>
                <a:lnTo>
                  <a:pt x="1730261" y="409479"/>
                </a:lnTo>
                <a:lnTo>
                  <a:pt x="1689313" y="593744"/>
                </a:lnTo>
                <a:lnTo>
                  <a:pt x="1723436" y="621043"/>
                </a:lnTo>
                <a:lnTo>
                  <a:pt x="1675664" y="805308"/>
                </a:lnTo>
                <a:lnTo>
                  <a:pt x="1614242" y="941801"/>
                </a:lnTo>
                <a:lnTo>
                  <a:pt x="1593768" y="1003223"/>
                </a:lnTo>
                <a:lnTo>
                  <a:pt x="1580119" y="1146541"/>
                </a:lnTo>
                <a:lnTo>
                  <a:pt x="1641541" y="1167015"/>
                </a:lnTo>
                <a:lnTo>
                  <a:pt x="1832631" y="1276209"/>
                </a:lnTo>
                <a:lnTo>
                  <a:pt x="1880403" y="1323981"/>
                </a:lnTo>
                <a:lnTo>
                  <a:pt x="2003247" y="1364929"/>
                </a:lnTo>
                <a:lnTo>
                  <a:pt x="2201161" y="1501422"/>
                </a:lnTo>
                <a:lnTo>
                  <a:pt x="2310356" y="1590143"/>
                </a:lnTo>
                <a:lnTo>
                  <a:pt x="2610640" y="2061043"/>
                </a:lnTo>
                <a:lnTo>
                  <a:pt x="2713010" y="2354503"/>
                </a:lnTo>
                <a:lnTo>
                  <a:pt x="2740308" y="2470522"/>
                </a:lnTo>
                <a:lnTo>
                  <a:pt x="2760782" y="2757157"/>
                </a:lnTo>
                <a:lnTo>
                  <a:pt x="2726659" y="3036967"/>
                </a:lnTo>
                <a:lnTo>
                  <a:pt x="2426375" y="3446446"/>
                </a:lnTo>
                <a:lnTo>
                  <a:pt x="2430178" y="3464192"/>
                </a:lnTo>
                <a:lnTo>
                  <a:pt x="2429511" y="3464163"/>
                </a:lnTo>
                <a:cubicBezTo>
                  <a:pt x="1449237" y="3381203"/>
                  <a:pt x="598150" y="2934083"/>
                  <a:pt x="74123" y="2287699"/>
                </a:cubicBezTo>
                <a:lnTo>
                  <a:pt x="0" y="2186024"/>
                </a:lnTo>
                <a:lnTo>
                  <a:pt x="3626" y="2149763"/>
                </a:lnTo>
                <a:lnTo>
                  <a:pt x="303910" y="1610617"/>
                </a:lnTo>
                <a:lnTo>
                  <a:pt x="372157" y="1562844"/>
                </a:lnTo>
                <a:lnTo>
                  <a:pt x="720213" y="1364929"/>
                </a:lnTo>
                <a:lnTo>
                  <a:pt x="843057" y="1310332"/>
                </a:lnTo>
                <a:lnTo>
                  <a:pt x="904479" y="1207963"/>
                </a:lnTo>
                <a:lnTo>
                  <a:pt x="1020498" y="1194313"/>
                </a:lnTo>
                <a:lnTo>
                  <a:pt x="1047797" y="1016872"/>
                </a:lnTo>
                <a:lnTo>
                  <a:pt x="986375" y="832607"/>
                </a:lnTo>
                <a:lnTo>
                  <a:pt x="931778" y="771185"/>
                </a:lnTo>
                <a:lnTo>
                  <a:pt x="904479" y="661991"/>
                </a:lnTo>
                <a:lnTo>
                  <a:pt x="904479" y="614218"/>
                </a:lnTo>
                <a:lnTo>
                  <a:pt x="938602" y="607394"/>
                </a:lnTo>
                <a:lnTo>
                  <a:pt x="904479" y="443602"/>
                </a:lnTo>
                <a:lnTo>
                  <a:pt x="904479" y="279810"/>
                </a:lnTo>
                <a:lnTo>
                  <a:pt x="1013674" y="116019"/>
                </a:lnTo>
                <a:lnTo>
                  <a:pt x="1204763" y="13649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8BEDC-B10F-8274-6BC4-7F7F21C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9289" r="25457" b="11378"/>
          <a:stretch>
            <a:fillRect/>
          </a:stretch>
        </p:blipFill>
        <p:spPr>
          <a:xfrm>
            <a:off x="5868333" y="9186152"/>
            <a:ext cx="2689196" cy="3474724"/>
          </a:xfrm>
          <a:custGeom>
            <a:avLst/>
            <a:gdLst>
              <a:gd name="connsiteX0" fmla="*/ 1483826 w 2689196"/>
              <a:gd name="connsiteY0" fmla="*/ 0 h 3474724"/>
              <a:gd name="connsiteX1" fmla="*/ 1684174 w 2689196"/>
              <a:gd name="connsiteY1" fmla="*/ 75131 h 3474724"/>
              <a:gd name="connsiteX2" fmla="*/ 1821913 w 2689196"/>
              <a:gd name="connsiteY2" fmla="*/ 281739 h 3474724"/>
              <a:gd name="connsiteX3" fmla="*/ 2003478 w 2689196"/>
              <a:gd name="connsiteY3" fmla="*/ 788870 h 3474724"/>
              <a:gd name="connsiteX4" fmla="*/ 2122434 w 2689196"/>
              <a:gd name="connsiteY4" fmla="*/ 1101913 h 3474724"/>
              <a:gd name="connsiteX5" fmla="*/ 2216348 w 2689196"/>
              <a:gd name="connsiteY5" fmla="*/ 1414957 h 3474724"/>
              <a:gd name="connsiteX6" fmla="*/ 2272696 w 2689196"/>
              <a:gd name="connsiteY6" fmla="*/ 1515131 h 3474724"/>
              <a:gd name="connsiteX7" fmla="*/ 2285217 w 2689196"/>
              <a:gd name="connsiteY7" fmla="*/ 1602783 h 3474724"/>
              <a:gd name="connsiteX8" fmla="*/ 2404174 w 2689196"/>
              <a:gd name="connsiteY8" fmla="*/ 1684174 h 3474724"/>
              <a:gd name="connsiteX9" fmla="*/ 2504348 w 2689196"/>
              <a:gd name="connsiteY9" fmla="*/ 1809391 h 3474724"/>
              <a:gd name="connsiteX10" fmla="*/ 2592000 w 2689196"/>
              <a:gd name="connsiteY10" fmla="*/ 2047305 h 3474724"/>
              <a:gd name="connsiteX11" fmla="*/ 2689196 w 2689196"/>
              <a:gd name="connsiteY11" fmla="*/ 2284220 h 3474724"/>
              <a:gd name="connsiteX12" fmla="*/ 2686659 w 2689196"/>
              <a:gd name="connsiteY12" fmla="*/ 2287700 h 3474724"/>
              <a:gd name="connsiteX13" fmla="*/ 331271 w 2689196"/>
              <a:gd name="connsiteY13" fmla="*/ 3464164 h 3474724"/>
              <a:gd name="connsiteX14" fmla="*/ 80331 w 2689196"/>
              <a:gd name="connsiteY14" fmla="*/ 3474724 h 3474724"/>
              <a:gd name="connsiteX15" fmla="*/ 43826 w 2689196"/>
              <a:gd name="connsiteY15" fmla="*/ 3343305 h 3474724"/>
              <a:gd name="connsiteX16" fmla="*/ 75130 w 2689196"/>
              <a:gd name="connsiteY16" fmla="*/ 3111652 h 3474724"/>
              <a:gd name="connsiteX17" fmla="*/ 12522 w 2689196"/>
              <a:gd name="connsiteY17" fmla="*/ 3005218 h 3474724"/>
              <a:gd name="connsiteX18" fmla="*/ 0 w 2689196"/>
              <a:gd name="connsiteY18" fmla="*/ 2823652 h 3474724"/>
              <a:gd name="connsiteX19" fmla="*/ 37565 w 2689196"/>
              <a:gd name="connsiteY19" fmla="*/ 2592000 h 3474724"/>
              <a:gd name="connsiteX20" fmla="*/ 93913 w 2689196"/>
              <a:gd name="connsiteY20" fmla="*/ 2310261 h 3474724"/>
              <a:gd name="connsiteX21" fmla="*/ 156522 w 2689196"/>
              <a:gd name="connsiteY21" fmla="*/ 2247652 h 3474724"/>
              <a:gd name="connsiteX22" fmla="*/ 306783 w 2689196"/>
              <a:gd name="connsiteY22" fmla="*/ 1865739 h 3474724"/>
              <a:gd name="connsiteX23" fmla="*/ 413217 w 2689196"/>
              <a:gd name="connsiteY23" fmla="*/ 1671652 h 3474724"/>
              <a:gd name="connsiteX24" fmla="*/ 544696 w 2689196"/>
              <a:gd name="connsiteY24" fmla="*/ 1590261 h 3474724"/>
              <a:gd name="connsiteX25" fmla="*/ 601043 w 2689196"/>
              <a:gd name="connsiteY25" fmla="*/ 1565218 h 3474724"/>
              <a:gd name="connsiteX26" fmla="*/ 569739 w 2689196"/>
              <a:gd name="connsiteY26" fmla="*/ 1515131 h 3474724"/>
              <a:gd name="connsiteX27" fmla="*/ 657391 w 2689196"/>
              <a:gd name="connsiteY27" fmla="*/ 1352348 h 3474724"/>
              <a:gd name="connsiteX28" fmla="*/ 801391 w 2689196"/>
              <a:gd name="connsiteY28" fmla="*/ 1033044 h 3474724"/>
              <a:gd name="connsiteX29" fmla="*/ 907826 w 2689196"/>
              <a:gd name="connsiteY29" fmla="*/ 619826 h 3474724"/>
              <a:gd name="connsiteX30" fmla="*/ 1020522 w 2689196"/>
              <a:gd name="connsiteY30" fmla="*/ 256696 h 3474724"/>
              <a:gd name="connsiteX31" fmla="*/ 1058087 w 2689196"/>
              <a:gd name="connsiteY31" fmla="*/ 175304 h 3474724"/>
              <a:gd name="connsiteX32" fmla="*/ 1220869 w 2689196"/>
              <a:gd name="connsiteY32" fmla="*/ 37565 h 3474724"/>
              <a:gd name="connsiteX33" fmla="*/ 1352348 w 2689196"/>
              <a:gd name="connsiteY33" fmla="*/ 6261 h 347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89196" h="3474724">
                <a:moveTo>
                  <a:pt x="1483826" y="0"/>
                </a:moveTo>
                <a:lnTo>
                  <a:pt x="1684174" y="75131"/>
                </a:lnTo>
                <a:lnTo>
                  <a:pt x="1821913" y="281739"/>
                </a:lnTo>
                <a:lnTo>
                  <a:pt x="2003478" y="788870"/>
                </a:lnTo>
                <a:lnTo>
                  <a:pt x="2122434" y="1101913"/>
                </a:lnTo>
                <a:lnTo>
                  <a:pt x="2216348" y="1414957"/>
                </a:lnTo>
                <a:lnTo>
                  <a:pt x="2272696" y="1515131"/>
                </a:lnTo>
                <a:lnTo>
                  <a:pt x="2285217" y="1602783"/>
                </a:lnTo>
                <a:lnTo>
                  <a:pt x="2404174" y="1684174"/>
                </a:lnTo>
                <a:lnTo>
                  <a:pt x="2504348" y="1809391"/>
                </a:lnTo>
                <a:lnTo>
                  <a:pt x="2592000" y="2047305"/>
                </a:lnTo>
                <a:lnTo>
                  <a:pt x="2689196" y="2284220"/>
                </a:lnTo>
                <a:lnTo>
                  <a:pt x="2686659" y="2287700"/>
                </a:lnTo>
                <a:cubicBezTo>
                  <a:pt x="2162633" y="2934084"/>
                  <a:pt x="1311545" y="3381204"/>
                  <a:pt x="331271" y="3464164"/>
                </a:cubicBezTo>
                <a:lnTo>
                  <a:pt x="80331" y="3474724"/>
                </a:lnTo>
                <a:lnTo>
                  <a:pt x="43826" y="3343305"/>
                </a:lnTo>
                <a:lnTo>
                  <a:pt x="75130" y="3111652"/>
                </a:lnTo>
                <a:lnTo>
                  <a:pt x="12522" y="3005218"/>
                </a:lnTo>
                <a:lnTo>
                  <a:pt x="0" y="2823652"/>
                </a:lnTo>
                <a:lnTo>
                  <a:pt x="37565" y="2592000"/>
                </a:lnTo>
                <a:lnTo>
                  <a:pt x="93913" y="2310261"/>
                </a:lnTo>
                <a:lnTo>
                  <a:pt x="156522" y="2247652"/>
                </a:lnTo>
                <a:lnTo>
                  <a:pt x="306783" y="1865739"/>
                </a:lnTo>
                <a:lnTo>
                  <a:pt x="413217" y="1671652"/>
                </a:lnTo>
                <a:lnTo>
                  <a:pt x="544696" y="1590261"/>
                </a:lnTo>
                <a:lnTo>
                  <a:pt x="601043" y="1565218"/>
                </a:lnTo>
                <a:lnTo>
                  <a:pt x="569739" y="1515131"/>
                </a:lnTo>
                <a:lnTo>
                  <a:pt x="657391" y="1352348"/>
                </a:lnTo>
                <a:lnTo>
                  <a:pt x="801391" y="1033044"/>
                </a:lnTo>
                <a:lnTo>
                  <a:pt x="907826" y="619826"/>
                </a:lnTo>
                <a:lnTo>
                  <a:pt x="1020522" y="256696"/>
                </a:lnTo>
                <a:lnTo>
                  <a:pt x="1058087" y="175304"/>
                </a:lnTo>
                <a:lnTo>
                  <a:pt x="1220869" y="37565"/>
                </a:lnTo>
                <a:lnTo>
                  <a:pt x="1352348" y="626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023 L 0.97422 -0.00047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4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9655 0.0067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81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96224 -2.59259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97461 0.00023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0" y="0"/>
            <a:ext cx="6937855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0550342" y="292143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6937855" y="30622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03287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434119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76192AE-A180-C9B5-5DE6-FC71160D6853}"/>
              </a:ext>
            </a:extLst>
          </p:cNvPr>
          <p:cNvSpPr/>
          <p:nvPr/>
        </p:nvSpPr>
        <p:spPr>
          <a:xfrm>
            <a:off x="6992698" y="3226896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E7BD2-16B2-A109-8893-7224887B80C3}"/>
              </a:ext>
            </a:extLst>
          </p:cNvPr>
          <p:cNvSpPr txBox="1"/>
          <p:nvPr/>
        </p:nvSpPr>
        <p:spPr>
          <a:xfrm>
            <a:off x="7352698" y="3082149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EB7A33B-C239-9DF7-8E5D-A94692E33131}"/>
              </a:ext>
            </a:extLst>
          </p:cNvPr>
          <p:cNvSpPr/>
          <p:nvPr/>
        </p:nvSpPr>
        <p:spPr>
          <a:xfrm>
            <a:off x="2970784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F557E99-D169-21A8-D98A-B32C61A15E5E}"/>
              </a:ext>
            </a:extLst>
          </p:cNvPr>
          <p:cNvSpPr/>
          <p:nvPr/>
        </p:nvSpPr>
        <p:spPr>
          <a:xfrm>
            <a:off x="-3274081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DA5216-F8AA-71F7-2B91-A1619D604128}"/>
              </a:ext>
            </a:extLst>
          </p:cNvPr>
          <p:cNvSpPr txBox="1"/>
          <p:nvPr/>
        </p:nvSpPr>
        <p:spPr>
          <a:xfrm>
            <a:off x="6956953" y="1958676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85FFB-2F76-4AF9-388E-65E9326E84A8}"/>
              </a:ext>
            </a:extLst>
          </p:cNvPr>
          <p:cNvSpPr txBox="1"/>
          <p:nvPr/>
        </p:nvSpPr>
        <p:spPr>
          <a:xfrm>
            <a:off x="1065977" y="4484888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D3C39-1C4B-06C5-23A1-C8AB0C661266}"/>
              </a:ext>
            </a:extLst>
          </p:cNvPr>
          <p:cNvSpPr txBox="1"/>
          <p:nvPr/>
        </p:nvSpPr>
        <p:spPr>
          <a:xfrm>
            <a:off x="-5418921" y="4468220"/>
            <a:ext cx="53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элементы вентиляции с учетом полученных расчетов и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1683018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0" y="0"/>
            <a:ext cx="6937855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0550342" y="292143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6937855" y="30622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03287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434119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E92BCB4-0492-327C-408C-13B4516A1F7E}"/>
              </a:ext>
            </a:extLst>
          </p:cNvPr>
          <p:cNvSpPr/>
          <p:nvPr/>
        </p:nvSpPr>
        <p:spPr>
          <a:xfrm>
            <a:off x="2970783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3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88E367C-898B-B286-0D82-AE7104B5FCAA}"/>
              </a:ext>
            </a:extLst>
          </p:cNvPr>
          <p:cNvSpPr/>
          <p:nvPr/>
        </p:nvSpPr>
        <p:spPr>
          <a:xfrm>
            <a:off x="6992698" y="3226896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C86DC-CB03-9F33-A99D-66C572A636F8}"/>
              </a:ext>
            </a:extLst>
          </p:cNvPr>
          <p:cNvSpPr txBox="1"/>
          <p:nvPr/>
        </p:nvSpPr>
        <p:spPr>
          <a:xfrm>
            <a:off x="7352698" y="3082149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E10B957-07C8-30B8-6306-CEC3D4C4E4FE}"/>
              </a:ext>
            </a:extLst>
          </p:cNvPr>
          <p:cNvSpPr/>
          <p:nvPr/>
        </p:nvSpPr>
        <p:spPr>
          <a:xfrm>
            <a:off x="6992698" y="4348385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54070-0E2E-B3D6-BD67-7D8965151077}"/>
              </a:ext>
            </a:extLst>
          </p:cNvPr>
          <p:cNvSpPr txBox="1"/>
          <p:nvPr/>
        </p:nvSpPr>
        <p:spPr>
          <a:xfrm>
            <a:off x="7371796" y="4205622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DDEC274-11FD-DDCA-8414-997750B6764B}"/>
              </a:ext>
            </a:extLst>
          </p:cNvPr>
          <p:cNvSpPr/>
          <p:nvPr/>
        </p:nvSpPr>
        <p:spPr>
          <a:xfrm>
            <a:off x="-3315938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EED1AD-943B-4F58-4D7F-D14997EBABED}"/>
              </a:ext>
            </a:extLst>
          </p:cNvPr>
          <p:cNvSpPr txBox="1"/>
          <p:nvPr/>
        </p:nvSpPr>
        <p:spPr>
          <a:xfrm>
            <a:off x="6956953" y="1958676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617E0-C493-9188-C272-20025891A905}"/>
              </a:ext>
            </a:extLst>
          </p:cNvPr>
          <p:cNvSpPr txBox="1"/>
          <p:nvPr/>
        </p:nvSpPr>
        <p:spPr>
          <a:xfrm>
            <a:off x="786888" y="4468220"/>
            <a:ext cx="53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элементы вентиляции с учетом полученных расчетов и условий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4342A-BBBF-D1BA-2597-2CFFE23DC2BE}"/>
              </a:ext>
            </a:extLst>
          </p:cNvPr>
          <p:cNvSpPr txBox="1"/>
          <p:nvPr/>
        </p:nvSpPr>
        <p:spPr>
          <a:xfrm>
            <a:off x="-5041334" y="4468220"/>
            <a:ext cx="453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полученную технологию в массовое потребление</a:t>
            </a:r>
          </a:p>
        </p:txBody>
      </p:sp>
    </p:spTree>
    <p:extLst>
      <p:ext uri="{BB962C8B-B14F-4D97-AF65-F5344CB8AC3E}">
        <p14:creationId xmlns:p14="http://schemas.microsoft.com/office/powerpoint/2010/main" val="1725034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0" y="0"/>
            <a:ext cx="6937855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0550342" y="292143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6937855" y="30622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03287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434119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1936450-A918-DE62-1D1B-BE092581DBEA}"/>
              </a:ext>
            </a:extLst>
          </p:cNvPr>
          <p:cNvSpPr/>
          <p:nvPr/>
        </p:nvSpPr>
        <p:spPr>
          <a:xfrm>
            <a:off x="6992698" y="3226896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BFD4F-E3EA-9322-EDEF-71277AAD8784}"/>
              </a:ext>
            </a:extLst>
          </p:cNvPr>
          <p:cNvSpPr txBox="1"/>
          <p:nvPr/>
        </p:nvSpPr>
        <p:spPr>
          <a:xfrm>
            <a:off x="7352698" y="3082149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BF02D11-15C6-06E2-2C8C-21E3562FE242}"/>
              </a:ext>
            </a:extLst>
          </p:cNvPr>
          <p:cNvSpPr/>
          <p:nvPr/>
        </p:nvSpPr>
        <p:spPr>
          <a:xfrm>
            <a:off x="6992698" y="5469874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3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A959806-5390-D44C-E51C-06FDBC67F418}"/>
              </a:ext>
            </a:extLst>
          </p:cNvPr>
          <p:cNvSpPr/>
          <p:nvPr/>
        </p:nvSpPr>
        <p:spPr>
          <a:xfrm>
            <a:off x="2917989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5E464-B6F0-9BBD-0333-4B73AE65E840}"/>
              </a:ext>
            </a:extLst>
          </p:cNvPr>
          <p:cNvSpPr txBox="1"/>
          <p:nvPr/>
        </p:nvSpPr>
        <p:spPr>
          <a:xfrm>
            <a:off x="6956953" y="1958676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F6057EE-B6E9-FC45-162D-95703DF16340}"/>
              </a:ext>
            </a:extLst>
          </p:cNvPr>
          <p:cNvSpPr/>
          <p:nvPr/>
        </p:nvSpPr>
        <p:spPr>
          <a:xfrm>
            <a:off x="6992698" y="4348385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A4371F-8CCA-7C76-4B22-981E13B07AEF}"/>
              </a:ext>
            </a:extLst>
          </p:cNvPr>
          <p:cNvSpPr txBox="1"/>
          <p:nvPr/>
        </p:nvSpPr>
        <p:spPr>
          <a:xfrm>
            <a:off x="7371796" y="4205622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AD154-D00F-E2F0-688A-689E6ABFC2D9}"/>
              </a:ext>
            </a:extLst>
          </p:cNvPr>
          <p:cNvSpPr txBox="1"/>
          <p:nvPr/>
        </p:nvSpPr>
        <p:spPr>
          <a:xfrm>
            <a:off x="6915977" y="5351808"/>
            <a:ext cx="53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элементы вентиляции с учетом полученных расчетов и условий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A9548-5059-4A48-17CC-84F8A2CAE320}"/>
              </a:ext>
            </a:extLst>
          </p:cNvPr>
          <p:cNvSpPr txBox="1"/>
          <p:nvPr/>
        </p:nvSpPr>
        <p:spPr>
          <a:xfrm>
            <a:off x="1192593" y="4468220"/>
            <a:ext cx="453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полученную технологию в массовое потребление</a:t>
            </a:r>
          </a:p>
        </p:txBody>
      </p:sp>
    </p:spTree>
    <p:extLst>
      <p:ext uri="{BB962C8B-B14F-4D97-AF65-F5344CB8AC3E}">
        <p14:creationId xmlns:p14="http://schemas.microsoft.com/office/powerpoint/2010/main" val="908123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-6540109" y="0"/>
            <a:ext cx="6937855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4065076" y="292143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452589" y="30622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413956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FF8513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2644788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1936450-A918-DE62-1D1B-BE092581DBEA}"/>
              </a:ext>
            </a:extLst>
          </p:cNvPr>
          <p:cNvSpPr/>
          <p:nvPr/>
        </p:nvSpPr>
        <p:spPr>
          <a:xfrm>
            <a:off x="622919" y="4128363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BFD4F-E3EA-9322-EDEF-71277AAD8784}"/>
              </a:ext>
            </a:extLst>
          </p:cNvPr>
          <p:cNvSpPr txBox="1"/>
          <p:nvPr/>
        </p:nvSpPr>
        <p:spPr>
          <a:xfrm>
            <a:off x="1153704" y="3983616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E92BCB4-0492-327C-408C-13B4516A1F7E}"/>
              </a:ext>
            </a:extLst>
          </p:cNvPr>
          <p:cNvSpPr/>
          <p:nvPr/>
        </p:nvSpPr>
        <p:spPr>
          <a:xfrm>
            <a:off x="6163123" y="5427244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BA944-B746-1FAD-10EC-114643E318E3}"/>
              </a:ext>
            </a:extLst>
          </p:cNvPr>
          <p:cNvSpPr txBox="1"/>
          <p:nvPr/>
        </p:nvSpPr>
        <p:spPr>
          <a:xfrm>
            <a:off x="7038289" y="5325557"/>
            <a:ext cx="453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полученную технологию в массовое потребление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89B2BDB-A299-DEA5-B80F-CA3E5021556F}"/>
              </a:ext>
            </a:extLst>
          </p:cNvPr>
          <p:cNvSpPr/>
          <p:nvPr/>
        </p:nvSpPr>
        <p:spPr>
          <a:xfrm>
            <a:off x="622919" y="5565722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2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BF02D11-15C6-06E2-2C8C-21E3562FE242}"/>
              </a:ext>
            </a:extLst>
          </p:cNvPr>
          <p:cNvSpPr/>
          <p:nvPr/>
        </p:nvSpPr>
        <p:spPr>
          <a:xfrm>
            <a:off x="6163123" y="4069474"/>
            <a:ext cx="720000" cy="72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606E00-734E-A74F-0D69-FDB980CC19C3}"/>
              </a:ext>
            </a:extLst>
          </p:cNvPr>
          <p:cNvSpPr txBox="1"/>
          <p:nvPr/>
        </p:nvSpPr>
        <p:spPr>
          <a:xfrm>
            <a:off x="6652576" y="3983616"/>
            <a:ext cx="53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элементы вентиляции с учетом полученных расчетов и условий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F62C8-3CCF-FE0F-DF9B-9335E6AB94F2}"/>
              </a:ext>
            </a:extLst>
          </p:cNvPr>
          <p:cNvSpPr txBox="1"/>
          <p:nvPr/>
        </p:nvSpPr>
        <p:spPr>
          <a:xfrm>
            <a:off x="6956953" y="463748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33201B-0E5E-71C1-5FA5-F78CCC9B4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416" y="589281"/>
            <a:ext cx="5512927" cy="5679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A86B9E-2815-C840-54FE-05E8F5346289}"/>
              </a:ext>
            </a:extLst>
          </p:cNvPr>
          <p:cNvSpPr txBox="1"/>
          <p:nvPr/>
        </p:nvSpPr>
        <p:spPr>
          <a:xfrm>
            <a:off x="1342919" y="5269803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</p:spTree>
    <p:extLst>
      <p:ext uri="{BB962C8B-B14F-4D97-AF65-F5344CB8AC3E}">
        <p14:creationId xmlns:p14="http://schemas.microsoft.com/office/powerpoint/2010/main" val="4283531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6012000" y="0"/>
            <a:ext cx="6180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5804487" y="292143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12192000" y="30622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12192000" y="2413956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FF8513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16353915" y="2644788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6D0B0-1F44-0168-F69F-D75B683C7938}"/>
              </a:ext>
            </a:extLst>
          </p:cNvPr>
          <p:cNvSpPr txBox="1"/>
          <p:nvPr/>
        </p:nvSpPr>
        <p:spPr>
          <a:xfrm>
            <a:off x="18456502" y="461509"/>
            <a:ext cx="5235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1936450-A918-DE62-1D1B-BE092581DBEA}"/>
              </a:ext>
            </a:extLst>
          </p:cNvPr>
          <p:cNvSpPr/>
          <p:nvPr/>
        </p:nvSpPr>
        <p:spPr>
          <a:xfrm>
            <a:off x="12362330" y="4128363"/>
            <a:ext cx="720000" cy="72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BFD4F-E3EA-9322-EDEF-71277AAD8784}"/>
              </a:ext>
            </a:extLst>
          </p:cNvPr>
          <p:cNvSpPr txBox="1"/>
          <p:nvPr/>
        </p:nvSpPr>
        <p:spPr>
          <a:xfrm>
            <a:off x="12893115" y="3983616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E92BCB4-0492-327C-408C-13B4516A1F7E}"/>
              </a:ext>
            </a:extLst>
          </p:cNvPr>
          <p:cNvSpPr/>
          <p:nvPr/>
        </p:nvSpPr>
        <p:spPr>
          <a:xfrm>
            <a:off x="17902534" y="5427244"/>
            <a:ext cx="720000" cy="72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BA944-B746-1FAD-10EC-114643E318E3}"/>
              </a:ext>
            </a:extLst>
          </p:cNvPr>
          <p:cNvSpPr txBox="1"/>
          <p:nvPr/>
        </p:nvSpPr>
        <p:spPr>
          <a:xfrm>
            <a:off x="18777700" y="5325557"/>
            <a:ext cx="453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полученную технологию в массовое потребление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89B2BDB-A299-DEA5-B80F-CA3E5021556F}"/>
              </a:ext>
            </a:extLst>
          </p:cNvPr>
          <p:cNvSpPr/>
          <p:nvPr/>
        </p:nvSpPr>
        <p:spPr>
          <a:xfrm>
            <a:off x="12362330" y="5565722"/>
            <a:ext cx="720000" cy="72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1541-20D4-EE4E-057C-E35219ED7714}"/>
              </a:ext>
            </a:extLst>
          </p:cNvPr>
          <p:cNvSpPr txBox="1"/>
          <p:nvPr/>
        </p:nvSpPr>
        <p:spPr>
          <a:xfrm>
            <a:off x="12927164" y="5328692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BF02D11-15C6-06E2-2C8C-21E3562FE242}"/>
              </a:ext>
            </a:extLst>
          </p:cNvPr>
          <p:cNvSpPr/>
          <p:nvPr/>
        </p:nvSpPr>
        <p:spPr>
          <a:xfrm>
            <a:off x="17902534" y="4069474"/>
            <a:ext cx="720000" cy="72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606E00-734E-A74F-0D69-FDB980CC19C3}"/>
              </a:ext>
            </a:extLst>
          </p:cNvPr>
          <p:cNvSpPr txBox="1"/>
          <p:nvPr/>
        </p:nvSpPr>
        <p:spPr>
          <a:xfrm>
            <a:off x="18391987" y="3983616"/>
            <a:ext cx="536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элементы вентиляции с учетом полученных расчетов и условий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B915-47F0-E87C-E7C0-E80A4B4CB76E}"/>
              </a:ext>
            </a:extLst>
          </p:cNvPr>
          <p:cNvSpPr txBox="1"/>
          <p:nvPr/>
        </p:nvSpPr>
        <p:spPr>
          <a:xfrm>
            <a:off x="7109545" y="846141"/>
            <a:ext cx="39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Потребители продукта: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2F72B-2C32-773D-2A90-7E747371D077}"/>
              </a:ext>
            </a:extLst>
          </p:cNvPr>
          <p:cNvSpPr txBox="1"/>
          <p:nvPr/>
        </p:nvSpPr>
        <p:spPr>
          <a:xfrm>
            <a:off x="6114960" y="1909237"/>
            <a:ext cx="597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Индивидуальное жилищное строительство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EBE504-9479-5592-A923-BBF172A44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589281"/>
            <a:ext cx="5512927" cy="567944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02504AA-5357-56B1-DA60-32BDFA7D0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0" y="7274742"/>
            <a:ext cx="5540963" cy="56624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6B8AE1-3652-4A8C-0F4B-CF7C24E1ED8E}"/>
              </a:ext>
            </a:extLst>
          </p:cNvPr>
          <p:cNvSpPr txBox="1"/>
          <p:nvPr/>
        </p:nvSpPr>
        <p:spPr>
          <a:xfrm>
            <a:off x="6096000" y="7103976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Строительные компании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37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6012000" y="0"/>
            <a:ext cx="6180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B915-47F0-E87C-E7C0-E80A4B4CB76E}"/>
              </a:ext>
            </a:extLst>
          </p:cNvPr>
          <p:cNvSpPr txBox="1"/>
          <p:nvPr/>
        </p:nvSpPr>
        <p:spPr>
          <a:xfrm>
            <a:off x="7109545" y="846141"/>
            <a:ext cx="39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Потребители продукта: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991B39-EC14-81D3-5C27-3088F28E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-5975642"/>
            <a:ext cx="5512927" cy="56794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12716-E7B7-0845-4CD2-C17C279EB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0" y="597781"/>
            <a:ext cx="5540963" cy="56624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84B217-64C8-5CDC-6B36-30A314835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7154202"/>
            <a:ext cx="5512928" cy="56794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12086A-E78E-2544-2B53-A681903D022B}"/>
              </a:ext>
            </a:extLst>
          </p:cNvPr>
          <p:cNvSpPr txBox="1"/>
          <p:nvPr/>
        </p:nvSpPr>
        <p:spPr>
          <a:xfrm>
            <a:off x="6114960" y="1909237"/>
            <a:ext cx="597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Индивидуальное жилищное строительство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04C57-677E-3CFB-5CC4-F161CF23AE9D}"/>
              </a:ext>
            </a:extLst>
          </p:cNvPr>
          <p:cNvSpPr txBox="1"/>
          <p:nvPr/>
        </p:nvSpPr>
        <p:spPr>
          <a:xfrm>
            <a:off x="6096000" y="2880000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Строительные компании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1CD675-1238-9A00-9272-3B8D03A4D678}"/>
              </a:ext>
            </a:extLst>
          </p:cNvPr>
          <p:cNvSpPr txBox="1"/>
          <p:nvPr/>
        </p:nvSpPr>
        <p:spPr>
          <a:xfrm>
            <a:off x="6096000" y="7103976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Офисные помещения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65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6012000" y="0"/>
            <a:ext cx="6180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B915-47F0-E87C-E7C0-E80A4B4CB76E}"/>
              </a:ext>
            </a:extLst>
          </p:cNvPr>
          <p:cNvSpPr txBox="1"/>
          <p:nvPr/>
        </p:nvSpPr>
        <p:spPr>
          <a:xfrm>
            <a:off x="7109545" y="846141"/>
            <a:ext cx="39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Потребители продукта: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751DB7-5790-9E21-ECC4-FDBA3235C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89280"/>
            <a:ext cx="5512928" cy="56794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2A7FE-7E96-ED36-384C-C40DD56F3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0" y="-6084373"/>
            <a:ext cx="5540963" cy="5662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ED5EB6-7823-569A-62ED-FCF108D0B72B}"/>
              </a:ext>
            </a:extLst>
          </p:cNvPr>
          <p:cNvSpPr txBox="1"/>
          <p:nvPr/>
        </p:nvSpPr>
        <p:spPr>
          <a:xfrm>
            <a:off x="6096000" y="3550548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Офисные помещения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1405-0450-55A0-DFAF-6E2037FDD9AB}"/>
              </a:ext>
            </a:extLst>
          </p:cNvPr>
          <p:cNvSpPr txBox="1"/>
          <p:nvPr/>
        </p:nvSpPr>
        <p:spPr>
          <a:xfrm>
            <a:off x="6114960" y="1909237"/>
            <a:ext cx="597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Индивидуальное жилищное строительство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186EF-C952-7FA6-C692-9C440BE61DFD}"/>
              </a:ext>
            </a:extLst>
          </p:cNvPr>
          <p:cNvSpPr txBox="1"/>
          <p:nvPr/>
        </p:nvSpPr>
        <p:spPr>
          <a:xfrm>
            <a:off x="6096000" y="2880000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Строительные компании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F32C15-4B39-6CBE-0C7F-9480BC40E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7103976"/>
            <a:ext cx="5512928" cy="5677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B8F6D-91B0-B111-FA8E-03BB5FF7CFD0}"/>
              </a:ext>
            </a:extLst>
          </p:cNvPr>
          <p:cNvSpPr txBox="1"/>
          <p:nvPr/>
        </p:nvSpPr>
        <p:spPr>
          <a:xfrm>
            <a:off x="6096000" y="7043932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Владельцы квартир 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3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6012000" y="0"/>
            <a:ext cx="6180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B915-47F0-E87C-E7C0-E80A4B4CB76E}"/>
              </a:ext>
            </a:extLst>
          </p:cNvPr>
          <p:cNvSpPr txBox="1"/>
          <p:nvPr/>
        </p:nvSpPr>
        <p:spPr>
          <a:xfrm>
            <a:off x="7109545" y="846141"/>
            <a:ext cx="39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Потребители продукта: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1C6396-7E0E-F63C-1AD2-171B08EC4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89280"/>
            <a:ext cx="5512928" cy="56775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751DB7-5790-9E21-ECC4-FDBA323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-5975643"/>
            <a:ext cx="5512928" cy="567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ED5EB6-7823-569A-62ED-FCF108D0B72B}"/>
              </a:ext>
            </a:extLst>
          </p:cNvPr>
          <p:cNvSpPr txBox="1"/>
          <p:nvPr/>
        </p:nvSpPr>
        <p:spPr>
          <a:xfrm>
            <a:off x="6096000" y="3550548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Офисные помещения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1405-0450-55A0-DFAF-6E2037FDD9AB}"/>
              </a:ext>
            </a:extLst>
          </p:cNvPr>
          <p:cNvSpPr txBox="1"/>
          <p:nvPr/>
        </p:nvSpPr>
        <p:spPr>
          <a:xfrm>
            <a:off x="6114960" y="1909237"/>
            <a:ext cx="597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Индивидуальное жилищное строительство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186EF-C952-7FA6-C692-9C440BE61DFD}"/>
              </a:ext>
            </a:extLst>
          </p:cNvPr>
          <p:cNvSpPr txBox="1"/>
          <p:nvPr/>
        </p:nvSpPr>
        <p:spPr>
          <a:xfrm>
            <a:off x="6096000" y="2880000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Строительные компании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9B9EA-AE3B-9F89-FC11-ECA7E24AAE5F}"/>
              </a:ext>
            </a:extLst>
          </p:cNvPr>
          <p:cNvSpPr txBox="1"/>
          <p:nvPr/>
        </p:nvSpPr>
        <p:spPr>
          <a:xfrm>
            <a:off x="6096000" y="4266261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Владельцы квартир 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91E8A271-8C49-3545-7B42-B3F1F8D26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26758"/>
              </p:ext>
            </p:extLst>
          </p:nvPr>
        </p:nvGraphicFramePr>
        <p:xfrm>
          <a:off x="12656436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271DE6-AE5B-A2B6-77B3-2C05B5145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6436" y="857373"/>
            <a:ext cx="12192000" cy="6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5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EC7B05-1EC7-1707-4463-DF1EB71CCC73}"/>
              </a:ext>
            </a:extLst>
          </p:cNvPr>
          <p:cNvSpPr/>
          <p:nvPr/>
        </p:nvSpPr>
        <p:spPr>
          <a:xfrm>
            <a:off x="-6096000" y="0"/>
            <a:ext cx="6096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BBDCE-C1D8-4B17-B81A-6AF9F796C5EC}"/>
              </a:ext>
            </a:extLst>
          </p:cNvPr>
          <p:cNvSpPr txBox="1"/>
          <p:nvPr/>
        </p:nvSpPr>
        <p:spPr>
          <a:xfrm>
            <a:off x="-4442375" y="846141"/>
            <a:ext cx="39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Потребители продукта: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AB5D89-60D7-C75D-E1D3-7467602B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8240" y="589280"/>
            <a:ext cx="5512928" cy="567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250996-EE9B-67A7-45B0-24C4C8DE0BE1}"/>
              </a:ext>
            </a:extLst>
          </p:cNvPr>
          <p:cNvSpPr txBox="1"/>
          <p:nvPr/>
        </p:nvSpPr>
        <p:spPr>
          <a:xfrm>
            <a:off x="-5455920" y="3550548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Офисные помещения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DE8BB-89AF-FC35-D8BF-265462547823}"/>
              </a:ext>
            </a:extLst>
          </p:cNvPr>
          <p:cNvSpPr txBox="1"/>
          <p:nvPr/>
        </p:nvSpPr>
        <p:spPr>
          <a:xfrm>
            <a:off x="-5436960" y="1909237"/>
            <a:ext cx="597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Индивидуальное жилищное строительство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DBDED-9A36-6C8E-7BF9-1947DD25B52F}"/>
              </a:ext>
            </a:extLst>
          </p:cNvPr>
          <p:cNvSpPr txBox="1"/>
          <p:nvPr/>
        </p:nvSpPr>
        <p:spPr>
          <a:xfrm>
            <a:off x="-5455920" y="2880000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Строительные компании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1826C-53EF-F10F-900C-6746E89F9C53}"/>
              </a:ext>
            </a:extLst>
          </p:cNvPr>
          <p:cNvSpPr txBox="1"/>
          <p:nvPr/>
        </p:nvSpPr>
        <p:spPr>
          <a:xfrm>
            <a:off x="-5455920" y="4266261"/>
            <a:ext cx="59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Владельцы квартир </a:t>
            </a:r>
          </a:p>
          <a:p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00FF161-BE3C-471A-18A8-BDCEF286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65006"/>
              </p:ext>
            </p:extLst>
          </p:nvPr>
        </p:nvGraphicFramePr>
        <p:xfrm>
          <a:off x="18960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8AFF4C-D8E2-7E23-00F1-73EC14B3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8351" y="832068"/>
            <a:ext cx="12192000" cy="60259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F2A7DF-94F7-1143-157B-F668B85FE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9" y="857373"/>
            <a:ext cx="12192000" cy="6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7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00FF161-BE3C-471A-18A8-BDCEF28607A6}"/>
              </a:ext>
            </a:extLst>
          </p:cNvPr>
          <p:cNvGraphicFramePr>
            <a:graphicFrameLocks noGrp="1"/>
          </p:cNvGraphicFramePr>
          <p:nvPr/>
        </p:nvGraphicFramePr>
        <p:xfrm>
          <a:off x="18960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E1E26A-6808-73D0-75FE-85756A2EC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73040" y="857373"/>
            <a:ext cx="12192000" cy="60259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CC16DA-B299-04D6-33C4-BC5A2366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068"/>
            <a:ext cx="12192000" cy="60259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C9B233-9802-C685-B815-BD44CE65C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857373"/>
            <a:ext cx="12192000" cy="6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90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92F4BC-EAA4-5B6F-CE0E-1C07A0C3F19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C4ACEBB-8392-371B-5EF7-17CE708CA51B}"/>
              </a:ext>
            </a:extLst>
          </p:cNvPr>
          <p:cNvSpPr/>
          <p:nvPr/>
        </p:nvSpPr>
        <p:spPr>
          <a:xfrm>
            <a:off x="2628332" y="590625"/>
            <a:ext cx="6480000" cy="54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14D0D-FFB6-28FE-21FC-A413159EC831}"/>
              </a:ext>
            </a:extLst>
          </p:cNvPr>
          <p:cNvSpPr txBox="1"/>
          <p:nvPr/>
        </p:nvSpPr>
        <p:spPr>
          <a:xfrm>
            <a:off x="399284" y="1293980"/>
            <a:ext cx="235443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r>
              <a:rPr lang="ru-RU" sz="15000" b="1" dirty="0">
                <a:ln w="25400">
                  <a:solidFill>
                    <a:schemeClr val="accent1"/>
                  </a:solidFill>
                </a:ln>
                <a:noFill/>
              </a:rPr>
              <a:t> </a:t>
            </a:r>
            <a:r>
              <a:rPr lang="ru-RU" sz="15000" b="1" dirty="0" err="1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endParaRPr lang="ru-RU" sz="15000" b="1" dirty="0">
              <a:ln w="254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41307B-41AB-0DEF-3F6C-1F54A271E75D}"/>
              </a:ext>
            </a:extLst>
          </p:cNvPr>
          <p:cNvSpPr txBox="1"/>
          <p:nvPr/>
        </p:nvSpPr>
        <p:spPr>
          <a:xfrm>
            <a:off x="-11413842" y="3429000"/>
            <a:ext cx="2350322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dirty="0"/>
              <a:t>INDOOR AIR TECHNOLOGIES	INDOOR AIR TECHNOLOGIES</a:t>
            </a:r>
            <a:endParaRPr lang="ru-RU" sz="7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E2888-BB21-164F-656E-E7F617970D41}"/>
              </a:ext>
            </a:extLst>
          </p:cNvPr>
          <p:cNvSpPr txBox="1"/>
          <p:nvPr/>
        </p:nvSpPr>
        <p:spPr>
          <a:xfrm>
            <a:off x="-11551973" y="289379"/>
            <a:ext cx="2350322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dirty="0"/>
              <a:t>INDOOR AIR TECHNOLOGIES	INDOOR AIR TECHNOLOGIES</a:t>
            </a:r>
            <a:endParaRPr lang="ru-RU" sz="75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04A2A-C026-B835-9F2E-7357868780D9}"/>
              </a:ext>
            </a:extLst>
          </p:cNvPr>
          <p:cNvSpPr txBox="1"/>
          <p:nvPr/>
        </p:nvSpPr>
        <p:spPr>
          <a:xfrm>
            <a:off x="337773" y="4457343"/>
            <a:ext cx="235443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b="1" dirty="0">
                <a:ln w="25400">
                  <a:solidFill>
                    <a:schemeClr val="tx1"/>
                  </a:solidFill>
                </a:ln>
                <a:noFill/>
              </a:rPr>
              <a:t>АКСЕЛЕРАТОР </a:t>
            </a:r>
            <a:r>
              <a:rPr lang="ru-RU" sz="15000" b="1" dirty="0" err="1">
                <a:ln w="25400">
                  <a:solidFill>
                    <a:schemeClr val="tx1"/>
                  </a:solidFill>
                </a:ln>
                <a:noFill/>
              </a:rPr>
              <a:t>АКСЕЛЕРАТОР</a:t>
            </a:r>
            <a:endParaRPr lang="ru-RU" sz="15000" b="1" dirty="0">
              <a:ln w="254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3B2C30-2C56-BC73-6584-5D08F0C65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2482" r="10492" b="15518"/>
          <a:stretch>
            <a:fillRect/>
          </a:stretch>
        </p:blipFill>
        <p:spPr>
          <a:xfrm>
            <a:off x="3107551" y="2515902"/>
            <a:ext cx="2760782" cy="3464192"/>
          </a:xfrm>
          <a:custGeom>
            <a:avLst/>
            <a:gdLst>
              <a:gd name="connsiteX0" fmla="*/ 1334432 w 2760782"/>
              <a:gd name="connsiteY0" fmla="*/ 0 h 3464192"/>
              <a:gd name="connsiteX1" fmla="*/ 1484574 w 2760782"/>
              <a:gd name="connsiteY1" fmla="*/ 34123 h 3464192"/>
              <a:gd name="connsiteX2" fmla="*/ 1641541 w 2760782"/>
              <a:gd name="connsiteY2" fmla="*/ 143318 h 3464192"/>
              <a:gd name="connsiteX3" fmla="*/ 1716611 w 2760782"/>
              <a:gd name="connsiteY3" fmla="*/ 307109 h 3464192"/>
              <a:gd name="connsiteX4" fmla="*/ 1730261 w 2760782"/>
              <a:gd name="connsiteY4" fmla="*/ 409479 h 3464192"/>
              <a:gd name="connsiteX5" fmla="*/ 1689313 w 2760782"/>
              <a:gd name="connsiteY5" fmla="*/ 593744 h 3464192"/>
              <a:gd name="connsiteX6" fmla="*/ 1723436 w 2760782"/>
              <a:gd name="connsiteY6" fmla="*/ 621043 h 3464192"/>
              <a:gd name="connsiteX7" fmla="*/ 1675664 w 2760782"/>
              <a:gd name="connsiteY7" fmla="*/ 805308 h 3464192"/>
              <a:gd name="connsiteX8" fmla="*/ 1614242 w 2760782"/>
              <a:gd name="connsiteY8" fmla="*/ 941801 h 3464192"/>
              <a:gd name="connsiteX9" fmla="*/ 1593768 w 2760782"/>
              <a:gd name="connsiteY9" fmla="*/ 1003223 h 3464192"/>
              <a:gd name="connsiteX10" fmla="*/ 1580119 w 2760782"/>
              <a:gd name="connsiteY10" fmla="*/ 1146541 h 3464192"/>
              <a:gd name="connsiteX11" fmla="*/ 1641541 w 2760782"/>
              <a:gd name="connsiteY11" fmla="*/ 1167015 h 3464192"/>
              <a:gd name="connsiteX12" fmla="*/ 1832631 w 2760782"/>
              <a:gd name="connsiteY12" fmla="*/ 1276209 h 3464192"/>
              <a:gd name="connsiteX13" fmla="*/ 1880403 w 2760782"/>
              <a:gd name="connsiteY13" fmla="*/ 1323981 h 3464192"/>
              <a:gd name="connsiteX14" fmla="*/ 2003247 w 2760782"/>
              <a:gd name="connsiteY14" fmla="*/ 1364929 h 3464192"/>
              <a:gd name="connsiteX15" fmla="*/ 2201161 w 2760782"/>
              <a:gd name="connsiteY15" fmla="*/ 1501422 h 3464192"/>
              <a:gd name="connsiteX16" fmla="*/ 2310356 w 2760782"/>
              <a:gd name="connsiteY16" fmla="*/ 1590143 h 3464192"/>
              <a:gd name="connsiteX17" fmla="*/ 2610640 w 2760782"/>
              <a:gd name="connsiteY17" fmla="*/ 2061043 h 3464192"/>
              <a:gd name="connsiteX18" fmla="*/ 2713010 w 2760782"/>
              <a:gd name="connsiteY18" fmla="*/ 2354503 h 3464192"/>
              <a:gd name="connsiteX19" fmla="*/ 2740308 w 2760782"/>
              <a:gd name="connsiteY19" fmla="*/ 2470522 h 3464192"/>
              <a:gd name="connsiteX20" fmla="*/ 2760782 w 2760782"/>
              <a:gd name="connsiteY20" fmla="*/ 2757157 h 3464192"/>
              <a:gd name="connsiteX21" fmla="*/ 2726659 w 2760782"/>
              <a:gd name="connsiteY21" fmla="*/ 3036967 h 3464192"/>
              <a:gd name="connsiteX22" fmla="*/ 2426375 w 2760782"/>
              <a:gd name="connsiteY22" fmla="*/ 3446446 h 3464192"/>
              <a:gd name="connsiteX23" fmla="*/ 2430178 w 2760782"/>
              <a:gd name="connsiteY23" fmla="*/ 3464192 h 3464192"/>
              <a:gd name="connsiteX24" fmla="*/ 2429511 w 2760782"/>
              <a:gd name="connsiteY24" fmla="*/ 3464163 h 3464192"/>
              <a:gd name="connsiteX25" fmla="*/ 74123 w 2760782"/>
              <a:gd name="connsiteY25" fmla="*/ 2287699 h 3464192"/>
              <a:gd name="connsiteX26" fmla="*/ 0 w 2760782"/>
              <a:gd name="connsiteY26" fmla="*/ 2186024 h 3464192"/>
              <a:gd name="connsiteX27" fmla="*/ 3626 w 2760782"/>
              <a:gd name="connsiteY27" fmla="*/ 2149763 h 3464192"/>
              <a:gd name="connsiteX28" fmla="*/ 303910 w 2760782"/>
              <a:gd name="connsiteY28" fmla="*/ 1610617 h 3464192"/>
              <a:gd name="connsiteX29" fmla="*/ 372157 w 2760782"/>
              <a:gd name="connsiteY29" fmla="*/ 1562844 h 3464192"/>
              <a:gd name="connsiteX30" fmla="*/ 720213 w 2760782"/>
              <a:gd name="connsiteY30" fmla="*/ 1364929 h 3464192"/>
              <a:gd name="connsiteX31" fmla="*/ 843057 w 2760782"/>
              <a:gd name="connsiteY31" fmla="*/ 1310332 h 3464192"/>
              <a:gd name="connsiteX32" fmla="*/ 904479 w 2760782"/>
              <a:gd name="connsiteY32" fmla="*/ 1207963 h 3464192"/>
              <a:gd name="connsiteX33" fmla="*/ 1020498 w 2760782"/>
              <a:gd name="connsiteY33" fmla="*/ 1194313 h 3464192"/>
              <a:gd name="connsiteX34" fmla="*/ 1047797 w 2760782"/>
              <a:gd name="connsiteY34" fmla="*/ 1016872 h 3464192"/>
              <a:gd name="connsiteX35" fmla="*/ 986375 w 2760782"/>
              <a:gd name="connsiteY35" fmla="*/ 832607 h 3464192"/>
              <a:gd name="connsiteX36" fmla="*/ 931778 w 2760782"/>
              <a:gd name="connsiteY36" fmla="*/ 771185 h 3464192"/>
              <a:gd name="connsiteX37" fmla="*/ 904479 w 2760782"/>
              <a:gd name="connsiteY37" fmla="*/ 661991 h 3464192"/>
              <a:gd name="connsiteX38" fmla="*/ 904479 w 2760782"/>
              <a:gd name="connsiteY38" fmla="*/ 614218 h 3464192"/>
              <a:gd name="connsiteX39" fmla="*/ 938602 w 2760782"/>
              <a:gd name="connsiteY39" fmla="*/ 607394 h 3464192"/>
              <a:gd name="connsiteX40" fmla="*/ 904479 w 2760782"/>
              <a:gd name="connsiteY40" fmla="*/ 443602 h 3464192"/>
              <a:gd name="connsiteX41" fmla="*/ 904479 w 2760782"/>
              <a:gd name="connsiteY41" fmla="*/ 279810 h 3464192"/>
              <a:gd name="connsiteX42" fmla="*/ 1013674 w 2760782"/>
              <a:gd name="connsiteY42" fmla="*/ 116019 h 3464192"/>
              <a:gd name="connsiteX43" fmla="*/ 1204763 w 2760782"/>
              <a:gd name="connsiteY43" fmla="*/ 13649 h 346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0782" h="3464192">
                <a:moveTo>
                  <a:pt x="1334432" y="0"/>
                </a:moveTo>
                <a:lnTo>
                  <a:pt x="1484574" y="34123"/>
                </a:lnTo>
                <a:lnTo>
                  <a:pt x="1641541" y="143318"/>
                </a:lnTo>
                <a:lnTo>
                  <a:pt x="1716611" y="307109"/>
                </a:lnTo>
                <a:lnTo>
                  <a:pt x="1730261" y="409479"/>
                </a:lnTo>
                <a:lnTo>
                  <a:pt x="1689313" y="593744"/>
                </a:lnTo>
                <a:lnTo>
                  <a:pt x="1723436" y="621043"/>
                </a:lnTo>
                <a:lnTo>
                  <a:pt x="1675664" y="805308"/>
                </a:lnTo>
                <a:lnTo>
                  <a:pt x="1614242" y="941801"/>
                </a:lnTo>
                <a:lnTo>
                  <a:pt x="1593768" y="1003223"/>
                </a:lnTo>
                <a:lnTo>
                  <a:pt x="1580119" y="1146541"/>
                </a:lnTo>
                <a:lnTo>
                  <a:pt x="1641541" y="1167015"/>
                </a:lnTo>
                <a:lnTo>
                  <a:pt x="1832631" y="1276209"/>
                </a:lnTo>
                <a:lnTo>
                  <a:pt x="1880403" y="1323981"/>
                </a:lnTo>
                <a:lnTo>
                  <a:pt x="2003247" y="1364929"/>
                </a:lnTo>
                <a:lnTo>
                  <a:pt x="2201161" y="1501422"/>
                </a:lnTo>
                <a:lnTo>
                  <a:pt x="2310356" y="1590143"/>
                </a:lnTo>
                <a:lnTo>
                  <a:pt x="2610640" y="2061043"/>
                </a:lnTo>
                <a:lnTo>
                  <a:pt x="2713010" y="2354503"/>
                </a:lnTo>
                <a:lnTo>
                  <a:pt x="2740308" y="2470522"/>
                </a:lnTo>
                <a:lnTo>
                  <a:pt x="2760782" y="2757157"/>
                </a:lnTo>
                <a:lnTo>
                  <a:pt x="2726659" y="3036967"/>
                </a:lnTo>
                <a:lnTo>
                  <a:pt x="2426375" y="3446446"/>
                </a:lnTo>
                <a:lnTo>
                  <a:pt x="2430178" y="3464192"/>
                </a:lnTo>
                <a:lnTo>
                  <a:pt x="2429511" y="3464163"/>
                </a:lnTo>
                <a:cubicBezTo>
                  <a:pt x="1449237" y="3381203"/>
                  <a:pt x="598150" y="2934083"/>
                  <a:pt x="74123" y="2287699"/>
                </a:cubicBezTo>
                <a:lnTo>
                  <a:pt x="0" y="2186024"/>
                </a:lnTo>
                <a:lnTo>
                  <a:pt x="3626" y="2149763"/>
                </a:lnTo>
                <a:lnTo>
                  <a:pt x="303910" y="1610617"/>
                </a:lnTo>
                <a:lnTo>
                  <a:pt x="372157" y="1562844"/>
                </a:lnTo>
                <a:lnTo>
                  <a:pt x="720213" y="1364929"/>
                </a:lnTo>
                <a:lnTo>
                  <a:pt x="843057" y="1310332"/>
                </a:lnTo>
                <a:lnTo>
                  <a:pt x="904479" y="1207963"/>
                </a:lnTo>
                <a:lnTo>
                  <a:pt x="1020498" y="1194313"/>
                </a:lnTo>
                <a:lnTo>
                  <a:pt x="1047797" y="1016872"/>
                </a:lnTo>
                <a:lnTo>
                  <a:pt x="986375" y="832607"/>
                </a:lnTo>
                <a:lnTo>
                  <a:pt x="931778" y="771185"/>
                </a:lnTo>
                <a:lnTo>
                  <a:pt x="904479" y="661991"/>
                </a:lnTo>
                <a:lnTo>
                  <a:pt x="904479" y="614218"/>
                </a:lnTo>
                <a:lnTo>
                  <a:pt x="938602" y="607394"/>
                </a:lnTo>
                <a:lnTo>
                  <a:pt x="904479" y="443602"/>
                </a:lnTo>
                <a:lnTo>
                  <a:pt x="904479" y="279810"/>
                </a:lnTo>
                <a:lnTo>
                  <a:pt x="1013674" y="116019"/>
                </a:lnTo>
                <a:lnTo>
                  <a:pt x="1204763" y="13649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B8A583-7004-2929-0CFC-A0F8643DC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9289" r="25457" b="11378"/>
          <a:stretch>
            <a:fillRect/>
          </a:stretch>
        </p:blipFill>
        <p:spPr>
          <a:xfrm>
            <a:off x="5868333" y="2515901"/>
            <a:ext cx="2689196" cy="3474724"/>
          </a:xfrm>
          <a:custGeom>
            <a:avLst/>
            <a:gdLst>
              <a:gd name="connsiteX0" fmla="*/ 1483826 w 2689196"/>
              <a:gd name="connsiteY0" fmla="*/ 0 h 3474724"/>
              <a:gd name="connsiteX1" fmla="*/ 1684174 w 2689196"/>
              <a:gd name="connsiteY1" fmla="*/ 75131 h 3474724"/>
              <a:gd name="connsiteX2" fmla="*/ 1821913 w 2689196"/>
              <a:gd name="connsiteY2" fmla="*/ 281739 h 3474724"/>
              <a:gd name="connsiteX3" fmla="*/ 2003478 w 2689196"/>
              <a:gd name="connsiteY3" fmla="*/ 788870 h 3474724"/>
              <a:gd name="connsiteX4" fmla="*/ 2122434 w 2689196"/>
              <a:gd name="connsiteY4" fmla="*/ 1101913 h 3474724"/>
              <a:gd name="connsiteX5" fmla="*/ 2216348 w 2689196"/>
              <a:gd name="connsiteY5" fmla="*/ 1414957 h 3474724"/>
              <a:gd name="connsiteX6" fmla="*/ 2272696 w 2689196"/>
              <a:gd name="connsiteY6" fmla="*/ 1515131 h 3474724"/>
              <a:gd name="connsiteX7" fmla="*/ 2285217 w 2689196"/>
              <a:gd name="connsiteY7" fmla="*/ 1602783 h 3474724"/>
              <a:gd name="connsiteX8" fmla="*/ 2404174 w 2689196"/>
              <a:gd name="connsiteY8" fmla="*/ 1684174 h 3474724"/>
              <a:gd name="connsiteX9" fmla="*/ 2504348 w 2689196"/>
              <a:gd name="connsiteY9" fmla="*/ 1809391 h 3474724"/>
              <a:gd name="connsiteX10" fmla="*/ 2592000 w 2689196"/>
              <a:gd name="connsiteY10" fmla="*/ 2047305 h 3474724"/>
              <a:gd name="connsiteX11" fmla="*/ 2689196 w 2689196"/>
              <a:gd name="connsiteY11" fmla="*/ 2284220 h 3474724"/>
              <a:gd name="connsiteX12" fmla="*/ 2686659 w 2689196"/>
              <a:gd name="connsiteY12" fmla="*/ 2287700 h 3474724"/>
              <a:gd name="connsiteX13" fmla="*/ 331271 w 2689196"/>
              <a:gd name="connsiteY13" fmla="*/ 3464164 h 3474724"/>
              <a:gd name="connsiteX14" fmla="*/ 80331 w 2689196"/>
              <a:gd name="connsiteY14" fmla="*/ 3474724 h 3474724"/>
              <a:gd name="connsiteX15" fmla="*/ 43826 w 2689196"/>
              <a:gd name="connsiteY15" fmla="*/ 3343305 h 3474724"/>
              <a:gd name="connsiteX16" fmla="*/ 75130 w 2689196"/>
              <a:gd name="connsiteY16" fmla="*/ 3111652 h 3474724"/>
              <a:gd name="connsiteX17" fmla="*/ 12522 w 2689196"/>
              <a:gd name="connsiteY17" fmla="*/ 3005218 h 3474724"/>
              <a:gd name="connsiteX18" fmla="*/ 0 w 2689196"/>
              <a:gd name="connsiteY18" fmla="*/ 2823652 h 3474724"/>
              <a:gd name="connsiteX19" fmla="*/ 37565 w 2689196"/>
              <a:gd name="connsiteY19" fmla="*/ 2592000 h 3474724"/>
              <a:gd name="connsiteX20" fmla="*/ 93913 w 2689196"/>
              <a:gd name="connsiteY20" fmla="*/ 2310261 h 3474724"/>
              <a:gd name="connsiteX21" fmla="*/ 156522 w 2689196"/>
              <a:gd name="connsiteY21" fmla="*/ 2247652 h 3474724"/>
              <a:gd name="connsiteX22" fmla="*/ 306783 w 2689196"/>
              <a:gd name="connsiteY22" fmla="*/ 1865739 h 3474724"/>
              <a:gd name="connsiteX23" fmla="*/ 413217 w 2689196"/>
              <a:gd name="connsiteY23" fmla="*/ 1671652 h 3474724"/>
              <a:gd name="connsiteX24" fmla="*/ 544696 w 2689196"/>
              <a:gd name="connsiteY24" fmla="*/ 1590261 h 3474724"/>
              <a:gd name="connsiteX25" fmla="*/ 601043 w 2689196"/>
              <a:gd name="connsiteY25" fmla="*/ 1565218 h 3474724"/>
              <a:gd name="connsiteX26" fmla="*/ 569739 w 2689196"/>
              <a:gd name="connsiteY26" fmla="*/ 1515131 h 3474724"/>
              <a:gd name="connsiteX27" fmla="*/ 657391 w 2689196"/>
              <a:gd name="connsiteY27" fmla="*/ 1352348 h 3474724"/>
              <a:gd name="connsiteX28" fmla="*/ 801391 w 2689196"/>
              <a:gd name="connsiteY28" fmla="*/ 1033044 h 3474724"/>
              <a:gd name="connsiteX29" fmla="*/ 907826 w 2689196"/>
              <a:gd name="connsiteY29" fmla="*/ 619826 h 3474724"/>
              <a:gd name="connsiteX30" fmla="*/ 1020522 w 2689196"/>
              <a:gd name="connsiteY30" fmla="*/ 256696 h 3474724"/>
              <a:gd name="connsiteX31" fmla="*/ 1058087 w 2689196"/>
              <a:gd name="connsiteY31" fmla="*/ 175304 h 3474724"/>
              <a:gd name="connsiteX32" fmla="*/ 1220869 w 2689196"/>
              <a:gd name="connsiteY32" fmla="*/ 37565 h 3474724"/>
              <a:gd name="connsiteX33" fmla="*/ 1352348 w 2689196"/>
              <a:gd name="connsiteY33" fmla="*/ 6261 h 347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89196" h="3474724">
                <a:moveTo>
                  <a:pt x="1483826" y="0"/>
                </a:moveTo>
                <a:lnTo>
                  <a:pt x="1684174" y="75131"/>
                </a:lnTo>
                <a:lnTo>
                  <a:pt x="1821913" y="281739"/>
                </a:lnTo>
                <a:lnTo>
                  <a:pt x="2003478" y="788870"/>
                </a:lnTo>
                <a:lnTo>
                  <a:pt x="2122434" y="1101913"/>
                </a:lnTo>
                <a:lnTo>
                  <a:pt x="2216348" y="1414957"/>
                </a:lnTo>
                <a:lnTo>
                  <a:pt x="2272696" y="1515131"/>
                </a:lnTo>
                <a:lnTo>
                  <a:pt x="2285217" y="1602783"/>
                </a:lnTo>
                <a:lnTo>
                  <a:pt x="2404174" y="1684174"/>
                </a:lnTo>
                <a:lnTo>
                  <a:pt x="2504348" y="1809391"/>
                </a:lnTo>
                <a:lnTo>
                  <a:pt x="2592000" y="2047305"/>
                </a:lnTo>
                <a:lnTo>
                  <a:pt x="2689196" y="2284220"/>
                </a:lnTo>
                <a:lnTo>
                  <a:pt x="2686659" y="2287700"/>
                </a:lnTo>
                <a:cubicBezTo>
                  <a:pt x="2162633" y="2934084"/>
                  <a:pt x="1311545" y="3381204"/>
                  <a:pt x="331271" y="3464164"/>
                </a:cubicBezTo>
                <a:lnTo>
                  <a:pt x="80331" y="3474724"/>
                </a:lnTo>
                <a:lnTo>
                  <a:pt x="43826" y="3343305"/>
                </a:lnTo>
                <a:lnTo>
                  <a:pt x="75130" y="3111652"/>
                </a:lnTo>
                <a:lnTo>
                  <a:pt x="12522" y="3005218"/>
                </a:lnTo>
                <a:lnTo>
                  <a:pt x="0" y="2823652"/>
                </a:lnTo>
                <a:lnTo>
                  <a:pt x="37565" y="2592000"/>
                </a:lnTo>
                <a:lnTo>
                  <a:pt x="93913" y="2310261"/>
                </a:lnTo>
                <a:lnTo>
                  <a:pt x="156522" y="2247652"/>
                </a:lnTo>
                <a:lnTo>
                  <a:pt x="306783" y="1865739"/>
                </a:lnTo>
                <a:lnTo>
                  <a:pt x="413217" y="1671652"/>
                </a:lnTo>
                <a:lnTo>
                  <a:pt x="544696" y="1590261"/>
                </a:lnTo>
                <a:lnTo>
                  <a:pt x="601043" y="1565218"/>
                </a:lnTo>
                <a:lnTo>
                  <a:pt x="569739" y="1515131"/>
                </a:lnTo>
                <a:lnTo>
                  <a:pt x="657391" y="1352348"/>
                </a:lnTo>
                <a:lnTo>
                  <a:pt x="801391" y="1033044"/>
                </a:lnTo>
                <a:lnTo>
                  <a:pt x="907826" y="619826"/>
                </a:lnTo>
                <a:lnTo>
                  <a:pt x="1020522" y="256696"/>
                </a:lnTo>
                <a:lnTo>
                  <a:pt x="1058087" y="175304"/>
                </a:lnTo>
                <a:lnTo>
                  <a:pt x="1220869" y="37565"/>
                </a:lnTo>
                <a:lnTo>
                  <a:pt x="1352348" y="6261"/>
                </a:lnTo>
                <a:close/>
              </a:path>
            </a:pathLst>
          </a:custGeom>
        </p:spPr>
      </p:pic>
      <p:pic>
        <p:nvPicPr>
          <p:cNvPr id="24" name="Picture 2" descr="C:\Users\DNS\Downloads\1920х1080.jpg">
            <a:extLst>
              <a:ext uri="{FF2B5EF4-FFF2-40B4-BE49-F238E27FC236}">
                <a16:creationId xmlns:a16="http://schemas.microsoft.com/office/drawing/2014/main" id="{E16B8963-62F3-43D3-A971-FCA33B4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-6949974"/>
            <a:ext cx="12192000" cy="6858000"/>
          </a:xfrm>
          <a:prstGeom prst="rect">
            <a:avLst/>
          </a:prstGeom>
          <a:noFill/>
        </p:spPr>
      </p:pic>
      <p:sp>
        <p:nvSpPr>
          <p:cNvPr id="26" name="TextBox 1005318372">
            <a:extLst>
              <a:ext uri="{FF2B5EF4-FFF2-40B4-BE49-F238E27FC236}">
                <a16:creationId xmlns:a16="http://schemas.microsoft.com/office/drawing/2014/main" id="{085C6FD0-E17A-35FC-153F-4AA8030A38BF}"/>
              </a:ext>
            </a:extLst>
          </p:cNvPr>
          <p:cNvSpPr txBox="1"/>
          <p:nvPr/>
        </p:nvSpPr>
        <p:spPr bwMode="auto">
          <a:xfrm>
            <a:off x="479376" y="-5609207"/>
            <a:ext cx="9480735" cy="7928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en-US" sz="2000" b="0" i="0" u="none" strike="noStrike" cap="none" spc="0" dirty="0">
                <a:solidFill>
                  <a:schemeClr val="bg1"/>
                </a:solidFill>
                <a:latin typeface="Arial"/>
                <a:cs typeface="Arial"/>
              </a:rPr>
              <a:t>МЕЖВУЗОВСКАЯ АКСЕЛЕРАЦИОННАЯ ПРОГРАММА</a:t>
            </a:r>
            <a:endParaRPr sz="2000" dirty="0">
              <a:solidFill>
                <a:schemeClr val="bg1"/>
              </a:solidFill>
            </a:endParaRPr>
          </a:p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ru-RU" sz="2000" b="1" i="0" u="none" strike="noStrike" cap="none" spc="0" dirty="0">
                <a:solidFill>
                  <a:schemeClr val="bg1"/>
                </a:solidFill>
                <a:latin typeface="Arial"/>
                <a:cs typeface="Arial"/>
              </a:rPr>
              <a:t>АКСЕЛЕРАТОР ХОУМНЕТ</a:t>
            </a:r>
            <a:endParaRPr sz="2000" b="1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7" name="Picture 3" descr="C:\Users\DNS\Downloads\image_2024-04-15_16-31-46.png">
            <a:extLst>
              <a:ext uri="{FF2B5EF4-FFF2-40B4-BE49-F238E27FC236}">
                <a16:creationId xmlns:a16="http://schemas.microsoft.com/office/drawing/2014/main" id="{CAA84EC5-A416-E36F-66C3-D7454CA1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20185" b="2557"/>
          <a:stretch/>
        </p:blipFill>
        <p:spPr bwMode="auto">
          <a:xfrm>
            <a:off x="8399599" y="-6955516"/>
            <a:ext cx="3791744" cy="6858000"/>
          </a:xfrm>
          <a:prstGeom prst="rect">
            <a:avLst/>
          </a:prstGeom>
          <a:noFill/>
        </p:spPr>
      </p:pic>
      <p:sp>
        <p:nvSpPr>
          <p:cNvPr id="29" name="Google Shape;106;p1">
            <a:extLst>
              <a:ext uri="{FF2B5EF4-FFF2-40B4-BE49-F238E27FC236}">
                <a16:creationId xmlns:a16="http://schemas.microsoft.com/office/drawing/2014/main" id="{F48DB5B8-24C5-F0C8-FB07-520D7529F7B0}"/>
              </a:ext>
            </a:extLst>
          </p:cNvPr>
          <p:cNvSpPr txBox="1"/>
          <p:nvPr/>
        </p:nvSpPr>
        <p:spPr bwMode="auto">
          <a:xfrm>
            <a:off x="337772" y="-2621907"/>
            <a:ext cx="7847941" cy="272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normAutofit lnSpcReduction="10000"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r>
              <a:rPr lang="ru-RU" sz="3800" b="1" i="0" u="none" strike="noStrike" cap="none" dirty="0">
                <a:solidFill>
                  <a:schemeClr val="bg1"/>
                </a:solidFill>
                <a:latin typeface="Gilroy"/>
              </a:rPr>
              <a:t>Разработка принципиально новых и инновационных технических решений и оборудования в области вентиляции жилых и общественных зданий</a:t>
            </a:r>
            <a:endParaRPr lang="ru-RU" sz="3800" b="1" dirty="0">
              <a:solidFill>
                <a:schemeClr val="bg1"/>
              </a:solidFill>
              <a:latin typeface="Gilroy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dirty="0">
              <a:solidFill>
                <a:schemeClr val="bg1"/>
              </a:solidFill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lang="ru-RU" sz="23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/>
              <a:buNone/>
              <a:defRPr/>
            </a:pP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07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023 L 0.97422 -0.0004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4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9806E-17 -3.7037E-6 L -0.9655 0.0067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20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96224 2.59259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97461 0.00023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00FF161-BE3C-471A-18A8-BDCEF28607A6}"/>
              </a:ext>
            </a:extLst>
          </p:cNvPr>
          <p:cNvGraphicFramePr>
            <a:graphicFrameLocks noGrp="1"/>
          </p:cNvGraphicFramePr>
          <p:nvPr/>
        </p:nvGraphicFramePr>
        <p:xfrm>
          <a:off x="18960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DAB6A-6B1A-5900-A243-D3391AB8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373"/>
            <a:ext cx="12192000" cy="6025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E405E-33A2-621C-AB2C-AEB9C303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00" y="832068"/>
            <a:ext cx="12192000" cy="60259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8E7B0-EB12-F311-7FCB-51C1E6C9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857373"/>
            <a:ext cx="12192000" cy="6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4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00FF161-BE3C-471A-18A8-BDCEF28607A6}"/>
              </a:ext>
            </a:extLst>
          </p:cNvPr>
          <p:cNvGraphicFramePr>
            <a:graphicFrameLocks noGrp="1"/>
          </p:cNvGraphicFramePr>
          <p:nvPr/>
        </p:nvGraphicFramePr>
        <p:xfrm>
          <a:off x="18960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AE4919-72A3-02A7-BB40-736F38321188}"/>
              </a:ext>
            </a:extLst>
          </p:cNvPr>
          <p:cNvSpPr txBox="1"/>
          <p:nvPr/>
        </p:nvSpPr>
        <p:spPr>
          <a:xfrm>
            <a:off x="14166496" y="334398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8513"/>
                </a:solidFill>
                <a:latin typeface="Aptos" panose="020B0004020202020204" pitchFamily="34" charset="0"/>
              </a:rPr>
              <a:t>Текущие результаты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4ED411-343C-929C-1812-FA4AB6962B5B}"/>
              </a:ext>
            </a:extLst>
          </p:cNvPr>
          <p:cNvSpPr/>
          <p:nvPr/>
        </p:nvSpPr>
        <p:spPr>
          <a:xfrm>
            <a:off x="19644553" y="11232"/>
            <a:ext cx="5166167" cy="6835535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6ED32C-3314-2D24-F158-A300F5A04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b="14599"/>
          <a:stretch/>
        </p:blipFill>
        <p:spPr>
          <a:xfrm>
            <a:off x="20524530" y="749459"/>
            <a:ext cx="3857625" cy="535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820B13-3B68-DBAB-56C3-DFF76B353D4C}"/>
              </a:ext>
            </a:extLst>
          </p:cNvPr>
          <p:cNvSpPr txBox="1"/>
          <p:nvPr/>
        </p:nvSpPr>
        <p:spPr>
          <a:xfrm>
            <a:off x="12587263" y="2459504"/>
            <a:ext cx="7057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8513"/>
                </a:solidFill>
                <a:latin typeface="Aptos" panose="020B0004020202020204" pitchFamily="34" charset="0"/>
              </a:rPr>
              <a:t>Наличие рекомендательного письма от Старооскольской компании ООО «ВЕНТИЛЯЦИЯ»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242459-FDA8-184E-4224-172D39EA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3040" y="857373"/>
            <a:ext cx="12192000" cy="6025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AA7768-FB18-130A-5AE0-C39912CAD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" y="857373"/>
            <a:ext cx="12192000" cy="6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9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5E75C08-C7EC-784F-22CC-6B7F18975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30162"/>
              </p:ext>
            </p:extLst>
          </p:nvPr>
        </p:nvGraphicFramePr>
        <p:xfrm>
          <a:off x="-12173040" y="11232"/>
          <a:ext cx="12173040" cy="8233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044">
                  <a:extLst>
                    <a:ext uri="{9D8B030D-6E8A-4147-A177-3AD203B41FA5}">
                      <a16:colId xmlns:a16="http://schemas.microsoft.com/office/drawing/2014/main" val="1271421119"/>
                    </a:ext>
                  </a:extLst>
                </a:gridCol>
                <a:gridCol w="1784596">
                  <a:extLst>
                    <a:ext uri="{9D8B030D-6E8A-4147-A177-3AD203B41FA5}">
                      <a16:colId xmlns:a16="http://schemas.microsoft.com/office/drawing/2014/main" val="3737987601"/>
                    </a:ext>
                  </a:extLst>
                </a:gridCol>
                <a:gridCol w="4337640">
                  <a:extLst>
                    <a:ext uri="{9D8B030D-6E8A-4147-A177-3AD203B41FA5}">
                      <a16:colId xmlns:a16="http://schemas.microsoft.com/office/drawing/2014/main" val="1078121224"/>
                    </a:ext>
                  </a:extLst>
                </a:gridCol>
                <a:gridCol w="4196760">
                  <a:extLst>
                    <a:ext uri="{9D8B030D-6E8A-4147-A177-3AD203B41FA5}">
                      <a16:colId xmlns:a16="http://schemas.microsoft.com/office/drawing/2014/main" val="2468679996"/>
                    </a:ext>
                  </a:extLst>
                </a:gridCol>
              </a:tblGrid>
              <a:tr h="8233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Недостатки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956247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24FDEF8-607A-43B4-A4B7-8AF141D12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871369"/>
              </p:ext>
            </p:extLst>
          </p:nvPr>
        </p:nvGraphicFramePr>
        <p:xfrm>
          <a:off x="-12173040" y="846140"/>
          <a:ext cx="12173040" cy="60006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5560">
                  <a:extLst>
                    <a:ext uri="{9D8B030D-6E8A-4147-A177-3AD203B41FA5}">
                      <a16:colId xmlns:a16="http://schemas.microsoft.com/office/drawing/2014/main" val="3664822192"/>
                    </a:ext>
                  </a:extLst>
                </a:gridCol>
                <a:gridCol w="1786890">
                  <a:extLst>
                    <a:ext uri="{9D8B030D-6E8A-4147-A177-3AD203B41FA5}">
                      <a16:colId xmlns:a16="http://schemas.microsoft.com/office/drawing/2014/main" val="737916808"/>
                    </a:ext>
                  </a:extLst>
                </a:gridCol>
                <a:gridCol w="4339590">
                  <a:extLst>
                    <a:ext uri="{9D8B030D-6E8A-4147-A177-3AD203B41FA5}">
                      <a16:colId xmlns:a16="http://schemas.microsoft.com/office/drawing/2014/main" val="2950479303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739589648"/>
                    </a:ext>
                  </a:extLst>
                </a:gridCol>
              </a:tblGrid>
              <a:tr h="60006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kern="12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Приточный клапан </a:t>
                      </a:r>
                      <a:r>
                        <a:rPr lang="en-US" sz="2300" kern="12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Marley</a:t>
                      </a:r>
                      <a:endParaRPr lang="ru-RU" sz="23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9900</a:t>
                      </a:r>
                      <a:endParaRPr lang="ru-RU" sz="2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присутствие очистки воздуха при помощи сменного фильтра.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2) герметичное закрытие решёток клапана.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3)Быстрая установка прибора.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4) Воздушная подушка, которая не даёт проникнуть холодному воздуху в помещение.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5)Вид приточного клапана без подключения в сеть.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6) Компактность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Регулятор впускаемого воздуха нельзя автоматизировать.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2)не лучшее качество сборки и материалов.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3) Воздушный фильтр – синтепон, который не соответствует цене и качеству продукта.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4) Цена.</a:t>
                      </a:r>
                      <a:endParaRPr lang="ru-RU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09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8F9C37-1A89-B6F5-7A84-93C4D64D1C36}"/>
              </a:ext>
            </a:extLst>
          </p:cNvPr>
          <p:cNvSpPr txBox="1"/>
          <p:nvPr/>
        </p:nvSpPr>
        <p:spPr>
          <a:xfrm>
            <a:off x="1547776" y="334398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8513"/>
                </a:solidFill>
                <a:latin typeface="Aptos" panose="020B0004020202020204" pitchFamily="34" charset="0"/>
              </a:rPr>
              <a:t>Текущие результаты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A48DE4-E817-D5F6-DE93-023556E27AD9}"/>
              </a:ext>
            </a:extLst>
          </p:cNvPr>
          <p:cNvSpPr/>
          <p:nvPr/>
        </p:nvSpPr>
        <p:spPr>
          <a:xfrm>
            <a:off x="7025833" y="0"/>
            <a:ext cx="5166167" cy="6846767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45A467-D5FF-B6E9-44B8-BF1374488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9733" r="5088" b="18115"/>
          <a:stretch/>
        </p:blipFill>
        <p:spPr>
          <a:xfrm>
            <a:off x="8031481" y="919173"/>
            <a:ext cx="3535680" cy="4948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114EF-2D04-CFC9-BE21-8B0E58FDA8A7}"/>
              </a:ext>
            </a:extLst>
          </p:cNvPr>
          <p:cNvSpPr txBox="1"/>
          <p:nvPr/>
        </p:nvSpPr>
        <p:spPr>
          <a:xfrm>
            <a:off x="-31457" y="2459504"/>
            <a:ext cx="7057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8513"/>
                </a:solidFill>
                <a:latin typeface="Aptos" panose="020B0004020202020204" pitchFamily="34" charset="0"/>
              </a:rPr>
              <a:t>Наличие рекомендательного письма от Старооскольской компании </a:t>
            </a:r>
          </a:p>
          <a:p>
            <a:pPr algn="ctr"/>
            <a:r>
              <a:rPr lang="ru-RU" sz="4000" dirty="0">
                <a:solidFill>
                  <a:srgbClr val="FF8513"/>
                </a:solidFill>
                <a:latin typeface="Aptos" panose="020B0004020202020204" pitchFamily="34" charset="0"/>
              </a:rPr>
              <a:t>ООО «ВЕНТИЛЯЦИЯ»</a:t>
            </a:r>
          </a:p>
        </p:txBody>
      </p:sp>
      <p:pic>
        <p:nvPicPr>
          <p:cNvPr id="9" name="Picture 2" descr="C:\Users\DNS\Downloads\1920х1080 (1).jpg">
            <a:extLst>
              <a:ext uri="{FF2B5EF4-FFF2-40B4-BE49-F238E27FC236}">
                <a16:creationId xmlns:a16="http://schemas.microsoft.com/office/drawing/2014/main" id="{C7086A03-9504-31E2-FBCF-2EECA07D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19200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Google Shape;298;p10">
            <a:extLst>
              <a:ext uri="{FF2B5EF4-FFF2-40B4-BE49-F238E27FC236}">
                <a16:creationId xmlns:a16="http://schemas.microsoft.com/office/drawing/2014/main" id="{0F3C947C-7553-D666-FED3-367B30B685D5}"/>
              </a:ext>
            </a:extLst>
          </p:cNvPr>
          <p:cNvSpPr/>
          <p:nvPr/>
        </p:nvSpPr>
        <p:spPr bwMode="auto">
          <a:xfrm>
            <a:off x="18295137" y="1742787"/>
            <a:ext cx="6121524" cy="5131928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00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1" name="Google Shape;299;p10">
            <a:extLst>
              <a:ext uri="{FF2B5EF4-FFF2-40B4-BE49-F238E27FC236}">
                <a16:creationId xmlns:a16="http://schemas.microsoft.com/office/drawing/2014/main" id="{F3AD6CAA-13DE-9B7E-485F-4F2D90AAFB8C}"/>
              </a:ext>
            </a:extLst>
          </p:cNvPr>
          <p:cNvSpPr/>
          <p:nvPr/>
        </p:nvSpPr>
        <p:spPr bwMode="auto">
          <a:xfrm>
            <a:off x="18630418" y="-6261"/>
            <a:ext cx="6121526" cy="1800326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2" name="Google Shape;122;p2">
            <a:extLst>
              <a:ext uri="{FF2B5EF4-FFF2-40B4-BE49-F238E27FC236}">
                <a16:creationId xmlns:a16="http://schemas.microsoft.com/office/drawing/2014/main" id="{7CDB1675-F941-9F65-D47B-1F8CB2F66795}"/>
              </a:ext>
            </a:extLst>
          </p:cNvPr>
          <p:cNvSpPr txBox="1"/>
          <p:nvPr/>
        </p:nvSpPr>
        <p:spPr bwMode="auto">
          <a:xfrm>
            <a:off x="12612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КОНТАКТЫ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3" name="Google Shape;123;p2">
            <a:extLst>
              <a:ext uri="{FF2B5EF4-FFF2-40B4-BE49-F238E27FC236}">
                <a16:creationId xmlns:a16="http://schemas.microsoft.com/office/drawing/2014/main" id="{7AB63EA6-F334-AB4E-C843-624887EC06A4}"/>
              </a:ext>
            </a:extLst>
          </p:cNvPr>
          <p:cNvGrpSpPr/>
          <p:nvPr/>
        </p:nvGrpSpPr>
        <p:grpSpPr bwMode="auto">
          <a:xfrm>
            <a:off x="12192000" y="692501"/>
            <a:ext cx="2624903" cy="97077"/>
            <a:chOff x="0" y="692501"/>
            <a:chExt cx="2624903" cy="97077"/>
          </a:xfrm>
        </p:grpSpPr>
        <p:sp>
          <p:nvSpPr>
            <p:cNvPr id="14" name="Google Shape;124;p2">
              <a:extLst>
                <a:ext uri="{FF2B5EF4-FFF2-40B4-BE49-F238E27FC236}">
                  <a16:creationId xmlns:a16="http://schemas.microsoft.com/office/drawing/2014/main" id="{141F3903-414C-58CA-4ECB-B0E1F0C7173B}"/>
                </a:ext>
              </a:extLst>
            </p:cNvPr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5" name="Google Shape;125;p2">
              <a:extLst>
                <a:ext uri="{FF2B5EF4-FFF2-40B4-BE49-F238E27FC236}">
                  <a16:creationId xmlns:a16="http://schemas.microsoft.com/office/drawing/2014/main" id="{BD34CE0B-CD55-6F25-242C-C1B391DC795D}"/>
                </a:ext>
              </a:extLst>
            </p:cNvPr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6" name="Google Shape;126;p2">
              <a:extLst>
                <a:ext uri="{FF2B5EF4-FFF2-40B4-BE49-F238E27FC236}">
                  <a16:creationId xmlns:a16="http://schemas.microsoft.com/office/drawing/2014/main" id="{29BD0B40-7ED0-8D8D-62D4-EFDDF2781816}"/>
                </a:ext>
              </a:extLst>
            </p:cNvPr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27;p2">
              <a:extLst>
                <a:ext uri="{FF2B5EF4-FFF2-40B4-BE49-F238E27FC236}">
                  <a16:creationId xmlns:a16="http://schemas.microsoft.com/office/drawing/2014/main" id="{4C297014-3297-2510-438B-E6FB1C484E60}"/>
                </a:ext>
              </a:extLst>
            </p:cNvPr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8" name="Google Shape;128;p2">
              <a:extLst>
                <a:ext uri="{FF2B5EF4-FFF2-40B4-BE49-F238E27FC236}">
                  <a16:creationId xmlns:a16="http://schemas.microsoft.com/office/drawing/2014/main" id="{AE1D0740-E954-8EB7-6D4B-1625F16D4AE3}"/>
                </a:ext>
              </a:extLst>
            </p:cNvPr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pic>
        <p:nvPicPr>
          <p:cNvPr id="19" name="Рисунок 18" descr="значки-03.png">
            <a:extLst>
              <a:ext uri="{FF2B5EF4-FFF2-40B4-BE49-F238E27FC236}">
                <a16:creationId xmlns:a16="http://schemas.microsoft.com/office/drawing/2014/main" id="{66B15E2A-8F0E-DA32-B5E6-8F2EBC8D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078827" y="5085184"/>
            <a:ext cx="720000" cy="717575"/>
          </a:xfrm>
          <a:prstGeom prst="rect">
            <a:avLst/>
          </a:prstGeom>
        </p:spPr>
      </p:pic>
      <p:pic>
        <p:nvPicPr>
          <p:cNvPr id="20" name="Рисунок 19" descr="значки-05.png">
            <a:extLst>
              <a:ext uri="{FF2B5EF4-FFF2-40B4-BE49-F238E27FC236}">
                <a16:creationId xmlns:a16="http://schemas.microsoft.com/office/drawing/2014/main" id="{76FEA091-70A4-5954-A0D5-81F060D3E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078827" y="1268760"/>
            <a:ext cx="720000" cy="717575"/>
          </a:xfrm>
          <a:prstGeom prst="rect">
            <a:avLst/>
          </a:prstGeom>
        </p:spPr>
      </p:pic>
      <p:pic>
        <p:nvPicPr>
          <p:cNvPr id="21" name="Рисунок 20" descr="значки-06.png">
            <a:extLst>
              <a:ext uri="{FF2B5EF4-FFF2-40B4-BE49-F238E27FC236}">
                <a16:creationId xmlns:a16="http://schemas.microsoft.com/office/drawing/2014/main" id="{3A07203A-6307-8542-8B6F-D57BF6A5B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953695" y="5085184"/>
            <a:ext cx="720000" cy="71757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F45B46A-F3D1-FF17-50AF-FA7BCE071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6024970" y="1340768"/>
            <a:ext cx="608527" cy="608527"/>
          </a:xfrm>
          <a:prstGeom prst="rect">
            <a:avLst/>
          </a:prstGeom>
        </p:spPr>
      </p:pic>
      <p:pic>
        <p:nvPicPr>
          <p:cNvPr id="29" name="Picture 3" descr="C:\Users\DNS\Downloads\image_2024-04-15_16-43-08.png">
            <a:extLst>
              <a:ext uri="{FF2B5EF4-FFF2-40B4-BE49-F238E27FC236}">
                <a16:creationId xmlns:a16="http://schemas.microsoft.com/office/drawing/2014/main" id="{025549DC-E65C-9C05-2864-499525B6C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8576032" y="287190"/>
            <a:ext cx="5357731" cy="7049166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9D625A-6492-C7DE-7D11-69112B424C25}"/>
              </a:ext>
            </a:extLst>
          </p:cNvPr>
          <p:cNvSpPr txBox="1"/>
          <p:nvPr/>
        </p:nvSpPr>
        <p:spPr bwMode="auto">
          <a:xfrm>
            <a:off x="13774277" y="522920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TT Supermolot Neue DemiBold"/>
              </a:rPr>
              <a:t>dpitinova01@mail.ru</a:t>
            </a:r>
            <a:endParaRPr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57508D-B0BE-1101-EB57-FFDF2098C3B9}"/>
              </a:ext>
            </a:extLst>
          </p:cNvPr>
          <p:cNvSpPr txBox="1"/>
          <p:nvPr/>
        </p:nvSpPr>
        <p:spPr bwMode="auto">
          <a:xfrm>
            <a:off x="13433086" y="141277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22D52"/>
                </a:solidFill>
                <a:latin typeface="TT Supermolot Neue DemiBold"/>
              </a:rPr>
              <a:t>@</a:t>
            </a:r>
            <a:r>
              <a:rPr lang="en-US" dirty="0">
                <a:latin typeface="TT Supermolot Neue DemiBold"/>
              </a:rPr>
              <a:t>etodashok</a:t>
            </a:r>
            <a:endParaRPr lang="ru-RU" sz="2000" dirty="0">
              <a:latin typeface="TT Supermolot Neue Demi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BC2EA4-B14C-3A0F-1CA0-8D338D4F782E}"/>
              </a:ext>
            </a:extLst>
          </p:cNvPr>
          <p:cNvSpPr txBox="1"/>
          <p:nvPr/>
        </p:nvSpPr>
        <p:spPr bwMode="auto">
          <a:xfrm>
            <a:off x="16313864" y="522920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TT Supermolot Neue DemiBold"/>
              </a:rPr>
              <a:t>+7 (</a:t>
            </a:r>
            <a:r>
              <a:rPr lang="en-US" dirty="0">
                <a:latin typeface="TT Supermolot Neue DemiBold"/>
              </a:rPr>
              <a:t>919</a:t>
            </a:r>
            <a:r>
              <a:rPr lang="ru-RU" dirty="0">
                <a:latin typeface="TT Supermolot Neue DemiBold"/>
              </a:rPr>
              <a:t>) </a:t>
            </a:r>
            <a:r>
              <a:rPr lang="en-US" dirty="0">
                <a:latin typeface="TT Supermolot Neue DemiBold"/>
              </a:rPr>
              <a:t>224</a:t>
            </a:r>
            <a:r>
              <a:rPr lang="ru-RU" dirty="0">
                <a:latin typeface="TT Supermolot Neue DemiBold"/>
              </a:rPr>
              <a:t>-</a:t>
            </a:r>
            <a:r>
              <a:rPr lang="en-US" dirty="0">
                <a:latin typeface="TT Supermolot Neue DemiBold"/>
              </a:rPr>
              <a:t>98</a:t>
            </a:r>
            <a:r>
              <a:rPr lang="ru-RU" dirty="0">
                <a:latin typeface="TT Supermolot Neue DemiBold"/>
              </a:rPr>
              <a:t>-</a:t>
            </a:r>
            <a:r>
              <a:rPr lang="en-US" dirty="0">
                <a:latin typeface="TT Supermolot Neue DemiBold"/>
              </a:rPr>
              <a:t>50</a:t>
            </a:r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8E50F-4E77-2EAB-22A6-1AB2F10B1DB2}"/>
              </a:ext>
            </a:extLst>
          </p:cNvPr>
          <p:cNvSpPr txBox="1"/>
          <p:nvPr/>
        </p:nvSpPr>
        <p:spPr bwMode="auto">
          <a:xfrm>
            <a:off x="16298216" y="1484784"/>
            <a:ext cx="267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122D52"/>
                </a:solidFill>
                <a:latin typeface="TT Supermolot Neue DemiBold"/>
              </a:rPr>
              <a:t>@</a:t>
            </a:r>
            <a:r>
              <a:rPr lang="en-US" dirty="0">
                <a:latin typeface="TT Supermolot Neue DemiBold"/>
              </a:rPr>
              <a:t> </a:t>
            </a:r>
            <a:r>
              <a:rPr lang="en-US" dirty="0" err="1">
                <a:latin typeface="TT Supermolot Neue DemiBold"/>
              </a:rPr>
              <a:t>etodashok</a:t>
            </a:r>
            <a:endParaRPr lang="ru-RU" dirty="0">
              <a:solidFill>
                <a:srgbClr val="122D52"/>
              </a:solidFill>
              <a:latin typeface="TT Supermolot Neue DemiBold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40C7052-B7E8-A710-F89D-96667A87F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36182" y="2281868"/>
            <a:ext cx="2202497" cy="235465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FCBD03A-EDFD-0A28-5580-3C6E9352F6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15643" y="2278569"/>
            <a:ext cx="2202497" cy="236125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6307A6-F5CA-0878-867C-3D3EEF881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48880" y="3212592"/>
            <a:ext cx="549494" cy="5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85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8F9C37-1A89-B6F5-7A84-93C4D64D1C36}"/>
              </a:ext>
            </a:extLst>
          </p:cNvPr>
          <p:cNvSpPr txBox="1"/>
          <p:nvPr/>
        </p:nvSpPr>
        <p:spPr>
          <a:xfrm>
            <a:off x="-10644224" y="334398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8513"/>
                </a:solidFill>
                <a:latin typeface="Aptos" panose="020B0004020202020204" pitchFamily="34" charset="0"/>
              </a:rPr>
              <a:t>Текущие результаты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A48DE4-E817-D5F6-DE93-023556E27AD9}"/>
              </a:ext>
            </a:extLst>
          </p:cNvPr>
          <p:cNvSpPr/>
          <p:nvPr/>
        </p:nvSpPr>
        <p:spPr>
          <a:xfrm>
            <a:off x="-5166167" y="0"/>
            <a:ext cx="5166167" cy="6846767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45A467-D5FF-B6E9-44B8-BF1374488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9733" r="5088" b="18115"/>
          <a:stretch/>
        </p:blipFill>
        <p:spPr>
          <a:xfrm>
            <a:off x="-4160519" y="919173"/>
            <a:ext cx="3535680" cy="4948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114EF-2D04-CFC9-BE21-8B0E58FDA8A7}"/>
              </a:ext>
            </a:extLst>
          </p:cNvPr>
          <p:cNvSpPr txBox="1"/>
          <p:nvPr/>
        </p:nvSpPr>
        <p:spPr>
          <a:xfrm>
            <a:off x="-12223457" y="2459504"/>
            <a:ext cx="7057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8513"/>
                </a:solidFill>
                <a:latin typeface="Aptos" panose="020B0004020202020204" pitchFamily="34" charset="0"/>
              </a:rPr>
              <a:t>Наличие рекомендательного письма от Старооскольской компании </a:t>
            </a:r>
          </a:p>
          <a:p>
            <a:pPr algn="ctr"/>
            <a:r>
              <a:rPr lang="ru-RU" sz="4000" dirty="0">
                <a:solidFill>
                  <a:srgbClr val="FF8513"/>
                </a:solidFill>
                <a:latin typeface="Aptos" panose="020B0004020202020204" pitchFamily="34" charset="0"/>
              </a:rPr>
              <a:t>ООО «ВЕНТИЛЯЦИЯ»</a:t>
            </a:r>
          </a:p>
        </p:txBody>
      </p:sp>
      <p:pic>
        <p:nvPicPr>
          <p:cNvPr id="5" name="Picture 2" descr="C:\Users\DNS\Downloads\1920х1080 (1).jpg">
            <a:extLst>
              <a:ext uri="{FF2B5EF4-FFF2-40B4-BE49-F238E27FC236}">
                <a16:creationId xmlns:a16="http://schemas.microsoft.com/office/drawing/2014/main" id="{4FD6D011-3DF5-1FD8-51C2-9CAC60A1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Google Shape;298;p10">
            <a:extLst>
              <a:ext uri="{FF2B5EF4-FFF2-40B4-BE49-F238E27FC236}">
                <a16:creationId xmlns:a16="http://schemas.microsoft.com/office/drawing/2014/main" id="{DF542EA5-83B8-6F69-D4B3-4B251B4785B2}"/>
              </a:ext>
            </a:extLst>
          </p:cNvPr>
          <p:cNvSpPr/>
          <p:nvPr/>
        </p:nvSpPr>
        <p:spPr bwMode="auto"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00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" name="Google Shape;299;p10">
            <a:extLst>
              <a:ext uri="{FF2B5EF4-FFF2-40B4-BE49-F238E27FC236}">
                <a16:creationId xmlns:a16="http://schemas.microsoft.com/office/drawing/2014/main" id="{03D84D6D-6641-7F31-82B1-65C9330B682A}"/>
              </a:ext>
            </a:extLst>
          </p:cNvPr>
          <p:cNvSpPr/>
          <p:nvPr/>
        </p:nvSpPr>
        <p:spPr bwMode="auto"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1" name="Google Shape;122;p2">
            <a:extLst>
              <a:ext uri="{FF2B5EF4-FFF2-40B4-BE49-F238E27FC236}">
                <a16:creationId xmlns:a16="http://schemas.microsoft.com/office/drawing/2014/main" id="{1B6822F1-C4E8-2C8E-C0E6-041ADDC1D37D}"/>
              </a:ext>
            </a:extLst>
          </p:cNvPr>
          <p:cNvSpPr txBox="1"/>
          <p:nvPr/>
        </p:nvSpPr>
        <p:spPr bwMode="auto">
          <a:xfrm>
            <a:off x="420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КОНТАКТЫ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2" name="Google Shape;123;p2">
            <a:extLst>
              <a:ext uri="{FF2B5EF4-FFF2-40B4-BE49-F238E27FC236}">
                <a16:creationId xmlns:a16="http://schemas.microsoft.com/office/drawing/2014/main" id="{B577E265-CCDB-6BDB-657E-446F48F68037}"/>
              </a:ext>
            </a:extLst>
          </p:cNvPr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3" name="Google Shape;124;p2">
              <a:extLst>
                <a:ext uri="{FF2B5EF4-FFF2-40B4-BE49-F238E27FC236}">
                  <a16:creationId xmlns:a16="http://schemas.microsoft.com/office/drawing/2014/main" id="{863C58C5-B7D4-6656-1C06-BA94B086FD7B}"/>
                </a:ext>
              </a:extLst>
            </p:cNvPr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4" name="Google Shape;125;p2">
              <a:extLst>
                <a:ext uri="{FF2B5EF4-FFF2-40B4-BE49-F238E27FC236}">
                  <a16:creationId xmlns:a16="http://schemas.microsoft.com/office/drawing/2014/main" id="{25C45B66-8620-9BED-DC14-C1D81E10CA19}"/>
                </a:ext>
              </a:extLst>
            </p:cNvPr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5" name="Google Shape;126;p2">
              <a:extLst>
                <a:ext uri="{FF2B5EF4-FFF2-40B4-BE49-F238E27FC236}">
                  <a16:creationId xmlns:a16="http://schemas.microsoft.com/office/drawing/2014/main" id="{E4B36099-5666-7602-7E3A-877AFA6BDDAB}"/>
                </a:ext>
              </a:extLst>
            </p:cNvPr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6" name="Google Shape;127;p2">
              <a:extLst>
                <a:ext uri="{FF2B5EF4-FFF2-40B4-BE49-F238E27FC236}">
                  <a16:creationId xmlns:a16="http://schemas.microsoft.com/office/drawing/2014/main" id="{B82818E9-1EC8-AD02-5716-E69A6457EE1C}"/>
                </a:ext>
              </a:extLst>
            </p:cNvPr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28;p2">
              <a:extLst>
                <a:ext uri="{FF2B5EF4-FFF2-40B4-BE49-F238E27FC236}">
                  <a16:creationId xmlns:a16="http://schemas.microsoft.com/office/drawing/2014/main" id="{D8965BF4-43C6-7B95-3096-40FD52FE646F}"/>
                </a:ext>
              </a:extLst>
            </p:cNvPr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pic>
        <p:nvPicPr>
          <p:cNvPr id="18" name="Рисунок 17" descr="значки-03.png">
            <a:extLst>
              <a:ext uri="{FF2B5EF4-FFF2-40B4-BE49-F238E27FC236}">
                <a16:creationId xmlns:a16="http://schemas.microsoft.com/office/drawing/2014/main" id="{EBDDC59A-C287-9774-E873-9CB4F3576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1546" y="5085184"/>
            <a:ext cx="720000" cy="717575"/>
          </a:xfrm>
          <a:prstGeom prst="rect">
            <a:avLst/>
          </a:prstGeom>
        </p:spPr>
      </p:pic>
      <p:pic>
        <p:nvPicPr>
          <p:cNvPr id="19" name="Рисунок 18" descr="значки-05.png">
            <a:extLst>
              <a:ext uri="{FF2B5EF4-FFF2-40B4-BE49-F238E27FC236}">
                <a16:creationId xmlns:a16="http://schemas.microsoft.com/office/drawing/2014/main" id="{B3409B5C-8AEF-6B77-9B68-65C1915CD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1546" y="1268760"/>
            <a:ext cx="720000" cy="717575"/>
          </a:xfrm>
          <a:prstGeom prst="rect">
            <a:avLst/>
          </a:prstGeom>
        </p:spPr>
      </p:pic>
      <p:pic>
        <p:nvPicPr>
          <p:cNvPr id="20" name="Рисунок 19" descr="значки-06.png">
            <a:extLst>
              <a:ext uri="{FF2B5EF4-FFF2-40B4-BE49-F238E27FC236}">
                <a16:creationId xmlns:a16="http://schemas.microsoft.com/office/drawing/2014/main" id="{42886FB9-68C9-0C75-A46A-41C3CD272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426414" y="5085184"/>
            <a:ext cx="720000" cy="7175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50A7E8-DD40-E650-D560-47DE618F9DA2}"/>
              </a:ext>
            </a:extLst>
          </p:cNvPr>
          <p:cNvSpPr txBox="1"/>
          <p:nvPr/>
        </p:nvSpPr>
        <p:spPr bwMode="auto">
          <a:xfrm>
            <a:off x="1220556" y="522920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TT Supermolot Neue DemiBold"/>
              </a:rPr>
              <a:t>dpitinova01@mail.ru</a:t>
            </a:r>
            <a:endParaRPr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C017E4-B572-9B9D-8C10-3BFB3411D9B3}"/>
              </a:ext>
            </a:extLst>
          </p:cNvPr>
          <p:cNvSpPr txBox="1"/>
          <p:nvPr/>
        </p:nvSpPr>
        <p:spPr bwMode="auto">
          <a:xfrm>
            <a:off x="1214646" y="141277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22D52"/>
                </a:solidFill>
                <a:latin typeface="TT Supermolot Neue DemiBold"/>
              </a:rPr>
              <a:t>@</a:t>
            </a:r>
            <a:r>
              <a:rPr lang="en-US" dirty="0">
                <a:latin typeface="TT Supermolot Neue DemiBold"/>
              </a:rPr>
              <a:t>etodashok</a:t>
            </a:r>
            <a:endParaRPr lang="ru-RU" sz="2000" dirty="0">
              <a:latin typeface="TT Supermolot Neue Demi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7614C6-4513-6C1D-8A83-A20DB8CB295D}"/>
              </a:ext>
            </a:extLst>
          </p:cNvPr>
          <p:cNvSpPr txBox="1"/>
          <p:nvPr/>
        </p:nvSpPr>
        <p:spPr bwMode="auto">
          <a:xfrm>
            <a:off x="4095424" y="522920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TT Supermolot Neue DemiBold"/>
              </a:rPr>
              <a:t>+7 (</a:t>
            </a:r>
            <a:r>
              <a:rPr lang="en-US" dirty="0">
                <a:latin typeface="TT Supermolot Neue DemiBold"/>
              </a:rPr>
              <a:t>919</a:t>
            </a:r>
            <a:r>
              <a:rPr lang="ru-RU" dirty="0">
                <a:latin typeface="TT Supermolot Neue DemiBold"/>
              </a:rPr>
              <a:t>) </a:t>
            </a:r>
            <a:r>
              <a:rPr lang="en-US" dirty="0">
                <a:latin typeface="TT Supermolot Neue DemiBold"/>
              </a:rPr>
              <a:t>224</a:t>
            </a:r>
            <a:r>
              <a:rPr lang="ru-RU" dirty="0">
                <a:latin typeface="TT Supermolot Neue DemiBold"/>
              </a:rPr>
              <a:t>-</a:t>
            </a:r>
            <a:r>
              <a:rPr lang="en-US" dirty="0">
                <a:latin typeface="TT Supermolot Neue DemiBold"/>
              </a:rPr>
              <a:t>98</a:t>
            </a:r>
            <a:r>
              <a:rPr lang="ru-RU" dirty="0">
                <a:latin typeface="TT Supermolot Neue DemiBold"/>
              </a:rPr>
              <a:t>-</a:t>
            </a:r>
            <a:r>
              <a:rPr lang="en-US" dirty="0">
                <a:latin typeface="TT Supermolot Neue DemiBold"/>
              </a:rPr>
              <a:t>50</a:t>
            </a:r>
            <a:endParaRPr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5D606A-5541-37A3-406F-761B50B9B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97689" y="1340768"/>
            <a:ext cx="608527" cy="6085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305A3A-C6EB-1E97-A262-C3B843518891}"/>
              </a:ext>
            </a:extLst>
          </p:cNvPr>
          <p:cNvSpPr txBox="1"/>
          <p:nvPr/>
        </p:nvSpPr>
        <p:spPr bwMode="auto">
          <a:xfrm>
            <a:off x="4079776" y="1484784"/>
            <a:ext cx="267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122D52"/>
                </a:solidFill>
                <a:latin typeface="TT Supermolot Neue DemiBold"/>
              </a:rPr>
              <a:t>@</a:t>
            </a:r>
            <a:r>
              <a:rPr lang="en-US" dirty="0">
                <a:latin typeface="TT Supermolot Neue DemiBold"/>
              </a:rPr>
              <a:t> </a:t>
            </a:r>
            <a:r>
              <a:rPr lang="en-US" dirty="0" err="1">
                <a:latin typeface="TT Supermolot Neue DemiBold"/>
              </a:rPr>
              <a:t>etodashok</a:t>
            </a:r>
            <a:endParaRPr lang="ru-RU" dirty="0">
              <a:solidFill>
                <a:srgbClr val="122D52"/>
              </a:solidFill>
              <a:latin typeface="TT Supermolot Neue DemiBold"/>
            </a:endParaRPr>
          </a:p>
        </p:txBody>
      </p:sp>
      <p:pic>
        <p:nvPicPr>
          <p:cNvPr id="28" name="Picture 3" descr="C:\Users\DNS\Downloads\image_2024-04-15_16-43-08.png">
            <a:extLst>
              <a:ext uri="{FF2B5EF4-FFF2-40B4-BE49-F238E27FC236}">
                <a16:creationId xmlns:a16="http://schemas.microsoft.com/office/drawing/2014/main" id="{E99AC3A6-8BD8-9B2C-6B2D-7C443420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384032" y="287190"/>
            <a:ext cx="5357731" cy="7049166"/>
          </a:xfrm>
          <a:prstGeom prst="rect">
            <a:avLst/>
          </a:prstGeom>
          <a:noFill/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E06D880-74CF-6130-3C6C-8BDC6E35F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7742" y="2281868"/>
            <a:ext cx="2202497" cy="23546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A90C13B-21FA-B178-E344-204213086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03" y="2278569"/>
            <a:ext cx="2202497" cy="2361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0AFE8C-92CE-51F3-519E-7D248E781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0440" y="3212592"/>
            <a:ext cx="549494" cy="5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3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1982C8-6E77-5A29-1686-8FF74B33E87D}"/>
              </a:ext>
            </a:extLst>
          </p:cNvPr>
          <p:cNvSpPr/>
          <p:nvPr/>
        </p:nvSpPr>
        <p:spPr>
          <a:xfrm>
            <a:off x="0" y="0"/>
            <a:ext cx="12192000" cy="369824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748E214-BBCE-1DF2-F92A-701F10814922}"/>
              </a:ext>
            </a:extLst>
          </p:cNvPr>
          <p:cNvSpPr/>
          <p:nvPr/>
        </p:nvSpPr>
        <p:spPr>
          <a:xfrm>
            <a:off x="1279144" y="1538240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64A18-A74D-86CD-B30E-70AE7231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2482" r="10492" b="3335"/>
          <a:stretch>
            <a:fillRect/>
          </a:stretch>
        </p:blipFill>
        <p:spPr>
          <a:xfrm>
            <a:off x="1999144" y="1807878"/>
            <a:ext cx="2880000" cy="4050362"/>
          </a:xfrm>
          <a:custGeom>
            <a:avLst/>
            <a:gdLst>
              <a:gd name="connsiteX0" fmla="*/ 1453650 w 2880000"/>
              <a:gd name="connsiteY0" fmla="*/ 0 h 4050362"/>
              <a:gd name="connsiteX1" fmla="*/ 1603792 w 2880000"/>
              <a:gd name="connsiteY1" fmla="*/ 34123 h 4050362"/>
              <a:gd name="connsiteX2" fmla="*/ 1760759 w 2880000"/>
              <a:gd name="connsiteY2" fmla="*/ 143318 h 4050362"/>
              <a:gd name="connsiteX3" fmla="*/ 1835829 w 2880000"/>
              <a:gd name="connsiteY3" fmla="*/ 307109 h 4050362"/>
              <a:gd name="connsiteX4" fmla="*/ 1849479 w 2880000"/>
              <a:gd name="connsiteY4" fmla="*/ 409479 h 4050362"/>
              <a:gd name="connsiteX5" fmla="*/ 1808531 w 2880000"/>
              <a:gd name="connsiteY5" fmla="*/ 593744 h 4050362"/>
              <a:gd name="connsiteX6" fmla="*/ 1842654 w 2880000"/>
              <a:gd name="connsiteY6" fmla="*/ 621043 h 4050362"/>
              <a:gd name="connsiteX7" fmla="*/ 1794882 w 2880000"/>
              <a:gd name="connsiteY7" fmla="*/ 805308 h 4050362"/>
              <a:gd name="connsiteX8" fmla="*/ 1733460 w 2880000"/>
              <a:gd name="connsiteY8" fmla="*/ 941801 h 4050362"/>
              <a:gd name="connsiteX9" fmla="*/ 1712986 w 2880000"/>
              <a:gd name="connsiteY9" fmla="*/ 1003223 h 4050362"/>
              <a:gd name="connsiteX10" fmla="*/ 1699337 w 2880000"/>
              <a:gd name="connsiteY10" fmla="*/ 1146541 h 4050362"/>
              <a:gd name="connsiteX11" fmla="*/ 1760759 w 2880000"/>
              <a:gd name="connsiteY11" fmla="*/ 1167015 h 4050362"/>
              <a:gd name="connsiteX12" fmla="*/ 1951849 w 2880000"/>
              <a:gd name="connsiteY12" fmla="*/ 1276209 h 4050362"/>
              <a:gd name="connsiteX13" fmla="*/ 1999621 w 2880000"/>
              <a:gd name="connsiteY13" fmla="*/ 1323981 h 4050362"/>
              <a:gd name="connsiteX14" fmla="*/ 2122465 w 2880000"/>
              <a:gd name="connsiteY14" fmla="*/ 1364929 h 4050362"/>
              <a:gd name="connsiteX15" fmla="*/ 2320379 w 2880000"/>
              <a:gd name="connsiteY15" fmla="*/ 1501422 h 4050362"/>
              <a:gd name="connsiteX16" fmla="*/ 2429574 w 2880000"/>
              <a:gd name="connsiteY16" fmla="*/ 1590143 h 4050362"/>
              <a:gd name="connsiteX17" fmla="*/ 2729858 w 2880000"/>
              <a:gd name="connsiteY17" fmla="*/ 2061043 h 4050362"/>
              <a:gd name="connsiteX18" fmla="*/ 2832228 w 2880000"/>
              <a:gd name="connsiteY18" fmla="*/ 2354503 h 4050362"/>
              <a:gd name="connsiteX19" fmla="*/ 2859526 w 2880000"/>
              <a:gd name="connsiteY19" fmla="*/ 2470522 h 4050362"/>
              <a:gd name="connsiteX20" fmla="*/ 2880000 w 2880000"/>
              <a:gd name="connsiteY20" fmla="*/ 2757157 h 4050362"/>
              <a:gd name="connsiteX21" fmla="*/ 2845877 w 2880000"/>
              <a:gd name="connsiteY21" fmla="*/ 3036967 h 4050362"/>
              <a:gd name="connsiteX22" fmla="*/ 2545593 w 2880000"/>
              <a:gd name="connsiteY22" fmla="*/ 3446446 h 4050362"/>
              <a:gd name="connsiteX23" fmla="*/ 2601913 w 2880000"/>
              <a:gd name="connsiteY23" fmla="*/ 3709271 h 4050362"/>
              <a:gd name="connsiteX24" fmla="*/ 2469584 w 2880000"/>
              <a:gd name="connsiteY24" fmla="*/ 3789662 h 4050362"/>
              <a:gd name="connsiteX25" fmla="*/ 1440000 w 2880000"/>
              <a:gd name="connsiteY25" fmla="*/ 4050362 h 4050362"/>
              <a:gd name="connsiteX26" fmla="*/ 599231 w 2880000"/>
              <a:gd name="connsiteY26" fmla="*/ 3880619 h 4050362"/>
              <a:gd name="connsiteX27" fmla="*/ 480591 w 2880000"/>
              <a:gd name="connsiteY27" fmla="*/ 3823467 h 4050362"/>
              <a:gd name="connsiteX28" fmla="*/ 470901 w 2880000"/>
              <a:gd name="connsiteY28" fmla="*/ 3671659 h 4050362"/>
              <a:gd name="connsiteX29" fmla="*/ 470901 w 2880000"/>
              <a:gd name="connsiteY29" fmla="*/ 3562465 h 4050362"/>
              <a:gd name="connsiteX30" fmla="*/ 34123 w 2880000"/>
              <a:gd name="connsiteY30" fmla="*/ 3071091 h 4050362"/>
              <a:gd name="connsiteX31" fmla="*/ 0 w 2880000"/>
              <a:gd name="connsiteY31" fmla="*/ 2907299 h 4050362"/>
              <a:gd name="connsiteX32" fmla="*/ 34123 w 2880000"/>
              <a:gd name="connsiteY32" fmla="*/ 2511470 h 4050362"/>
              <a:gd name="connsiteX33" fmla="*/ 116019 w 2880000"/>
              <a:gd name="connsiteY33" fmla="*/ 2218009 h 4050362"/>
              <a:gd name="connsiteX34" fmla="*/ 122844 w 2880000"/>
              <a:gd name="connsiteY34" fmla="*/ 2149763 h 4050362"/>
              <a:gd name="connsiteX35" fmla="*/ 423128 w 2880000"/>
              <a:gd name="connsiteY35" fmla="*/ 1610617 h 4050362"/>
              <a:gd name="connsiteX36" fmla="*/ 491375 w 2880000"/>
              <a:gd name="connsiteY36" fmla="*/ 1562844 h 4050362"/>
              <a:gd name="connsiteX37" fmla="*/ 839431 w 2880000"/>
              <a:gd name="connsiteY37" fmla="*/ 1364929 h 4050362"/>
              <a:gd name="connsiteX38" fmla="*/ 962275 w 2880000"/>
              <a:gd name="connsiteY38" fmla="*/ 1310332 h 4050362"/>
              <a:gd name="connsiteX39" fmla="*/ 1023697 w 2880000"/>
              <a:gd name="connsiteY39" fmla="*/ 1207963 h 4050362"/>
              <a:gd name="connsiteX40" fmla="*/ 1139716 w 2880000"/>
              <a:gd name="connsiteY40" fmla="*/ 1194313 h 4050362"/>
              <a:gd name="connsiteX41" fmla="*/ 1167015 w 2880000"/>
              <a:gd name="connsiteY41" fmla="*/ 1016872 h 4050362"/>
              <a:gd name="connsiteX42" fmla="*/ 1105593 w 2880000"/>
              <a:gd name="connsiteY42" fmla="*/ 832607 h 4050362"/>
              <a:gd name="connsiteX43" fmla="*/ 1050996 w 2880000"/>
              <a:gd name="connsiteY43" fmla="*/ 771185 h 4050362"/>
              <a:gd name="connsiteX44" fmla="*/ 1023697 w 2880000"/>
              <a:gd name="connsiteY44" fmla="*/ 661991 h 4050362"/>
              <a:gd name="connsiteX45" fmla="*/ 1023697 w 2880000"/>
              <a:gd name="connsiteY45" fmla="*/ 614218 h 4050362"/>
              <a:gd name="connsiteX46" fmla="*/ 1057820 w 2880000"/>
              <a:gd name="connsiteY46" fmla="*/ 607394 h 4050362"/>
              <a:gd name="connsiteX47" fmla="*/ 1023697 w 2880000"/>
              <a:gd name="connsiteY47" fmla="*/ 443602 h 4050362"/>
              <a:gd name="connsiteX48" fmla="*/ 1023697 w 2880000"/>
              <a:gd name="connsiteY48" fmla="*/ 279810 h 4050362"/>
              <a:gd name="connsiteX49" fmla="*/ 1132892 w 2880000"/>
              <a:gd name="connsiteY49" fmla="*/ 116019 h 4050362"/>
              <a:gd name="connsiteX50" fmla="*/ 1323981 w 2880000"/>
              <a:gd name="connsiteY50" fmla="*/ 13649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80000" h="4050362">
                <a:moveTo>
                  <a:pt x="1453650" y="0"/>
                </a:moveTo>
                <a:lnTo>
                  <a:pt x="1603792" y="34123"/>
                </a:lnTo>
                <a:lnTo>
                  <a:pt x="1760759" y="143318"/>
                </a:lnTo>
                <a:lnTo>
                  <a:pt x="1835829" y="307109"/>
                </a:lnTo>
                <a:lnTo>
                  <a:pt x="1849479" y="409479"/>
                </a:lnTo>
                <a:lnTo>
                  <a:pt x="1808531" y="593744"/>
                </a:lnTo>
                <a:lnTo>
                  <a:pt x="1842654" y="621043"/>
                </a:lnTo>
                <a:lnTo>
                  <a:pt x="1794882" y="805308"/>
                </a:lnTo>
                <a:lnTo>
                  <a:pt x="1733460" y="941801"/>
                </a:lnTo>
                <a:lnTo>
                  <a:pt x="1712986" y="1003223"/>
                </a:lnTo>
                <a:lnTo>
                  <a:pt x="1699337" y="1146541"/>
                </a:lnTo>
                <a:lnTo>
                  <a:pt x="1760759" y="1167015"/>
                </a:lnTo>
                <a:lnTo>
                  <a:pt x="1951849" y="1276209"/>
                </a:lnTo>
                <a:lnTo>
                  <a:pt x="1999621" y="1323981"/>
                </a:lnTo>
                <a:lnTo>
                  <a:pt x="2122465" y="1364929"/>
                </a:lnTo>
                <a:lnTo>
                  <a:pt x="2320379" y="1501422"/>
                </a:lnTo>
                <a:lnTo>
                  <a:pt x="2429574" y="1590143"/>
                </a:lnTo>
                <a:lnTo>
                  <a:pt x="2729858" y="2061043"/>
                </a:lnTo>
                <a:lnTo>
                  <a:pt x="2832228" y="2354503"/>
                </a:lnTo>
                <a:lnTo>
                  <a:pt x="2859526" y="2470522"/>
                </a:lnTo>
                <a:lnTo>
                  <a:pt x="2880000" y="2757157"/>
                </a:lnTo>
                <a:lnTo>
                  <a:pt x="2845877" y="3036967"/>
                </a:lnTo>
                <a:lnTo>
                  <a:pt x="2545593" y="3446446"/>
                </a:lnTo>
                <a:lnTo>
                  <a:pt x="2601913" y="3709271"/>
                </a:lnTo>
                <a:lnTo>
                  <a:pt x="2469584" y="3789662"/>
                </a:lnTo>
                <a:cubicBezTo>
                  <a:pt x="2163527" y="3955922"/>
                  <a:pt x="1812792" y="4050362"/>
                  <a:pt x="1440000" y="4050362"/>
                </a:cubicBezTo>
                <a:cubicBezTo>
                  <a:pt x="1141766" y="4050362"/>
                  <a:pt x="857650" y="3989921"/>
                  <a:pt x="599231" y="3880619"/>
                </a:cubicBezTo>
                <a:lnTo>
                  <a:pt x="480591" y="3823467"/>
                </a:lnTo>
                <a:lnTo>
                  <a:pt x="470901" y="3671659"/>
                </a:lnTo>
                <a:lnTo>
                  <a:pt x="470901" y="3562465"/>
                </a:lnTo>
                <a:lnTo>
                  <a:pt x="34123" y="3071091"/>
                </a:lnTo>
                <a:lnTo>
                  <a:pt x="0" y="2907299"/>
                </a:lnTo>
                <a:lnTo>
                  <a:pt x="34123" y="2511470"/>
                </a:lnTo>
                <a:lnTo>
                  <a:pt x="116019" y="2218009"/>
                </a:lnTo>
                <a:lnTo>
                  <a:pt x="122844" y="2149763"/>
                </a:lnTo>
                <a:lnTo>
                  <a:pt x="423128" y="1610617"/>
                </a:lnTo>
                <a:lnTo>
                  <a:pt x="491375" y="1562844"/>
                </a:lnTo>
                <a:lnTo>
                  <a:pt x="839431" y="1364929"/>
                </a:lnTo>
                <a:lnTo>
                  <a:pt x="962275" y="1310332"/>
                </a:lnTo>
                <a:lnTo>
                  <a:pt x="1023697" y="1207963"/>
                </a:lnTo>
                <a:lnTo>
                  <a:pt x="1139716" y="1194313"/>
                </a:lnTo>
                <a:lnTo>
                  <a:pt x="1167015" y="1016872"/>
                </a:lnTo>
                <a:lnTo>
                  <a:pt x="1105593" y="832607"/>
                </a:lnTo>
                <a:lnTo>
                  <a:pt x="1050996" y="771185"/>
                </a:lnTo>
                <a:lnTo>
                  <a:pt x="1023697" y="661991"/>
                </a:lnTo>
                <a:lnTo>
                  <a:pt x="1023697" y="614218"/>
                </a:lnTo>
                <a:lnTo>
                  <a:pt x="1057820" y="607394"/>
                </a:lnTo>
                <a:lnTo>
                  <a:pt x="1023697" y="443602"/>
                </a:lnTo>
                <a:lnTo>
                  <a:pt x="1023697" y="279810"/>
                </a:lnTo>
                <a:lnTo>
                  <a:pt x="1132892" y="116019"/>
                </a:lnTo>
                <a:lnTo>
                  <a:pt x="1323981" y="13649"/>
                </a:lnTo>
                <a:close/>
              </a:path>
            </a:pathLst>
          </a:cu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B592A53-A910-A351-2ED0-5D5D06150C1F}"/>
              </a:ext>
            </a:extLst>
          </p:cNvPr>
          <p:cNvSpPr/>
          <p:nvPr/>
        </p:nvSpPr>
        <p:spPr>
          <a:xfrm>
            <a:off x="6878288" y="1538240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381ACA-BCBF-608D-BC06-96385BD3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9289" r="22079" b="3206"/>
          <a:stretch>
            <a:fillRect/>
          </a:stretch>
        </p:blipFill>
        <p:spPr>
          <a:xfrm>
            <a:off x="7692260" y="1807878"/>
            <a:ext cx="2867478" cy="4050362"/>
          </a:xfrm>
          <a:custGeom>
            <a:avLst/>
            <a:gdLst>
              <a:gd name="connsiteX0" fmla="*/ 1483826 w 2867478"/>
              <a:gd name="connsiteY0" fmla="*/ 0 h 4050362"/>
              <a:gd name="connsiteX1" fmla="*/ 1684174 w 2867478"/>
              <a:gd name="connsiteY1" fmla="*/ 75131 h 4050362"/>
              <a:gd name="connsiteX2" fmla="*/ 1821913 w 2867478"/>
              <a:gd name="connsiteY2" fmla="*/ 281739 h 4050362"/>
              <a:gd name="connsiteX3" fmla="*/ 2003478 w 2867478"/>
              <a:gd name="connsiteY3" fmla="*/ 788870 h 4050362"/>
              <a:gd name="connsiteX4" fmla="*/ 2122434 w 2867478"/>
              <a:gd name="connsiteY4" fmla="*/ 1101913 h 4050362"/>
              <a:gd name="connsiteX5" fmla="*/ 2216348 w 2867478"/>
              <a:gd name="connsiteY5" fmla="*/ 1414957 h 4050362"/>
              <a:gd name="connsiteX6" fmla="*/ 2272696 w 2867478"/>
              <a:gd name="connsiteY6" fmla="*/ 1515131 h 4050362"/>
              <a:gd name="connsiteX7" fmla="*/ 2285217 w 2867478"/>
              <a:gd name="connsiteY7" fmla="*/ 1602783 h 4050362"/>
              <a:gd name="connsiteX8" fmla="*/ 2404174 w 2867478"/>
              <a:gd name="connsiteY8" fmla="*/ 1684174 h 4050362"/>
              <a:gd name="connsiteX9" fmla="*/ 2504348 w 2867478"/>
              <a:gd name="connsiteY9" fmla="*/ 1809391 h 4050362"/>
              <a:gd name="connsiteX10" fmla="*/ 2592000 w 2867478"/>
              <a:gd name="connsiteY10" fmla="*/ 2047305 h 4050362"/>
              <a:gd name="connsiteX11" fmla="*/ 2692174 w 2867478"/>
              <a:gd name="connsiteY11" fmla="*/ 2291478 h 4050362"/>
              <a:gd name="connsiteX12" fmla="*/ 2742260 w 2867478"/>
              <a:gd name="connsiteY12" fmla="*/ 2335305 h 4050362"/>
              <a:gd name="connsiteX13" fmla="*/ 2729739 w 2867478"/>
              <a:gd name="connsiteY13" fmla="*/ 2422957 h 4050362"/>
              <a:gd name="connsiteX14" fmla="*/ 2836174 w 2867478"/>
              <a:gd name="connsiteY14" fmla="*/ 2679652 h 4050362"/>
              <a:gd name="connsiteX15" fmla="*/ 2848696 w 2867478"/>
              <a:gd name="connsiteY15" fmla="*/ 3030261 h 4050362"/>
              <a:gd name="connsiteX16" fmla="*/ 2867478 w 2867478"/>
              <a:gd name="connsiteY16" fmla="*/ 3299478 h 4050362"/>
              <a:gd name="connsiteX17" fmla="*/ 2852793 w 2867478"/>
              <a:gd name="connsiteY17" fmla="*/ 3428711 h 4050362"/>
              <a:gd name="connsiteX18" fmla="*/ 2711504 w 2867478"/>
              <a:gd name="connsiteY18" fmla="*/ 3557123 h 4050362"/>
              <a:gd name="connsiteX19" fmla="*/ 1337543 w 2867478"/>
              <a:gd name="connsiteY19" fmla="*/ 4050362 h 4050362"/>
              <a:gd name="connsiteX20" fmla="*/ 129867 w 2867478"/>
              <a:gd name="connsiteY20" fmla="*/ 3681468 h 4050362"/>
              <a:gd name="connsiteX21" fmla="*/ 124705 w 2867478"/>
              <a:gd name="connsiteY21" fmla="*/ 3677608 h 4050362"/>
              <a:gd name="connsiteX22" fmla="*/ 125217 w 2867478"/>
              <a:gd name="connsiteY22" fmla="*/ 3675131 h 4050362"/>
              <a:gd name="connsiteX23" fmla="*/ 106435 w 2867478"/>
              <a:gd name="connsiteY23" fmla="*/ 3568696 h 4050362"/>
              <a:gd name="connsiteX24" fmla="*/ 43826 w 2867478"/>
              <a:gd name="connsiteY24" fmla="*/ 3343305 h 4050362"/>
              <a:gd name="connsiteX25" fmla="*/ 75130 w 2867478"/>
              <a:gd name="connsiteY25" fmla="*/ 3111652 h 4050362"/>
              <a:gd name="connsiteX26" fmla="*/ 12522 w 2867478"/>
              <a:gd name="connsiteY26" fmla="*/ 3005218 h 4050362"/>
              <a:gd name="connsiteX27" fmla="*/ 0 w 2867478"/>
              <a:gd name="connsiteY27" fmla="*/ 2823652 h 4050362"/>
              <a:gd name="connsiteX28" fmla="*/ 37565 w 2867478"/>
              <a:gd name="connsiteY28" fmla="*/ 2592000 h 4050362"/>
              <a:gd name="connsiteX29" fmla="*/ 93913 w 2867478"/>
              <a:gd name="connsiteY29" fmla="*/ 2310261 h 4050362"/>
              <a:gd name="connsiteX30" fmla="*/ 156522 w 2867478"/>
              <a:gd name="connsiteY30" fmla="*/ 2247652 h 4050362"/>
              <a:gd name="connsiteX31" fmla="*/ 306783 w 2867478"/>
              <a:gd name="connsiteY31" fmla="*/ 1865739 h 4050362"/>
              <a:gd name="connsiteX32" fmla="*/ 413217 w 2867478"/>
              <a:gd name="connsiteY32" fmla="*/ 1671652 h 4050362"/>
              <a:gd name="connsiteX33" fmla="*/ 544696 w 2867478"/>
              <a:gd name="connsiteY33" fmla="*/ 1590261 h 4050362"/>
              <a:gd name="connsiteX34" fmla="*/ 601043 w 2867478"/>
              <a:gd name="connsiteY34" fmla="*/ 1565218 h 4050362"/>
              <a:gd name="connsiteX35" fmla="*/ 569739 w 2867478"/>
              <a:gd name="connsiteY35" fmla="*/ 1515131 h 4050362"/>
              <a:gd name="connsiteX36" fmla="*/ 657391 w 2867478"/>
              <a:gd name="connsiteY36" fmla="*/ 1352348 h 4050362"/>
              <a:gd name="connsiteX37" fmla="*/ 801391 w 2867478"/>
              <a:gd name="connsiteY37" fmla="*/ 1033044 h 4050362"/>
              <a:gd name="connsiteX38" fmla="*/ 907826 w 2867478"/>
              <a:gd name="connsiteY38" fmla="*/ 619826 h 4050362"/>
              <a:gd name="connsiteX39" fmla="*/ 1020522 w 2867478"/>
              <a:gd name="connsiteY39" fmla="*/ 256696 h 4050362"/>
              <a:gd name="connsiteX40" fmla="*/ 1058087 w 2867478"/>
              <a:gd name="connsiteY40" fmla="*/ 175304 h 4050362"/>
              <a:gd name="connsiteX41" fmla="*/ 1220869 w 2867478"/>
              <a:gd name="connsiteY41" fmla="*/ 37565 h 4050362"/>
              <a:gd name="connsiteX42" fmla="*/ 1352348 w 2867478"/>
              <a:gd name="connsiteY42" fmla="*/ 6261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67478" h="4050362">
                <a:moveTo>
                  <a:pt x="1483826" y="0"/>
                </a:moveTo>
                <a:lnTo>
                  <a:pt x="1684174" y="75131"/>
                </a:lnTo>
                <a:lnTo>
                  <a:pt x="1821913" y="281739"/>
                </a:lnTo>
                <a:lnTo>
                  <a:pt x="2003478" y="788870"/>
                </a:lnTo>
                <a:lnTo>
                  <a:pt x="2122434" y="1101913"/>
                </a:lnTo>
                <a:lnTo>
                  <a:pt x="2216348" y="1414957"/>
                </a:lnTo>
                <a:lnTo>
                  <a:pt x="2272696" y="1515131"/>
                </a:lnTo>
                <a:lnTo>
                  <a:pt x="2285217" y="1602783"/>
                </a:lnTo>
                <a:lnTo>
                  <a:pt x="2404174" y="1684174"/>
                </a:lnTo>
                <a:lnTo>
                  <a:pt x="2504348" y="1809391"/>
                </a:lnTo>
                <a:lnTo>
                  <a:pt x="2592000" y="2047305"/>
                </a:lnTo>
                <a:lnTo>
                  <a:pt x="2692174" y="2291478"/>
                </a:lnTo>
                <a:lnTo>
                  <a:pt x="2742260" y="2335305"/>
                </a:lnTo>
                <a:lnTo>
                  <a:pt x="2729739" y="2422957"/>
                </a:lnTo>
                <a:lnTo>
                  <a:pt x="2836174" y="2679652"/>
                </a:lnTo>
                <a:lnTo>
                  <a:pt x="2848696" y="3030261"/>
                </a:lnTo>
                <a:lnTo>
                  <a:pt x="2867478" y="3299478"/>
                </a:lnTo>
                <a:lnTo>
                  <a:pt x="2852793" y="3428711"/>
                </a:lnTo>
                <a:lnTo>
                  <a:pt x="2711504" y="3557123"/>
                </a:lnTo>
                <a:cubicBezTo>
                  <a:pt x="2338128" y="3865260"/>
                  <a:pt x="1859452" y="4050362"/>
                  <a:pt x="1337543" y="4050362"/>
                </a:cubicBezTo>
                <a:cubicBezTo>
                  <a:pt x="890192" y="4050362"/>
                  <a:pt x="474605" y="3914369"/>
                  <a:pt x="129867" y="3681468"/>
                </a:cubicBezTo>
                <a:lnTo>
                  <a:pt x="124705" y="3677608"/>
                </a:lnTo>
                <a:lnTo>
                  <a:pt x="125217" y="3675131"/>
                </a:lnTo>
                <a:lnTo>
                  <a:pt x="106435" y="3568696"/>
                </a:lnTo>
                <a:lnTo>
                  <a:pt x="43826" y="3343305"/>
                </a:lnTo>
                <a:lnTo>
                  <a:pt x="75130" y="3111652"/>
                </a:lnTo>
                <a:lnTo>
                  <a:pt x="12522" y="3005218"/>
                </a:lnTo>
                <a:lnTo>
                  <a:pt x="0" y="2823652"/>
                </a:lnTo>
                <a:lnTo>
                  <a:pt x="37565" y="2592000"/>
                </a:lnTo>
                <a:lnTo>
                  <a:pt x="93913" y="2310261"/>
                </a:lnTo>
                <a:lnTo>
                  <a:pt x="156522" y="2247652"/>
                </a:lnTo>
                <a:lnTo>
                  <a:pt x="306783" y="1865739"/>
                </a:lnTo>
                <a:lnTo>
                  <a:pt x="413217" y="1671652"/>
                </a:lnTo>
                <a:lnTo>
                  <a:pt x="544696" y="1590261"/>
                </a:lnTo>
                <a:lnTo>
                  <a:pt x="601043" y="1565218"/>
                </a:lnTo>
                <a:lnTo>
                  <a:pt x="569739" y="1515131"/>
                </a:lnTo>
                <a:lnTo>
                  <a:pt x="657391" y="1352348"/>
                </a:lnTo>
                <a:lnTo>
                  <a:pt x="801391" y="1033044"/>
                </a:lnTo>
                <a:lnTo>
                  <a:pt x="907826" y="619826"/>
                </a:lnTo>
                <a:lnTo>
                  <a:pt x="1020522" y="256696"/>
                </a:lnTo>
                <a:lnTo>
                  <a:pt x="1058087" y="175304"/>
                </a:lnTo>
                <a:lnTo>
                  <a:pt x="1220869" y="37565"/>
                </a:lnTo>
                <a:lnTo>
                  <a:pt x="1352348" y="626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1E381-79FD-9A21-AB97-000A76B4E20E}"/>
              </a:ext>
            </a:extLst>
          </p:cNvPr>
          <p:cNvSpPr txBox="1"/>
          <p:nvPr/>
        </p:nvSpPr>
        <p:spPr>
          <a:xfrm>
            <a:off x="2928330" y="-169791"/>
            <a:ext cx="68356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</a:rPr>
              <a:t>Команда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3ACA0-6804-074B-05B6-93B0CBA7496E}"/>
              </a:ext>
            </a:extLst>
          </p:cNvPr>
          <p:cNvSpPr txBox="1"/>
          <p:nvPr/>
        </p:nvSpPr>
        <p:spPr>
          <a:xfrm>
            <a:off x="3841144" y="920098"/>
            <a:ext cx="5010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INDOOR AIR TECHNOLOGIES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1C790-897D-9B07-FE33-7100D0A315AB}"/>
              </a:ext>
            </a:extLst>
          </p:cNvPr>
          <p:cNvSpPr txBox="1"/>
          <p:nvPr/>
        </p:nvSpPr>
        <p:spPr>
          <a:xfrm>
            <a:off x="7888320" y="6858000"/>
            <a:ext cx="2475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Питинова Дарья</a:t>
            </a:r>
          </a:p>
          <a:p>
            <a:pPr algn="ctr"/>
            <a:r>
              <a:rPr lang="ru-RU" dirty="0"/>
              <a:t>Лидер проекта</a:t>
            </a:r>
          </a:p>
          <a:p>
            <a:pPr algn="ctr"/>
            <a:r>
              <a:rPr lang="ru-RU" dirty="0"/>
              <a:t>Дизайнер презентаций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4D513-2A6D-7E42-C351-F857138A2560}"/>
              </a:ext>
            </a:extLst>
          </p:cNvPr>
          <p:cNvSpPr txBox="1"/>
          <p:nvPr/>
        </p:nvSpPr>
        <p:spPr>
          <a:xfrm>
            <a:off x="2577946" y="6858000"/>
            <a:ext cx="1722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Рогуля Роман</a:t>
            </a:r>
          </a:p>
          <a:p>
            <a:pPr algn="ctr"/>
            <a:r>
              <a:rPr lang="ru-RU" dirty="0"/>
              <a:t>Генератор идей</a:t>
            </a:r>
          </a:p>
          <a:p>
            <a:pPr algn="ctr"/>
            <a:r>
              <a:rPr lang="ru-RU" dirty="0"/>
              <a:t>Спикер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CD2E22-855D-4DA4-C3D9-2831B75F721D}"/>
              </a:ext>
            </a:extLst>
          </p:cNvPr>
          <p:cNvSpPr txBox="1"/>
          <p:nvPr/>
        </p:nvSpPr>
        <p:spPr>
          <a:xfrm>
            <a:off x="-9360237" y="816383"/>
            <a:ext cx="9570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Команда первокурсников занимающуюся разработкой элементов вентиляционных систем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0ACAC551-0919-FB5C-5C42-F49412B6A44C}"/>
              </a:ext>
            </a:extLst>
          </p:cNvPr>
          <p:cNvSpPr/>
          <p:nvPr/>
        </p:nvSpPr>
        <p:spPr>
          <a:xfrm>
            <a:off x="558372" y="176123"/>
            <a:ext cx="2021840" cy="56417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51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1982C8-6E77-5A29-1686-8FF74B33E87D}"/>
              </a:ext>
            </a:extLst>
          </p:cNvPr>
          <p:cNvSpPr/>
          <p:nvPr/>
        </p:nvSpPr>
        <p:spPr>
          <a:xfrm>
            <a:off x="0" y="0"/>
            <a:ext cx="12192000" cy="369824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748E214-BBCE-1DF2-F92A-701F10814922}"/>
              </a:ext>
            </a:extLst>
          </p:cNvPr>
          <p:cNvSpPr/>
          <p:nvPr/>
        </p:nvSpPr>
        <p:spPr>
          <a:xfrm>
            <a:off x="1279144" y="1538240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64A18-A74D-86CD-B30E-70AE7231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2482" r="10492" b="3335"/>
          <a:stretch>
            <a:fillRect/>
          </a:stretch>
        </p:blipFill>
        <p:spPr>
          <a:xfrm>
            <a:off x="1999144" y="1807878"/>
            <a:ext cx="2880000" cy="4050362"/>
          </a:xfrm>
          <a:custGeom>
            <a:avLst/>
            <a:gdLst>
              <a:gd name="connsiteX0" fmla="*/ 1453650 w 2880000"/>
              <a:gd name="connsiteY0" fmla="*/ 0 h 4050362"/>
              <a:gd name="connsiteX1" fmla="*/ 1603792 w 2880000"/>
              <a:gd name="connsiteY1" fmla="*/ 34123 h 4050362"/>
              <a:gd name="connsiteX2" fmla="*/ 1760759 w 2880000"/>
              <a:gd name="connsiteY2" fmla="*/ 143318 h 4050362"/>
              <a:gd name="connsiteX3" fmla="*/ 1835829 w 2880000"/>
              <a:gd name="connsiteY3" fmla="*/ 307109 h 4050362"/>
              <a:gd name="connsiteX4" fmla="*/ 1849479 w 2880000"/>
              <a:gd name="connsiteY4" fmla="*/ 409479 h 4050362"/>
              <a:gd name="connsiteX5" fmla="*/ 1808531 w 2880000"/>
              <a:gd name="connsiteY5" fmla="*/ 593744 h 4050362"/>
              <a:gd name="connsiteX6" fmla="*/ 1842654 w 2880000"/>
              <a:gd name="connsiteY6" fmla="*/ 621043 h 4050362"/>
              <a:gd name="connsiteX7" fmla="*/ 1794882 w 2880000"/>
              <a:gd name="connsiteY7" fmla="*/ 805308 h 4050362"/>
              <a:gd name="connsiteX8" fmla="*/ 1733460 w 2880000"/>
              <a:gd name="connsiteY8" fmla="*/ 941801 h 4050362"/>
              <a:gd name="connsiteX9" fmla="*/ 1712986 w 2880000"/>
              <a:gd name="connsiteY9" fmla="*/ 1003223 h 4050362"/>
              <a:gd name="connsiteX10" fmla="*/ 1699337 w 2880000"/>
              <a:gd name="connsiteY10" fmla="*/ 1146541 h 4050362"/>
              <a:gd name="connsiteX11" fmla="*/ 1760759 w 2880000"/>
              <a:gd name="connsiteY11" fmla="*/ 1167015 h 4050362"/>
              <a:gd name="connsiteX12" fmla="*/ 1951849 w 2880000"/>
              <a:gd name="connsiteY12" fmla="*/ 1276209 h 4050362"/>
              <a:gd name="connsiteX13" fmla="*/ 1999621 w 2880000"/>
              <a:gd name="connsiteY13" fmla="*/ 1323981 h 4050362"/>
              <a:gd name="connsiteX14" fmla="*/ 2122465 w 2880000"/>
              <a:gd name="connsiteY14" fmla="*/ 1364929 h 4050362"/>
              <a:gd name="connsiteX15" fmla="*/ 2320379 w 2880000"/>
              <a:gd name="connsiteY15" fmla="*/ 1501422 h 4050362"/>
              <a:gd name="connsiteX16" fmla="*/ 2429574 w 2880000"/>
              <a:gd name="connsiteY16" fmla="*/ 1590143 h 4050362"/>
              <a:gd name="connsiteX17" fmla="*/ 2729858 w 2880000"/>
              <a:gd name="connsiteY17" fmla="*/ 2061043 h 4050362"/>
              <a:gd name="connsiteX18" fmla="*/ 2832228 w 2880000"/>
              <a:gd name="connsiteY18" fmla="*/ 2354503 h 4050362"/>
              <a:gd name="connsiteX19" fmla="*/ 2859526 w 2880000"/>
              <a:gd name="connsiteY19" fmla="*/ 2470522 h 4050362"/>
              <a:gd name="connsiteX20" fmla="*/ 2880000 w 2880000"/>
              <a:gd name="connsiteY20" fmla="*/ 2757157 h 4050362"/>
              <a:gd name="connsiteX21" fmla="*/ 2845877 w 2880000"/>
              <a:gd name="connsiteY21" fmla="*/ 3036967 h 4050362"/>
              <a:gd name="connsiteX22" fmla="*/ 2545593 w 2880000"/>
              <a:gd name="connsiteY22" fmla="*/ 3446446 h 4050362"/>
              <a:gd name="connsiteX23" fmla="*/ 2601913 w 2880000"/>
              <a:gd name="connsiteY23" fmla="*/ 3709271 h 4050362"/>
              <a:gd name="connsiteX24" fmla="*/ 2469584 w 2880000"/>
              <a:gd name="connsiteY24" fmla="*/ 3789662 h 4050362"/>
              <a:gd name="connsiteX25" fmla="*/ 1440000 w 2880000"/>
              <a:gd name="connsiteY25" fmla="*/ 4050362 h 4050362"/>
              <a:gd name="connsiteX26" fmla="*/ 599231 w 2880000"/>
              <a:gd name="connsiteY26" fmla="*/ 3880619 h 4050362"/>
              <a:gd name="connsiteX27" fmla="*/ 480591 w 2880000"/>
              <a:gd name="connsiteY27" fmla="*/ 3823467 h 4050362"/>
              <a:gd name="connsiteX28" fmla="*/ 470901 w 2880000"/>
              <a:gd name="connsiteY28" fmla="*/ 3671659 h 4050362"/>
              <a:gd name="connsiteX29" fmla="*/ 470901 w 2880000"/>
              <a:gd name="connsiteY29" fmla="*/ 3562465 h 4050362"/>
              <a:gd name="connsiteX30" fmla="*/ 34123 w 2880000"/>
              <a:gd name="connsiteY30" fmla="*/ 3071091 h 4050362"/>
              <a:gd name="connsiteX31" fmla="*/ 0 w 2880000"/>
              <a:gd name="connsiteY31" fmla="*/ 2907299 h 4050362"/>
              <a:gd name="connsiteX32" fmla="*/ 34123 w 2880000"/>
              <a:gd name="connsiteY32" fmla="*/ 2511470 h 4050362"/>
              <a:gd name="connsiteX33" fmla="*/ 116019 w 2880000"/>
              <a:gd name="connsiteY33" fmla="*/ 2218009 h 4050362"/>
              <a:gd name="connsiteX34" fmla="*/ 122844 w 2880000"/>
              <a:gd name="connsiteY34" fmla="*/ 2149763 h 4050362"/>
              <a:gd name="connsiteX35" fmla="*/ 423128 w 2880000"/>
              <a:gd name="connsiteY35" fmla="*/ 1610617 h 4050362"/>
              <a:gd name="connsiteX36" fmla="*/ 491375 w 2880000"/>
              <a:gd name="connsiteY36" fmla="*/ 1562844 h 4050362"/>
              <a:gd name="connsiteX37" fmla="*/ 839431 w 2880000"/>
              <a:gd name="connsiteY37" fmla="*/ 1364929 h 4050362"/>
              <a:gd name="connsiteX38" fmla="*/ 962275 w 2880000"/>
              <a:gd name="connsiteY38" fmla="*/ 1310332 h 4050362"/>
              <a:gd name="connsiteX39" fmla="*/ 1023697 w 2880000"/>
              <a:gd name="connsiteY39" fmla="*/ 1207963 h 4050362"/>
              <a:gd name="connsiteX40" fmla="*/ 1139716 w 2880000"/>
              <a:gd name="connsiteY40" fmla="*/ 1194313 h 4050362"/>
              <a:gd name="connsiteX41" fmla="*/ 1167015 w 2880000"/>
              <a:gd name="connsiteY41" fmla="*/ 1016872 h 4050362"/>
              <a:gd name="connsiteX42" fmla="*/ 1105593 w 2880000"/>
              <a:gd name="connsiteY42" fmla="*/ 832607 h 4050362"/>
              <a:gd name="connsiteX43" fmla="*/ 1050996 w 2880000"/>
              <a:gd name="connsiteY43" fmla="*/ 771185 h 4050362"/>
              <a:gd name="connsiteX44" fmla="*/ 1023697 w 2880000"/>
              <a:gd name="connsiteY44" fmla="*/ 661991 h 4050362"/>
              <a:gd name="connsiteX45" fmla="*/ 1023697 w 2880000"/>
              <a:gd name="connsiteY45" fmla="*/ 614218 h 4050362"/>
              <a:gd name="connsiteX46" fmla="*/ 1057820 w 2880000"/>
              <a:gd name="connsiteY46" fmla="*/ 607394 h 4050362"/>
              <a:gd name="connsiteX47" fmla="*/ 1023697 w 2880000"/>
              <a:gd name="connsiteY47" fmla="*/ 443602 h 4050362"/>
              <a:gd name="connsiteX48" fmla="*/ 1023697 w 2880000"/>
              <a:gd name="connsiteY48" fmla="*/ 279810 h 4050362"/>
              <a:gd name="connsiteX49" fmla="*/ 1132892 w 2880000"/>
              <a:gd name="connsiteY49" fmla="*/ 116019 h 4050362"/>
              <a:gd name="connsiteX50" fmla="*/ 1323981 w 2880000"/>
              <a:gd name="connsiteY50" fmla="*/ 13649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80000" h="4050362">
                <a:moveTo>
                  <a:pt x="1453650" y="0"/>
                </a:moveTo>
                <a:lnTo>
                  <a:pt x="1603792" y="34123"/>
                </a:lnTo>
                <a:lnTo>
                  <a:pt x="1760759" y="143318"/>
                </a:lnTo>
                <a:lnTo>
                  <a:pt x="1835829" y="307109"/>
                </a:lnTo>
                <a:lnTo>
                  <a:pt x="1849479" y="409479"/>
                </a:lnTo>
                <a:lnTo>
                  <a:pt x="1808531" y="593744"/>
                </a:lnTo>
                <a:lnTo>
                  <a:pt x="1842654" y="621043"/>
                </a:lnTo>
                <a:lnTo>
                  <a:pt x="1794882" y="805308"/>
                </a:lnTo>
                <a:lnTo>
                  <a:pt x="1733460" y="941801"/>
                </a:lnTo>
                <a:lnTo>
                  <a:pt x="1712986" y="1003223"/>
                </a:lnTo>
                <a:lnTo>
                  <a:pt x="1699337" y="1146541"/>
                </a:lnTo>
                <a:lnTo>
                  <a:pt x="1760759" y="1167015"/>
                </a:lnTo>
                <a:lnTo>
                  <a:pt x="1951849" y="1276209"/>
                </a:lnTo>
                <a:lnTo>
                  <a:pt x="1999621" y="1323981"/>
                </a:lnTo>
                <a:lnTo>
                  <a:pt x="2122465" y="1364929"/>
                </a:lnTo>
                <a:lnTo>
                  <a:pt x="2320379" y="1501422"/>
                </a:lnTo>
                <a:lnTo>
                  <a:pt x="2429574" y="1590143"/>
                </a:lnTo>
                <a:lnTo>
                  <a:pt x="2729858" y="2061043"/>
                </a:lnTo>
                <a:lnTo>
                  <a:pt x="2832228" y="2354503"/>
                </a:lnTo>
                <a:lnTo>
                  <a:pt x="2859526" y="2470522"/>
                </a:lnTo>
                <a:lnTo>
                  <a:pt x="2880000" y="2757157"/>
                </a:lnTo>
                <a:lnTo>
                  <a:pt x="2845877" y="3036967"/>
                </a:lnTo>
                <a:lnTo>
                  <a:pt x="2545593" y="3446446"/>
                </a:lnTo>
                <a:lnTo>
                  <a:pt x="2601913" y="3709271"/>
                </a:lnTo>
                <a:lnTo>
                  <a:pt x="2469584" y="3789662"/>
                </a:lnTo>
                <a:cubicBezTo>
                  <a:pt x="2163527" y="3955922"/>
                  <a:pt x="1812792" y="4050362"/>
                  <a:pt x="1440000" y="4050362"/>
                </a:cubicBezTo>
                <a:cubicBezTo>
                  <a:pt x="1141766" y="4050362"/>
                  <a:pt x="857650" y="3989921"/>
                  <a:pt x="599231" y="3880619"/>
                </a:cubicBezTo>
                <a:lnTo>
                  <a:pt x="480591" y="3823467"/>
                </a:lnTo>
                <a:lnTo>
                  <a:pt x="470901" y="3671659"/>
                </a:lnTo>
                <a:lnTo>
                  <a:pt x="470901" y="3562465"/>
                </a:lnTo>
                <a:lnTo>
                  <a:pt x="34123" y="3071091"/>
                </a:lnTo>
                <a:lnTo>
                  <a:pt x="0" y="2907299"/>
                </a:lnTo>
                <a:lnTo>
                  <a:pt x="34123" y="2511470"/>
                </a:lnTo>
                <a:lnTo>
                  <a:pt x="116019" y="2218009"/>
                </a:lnTo>
                <a:lnTo>
                  <a:pt x="122844" y="2149763"/>
                </a:lnTo>
                <a:lnTo>
                  <a:pt x="423128" y="1610617"/>
                </a:lnTo>
                <a:lnTo>
                  <a:pt x="491375" y="1562844"/>
                </a:lnTo>
                <a:lnTo>
                  <a:pt x="839431" y="1364929"/>
                </a:lnTo>
                <a:lnTo>
                  <a:pt x="962275" y="1310332"/>
                </a:lnTo>
                <a:lnTo>
                  <a:pt x="1023697" y="1207963"/>
                </a:lnTo>
                <a:lnTo>
                  <a:pt x="1139716" y="1194313"/>
                </a:lnTo>
                <a:lnTo>
                  <a:pt x="1167015" y="1016872"/>
                </a:lnTo>
                <a:lnTo>
                  <a:pt x="1105593" y="832607"/>
                </a:lnTo>
                <a:lnTo>
                  <a:pt x="1050996" y="771185"/>
                </a:lnTo>
                <a:lnTo>
                  <a:pt x="1023697" y="661991"/>
                </a:lnTo>
                <a:lnTo>
                  <a:pt x="1023697" y="614218"/>
                </a:lnTo>
                <a:lnTo>
                  <a:pt x="1057820" y="607394"/>
                </a:lnTo>
                <a:lnTo>
                  <a:pt x="1023697" y="443602"/>
                </a:lnTo>
                <a:lnTo>
                  <a:pt x="1023697" y="279810"/>
                </a:lnTo>
                <a:lnTo>
                  <a:pt x="1132892" y="116019"/>
                </a:lnTo>
                <a:lnTo>
                  <a:pt x="1323981" y="13649"/>
                </a:lnTo>
                <a:close/>
              </a:path>
            </a:pathLst>
          </a:cu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B592A53-A910-A351-2ED0-5D5D06150C1F}"/>
              </a:ext>
            </a:extLst>
          </p:cNvPr>
          <p:cNvSpPr/>
          <p:nvPr/>
        </p:nvSpPr>
        <p:spPr>
          <a:xfrm>
            <a:off x="6878288" y="1538240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381ACA-BCBF-608D-BC06-96385BD3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9289" r="22079" b="3206"/>
          <a:stretch>
            <a:fillRect/>
          </a:stretch>
        </p:blipFill>
        <p:spPr>
          <a:xfrm>
            <a:off x="7692260" y="1807878"/>
            <a:ext cx="2867478" cy="4050362"/>
          </a:xfrm>
          <a:custGeom>
            <a:avLst/>
            <a:gdLst>
              <a:gd name="connsiteX0" fmla="*/ 1483826 w 2867478"/>
              <a:gd name="connsiteY0" fmla="*/ 0 h 4050362"/>
              <a:gd name="connsiteX1" fmla="*/ 1684174 w 2867478"/>
              <a:gd name="connsiteY1" fmla="*/ 75131 h 4050362"/>
              <a:gd name="connsiteX2" fmla="*/ 1821913 w 2867478"/>
              <a:gd name="connsiteY2" fmla="*/ 281739 h 4050362"/>
              <a:gd name="connsiteX3" fmla="*/ 2003478 w 2867478"/>
              <a:gd name="connsiteY3" fmla="*/ 788870 h 4050362"/>
              <a:gd name="connsiteX4" fmla="*/ 2122434 w 2867478"/>
              <a:gd name="connsiteY4" fmla="*/ 1101913 h 4050362"/>
              <a:gd name="connsiteX5" fmla="*/ 2216348 w 2867478"/>
              <a:gd name="connsiteY5" fmla="*/ 1414957 h 4050362"/>
              <a:gd name="connsiteX6" fmla="*/ 2272696 w 2867478"/>
              <a:gd name="connsiteY6" fmla="*/ 1515131 h 4050362"/>
              <a:gd name="connsiteX7" fmla="*/ 2285217 w 2867478"/>
              <a:gd name="connsiteY7" fmla="*/ 1602783 h 4050362"/>
              <a:gd name="connsiteX8" fmla="*/ 2404174 w 2867478"/>
              <a:gd name="connsiteY8" fmla="*/ 1684174 h 4050362"/>
              <a:gd name="connsiteX9" fmla="*/ 2504348 w 2867478"/>
              <a:gd name="connsiteY9" fmla="*/ 1809391 h 4050362"/>
              <a:gd name="connsiteX10" fmla="*/ 2592000 w 2867478"/>
              <a:gd name="connsiteY10" fmla="*/ 2047305 h 4050362"/>
              <a:gd name="connsiteX11" fmla="*/ 2692174 w 2867478"/>
              <a:gd name="connsiteY11" fmla="*/ 2291478 h 4050362"/>
              <a:gd name="connsiteX12" fmla="*/ 2742260 w 2867478"/>
              <a:gd name="connsiteY12" fmla="*/ 2335305 h 4050362"/>
              <a:gd name="connsiteX13" fmla="*/ 2729739 w 2867478"/>
              <a:gd name="connsiteY13" fmla="*/ 2422957 h 4050362"/>
              <a:gd name="connsiteX14" fmla="*/ 2836174 w 2867478"/>
              <a:gd name="connsiteY14" fmla="*/ 2679652 h 4050362"/>
              <a:gd name="connsiteX15" fmla="*/ 2848696 w 2867478"/>
              <a:gd name="connsiteY15" fmla="*/ 3030261 h 4050362"/>
              <a:gd name="connsiteX16" fmla="*/ 2867478 w 2867478"/>
              <a:gd name="connsiteY16" fmla="*/ 3299478 h 4050362"/>
              <a:gd name="connsiteX17" fmla="*/ 2852793 w 2867478"/>
              <a:gd name="connsiteY17" fmla="*/ 3428711 h 4050362"/>
              <a:gd name="connsiteX18" fmla="*/ 2711504 w 2867478"/>
              <a:gd name="connsiteY18" fmla="*/ 3557123 h 4050362"/>
              <a:gd name="connsiteX19" fmla="*/ 1337543 w 2867478"/>
              <a:gd name="connsiteY19" fmla="*/ 4050362 h 4050362"/>
              <a:gd name="connsiteX20" fmla="*/ 129867 w 2867478"/>
              <a:gd name="connsiteY20" fmla="*/ 3681468 h 4050362"/>
              <a:gd name="connsiteX21" fmla="*/ 124705 w 2867478"/>
              <a:gd name="connsiteY21" fmla="*/ 3677608 h 4050362"/>
              <a:gd name="connsiteX22" fmla="*/ 125217 w 2867478"/>
              <a:gd name="connsiteY22" fmla="*/ 3675131 h 4050362"/>
              <a:gd name="connsiteX23" fmla="*/ 106435 w 2867478"/>
              <a:gd name="connsiteY23" fmla="*/ 3568696 h 4050362"/>
              <a:gd name="connsiteX24" fmla="*/ 43826 w 2867478"/>
              <a:gd name="connsiteY24" fmla="*/ 3343305 h 4050362"/>
              <a:gd name="connsiteX25" fmla="*/ 75130 w 2867478"/>
              <a:gd name="connsiteY25" fmla="*/ 3111652 h 4050362"/>
              <a:gd name="connsiteX26" fmla="*/ 12522 w 2867478"/>
              <a:gd name="connsiteY26" fmla="*/ 3005218 h 4050362"/>
              <a:gd name="connsiteX27" fmla="*/ 0 w 2867478"/>
              <a:gd name="connsiteY27" fmla="*/ 2823652 h 4050362"/>
              <a:gd name="connsiteX28" fmla="*/ 37565 w 2867478"/>
              <a:gd name="connsiteY28" fmla="*/ 2592000 h 4050362"/>
              <a:gd name="connsiteX29" fmla="*/ 93913 w 2867478"/>
              <a:gd name="connsiteY29" fmla="*/ 2310261 h 4050362"/>
              <a:gd name="connsiteX30" fmla="*/ 156522 w 2867478"/>
              <a:gd name="connsiteY30" fmla="*/ 2247652 h 4050362"/>
              <a:gd name="connsiteX31" fmla="*/ 306783 w 2867478"/>
              <a:gd name="connsiteY31" fmla="*/ 1865739 h 4050362"/>
              <a:gd name="connsiteX32" fmla="*/ 413217 w 2867478"/>
              <a:gd name="connsiteY32" fmla="*/ 1671652 h 4050362"/>
              <a:gd name="connsiteX33" fmla="*/ 544696 w 2867478"/>
              <a:gd name="connsiteY33" fmla="*/ 1590261 h 4050362"/>
              <a:gd name="connsiteX34" fmla="*/ 601043 w 2867478"/>
              <a:gd name="connsiteY34" fmla="*/ 1565218 h 4050362"/>
              <a:gd name="connsiteX35" fmla="*/ 569739 w 2867478"/>
              <a:gd name="connsiteY35" fmla="*/ 1515131 h 4050362"/>
              <a:gd name="connsiteX36" fmla="*/ 657391 w 2867478"/>
              <a:gd name="connsiteY36" fmla="*/ 1352348 h 4050362"/>
              <a:gd name="connsiteX37" fmla="*/ 801391 w 2867478"/>
              <a:gd name="connsiteY37" fmla="*/ 1033044 h 4050362"/>
              <a:gd name="connsiteX38" fmla="*/ 907826 w 2867478"/>
              <a:gd name="connsiteY38" fmla="*/ 619826 h 4050362"/>
              <a:gd name="connsiteX39" fmla="*/ 1020522 w 2867478"/>
              <a:gd name="connsiteY39" fmla="*/ 256696 h 4050362"/>
              <a:gd name="connsiteX40" fmla="*/ 1058087 w 2867478"/>
              <a:gd name="connsiteY40" fmla="*/ 175304 h 4050362"/>
              <a:gd name="connsiteX41" fmla="*/ 1220869 w 2867478"/>
              <a:gd name="connsiteY41" fmla="*/ 37565 h 4050362"/>
              <a:gd name="connsiteX42" fmla="*/ 1352348 w 2867478"/>
              <a:gd name="connsiteY42" fmla="*/ 6261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67478" h="4050362">
                <a:moveTo>
                  <a:pt x="1483826" y="0"/>
                </a:moveTo>
                <a:lnTo>
                  <a:pt x="1684174" y="75131"/>
                </a:lnTo>
                <a:lnTo>
                  <a:pt x="1821913" y="281739"/>
                </a:lnTo>
                <a:lnTo>
                  <a:pt x="2003478" y="788870"/>
                </a:lnTo>
                <a:lnTo>
                  <a:pt x="2122434" y="1101913"/>
                </a:lnTo>
                <a:lnTo>
                  <a:pt x="2216348" y="1414957"/>
                </a:lnTo>
                <a:lnTo>
                  <a:pt x="2272696" y="1515131"/>
                </a:lnTo>
                <a:lnTo>
                  <a:pt x="2285217" y="1602783"/>
                </a:lnTo>
                <a:lnTo>
                  <a:pt x="2404174" y="1684174"/>
                </a:lnTo>
                <a:lnTo>
                  <a:pt x="2504348" y="1809391"/>
                </a:lnTo>
                <a:lnTo>
                  <a:pt x="2592000" y="2047305"/>
                </a:lnTo>
                <a:lnTo>
                  <a:pt x="2692174" y="2291478"/>
                </a:lnTo>
                <a:lnTo>
                  <a:pt x="2742260" y="2335305"/>
                </a:lnTo>
                <a:lnTo>
                  <a:pt x="2729739" y="2422957"/>
                </a:lnTo>
                <a:lnTo>
                  <a:pt x="2836174" y="2679652"/>
                </a:lnTo>
                <a:lnTo>
                  <a:pt x="2848696" y="3030261"/>
                </a:lnTo>
                <a:lnTo>
                  <a:pt x="2867478" y="3299478"/>
                </a:lnTo>
                <a:lnTo>
                  <a:pt x="2852793" y="3428711"/>
                </a:lnTo>
                <a:lnTo>
                  <a:pt x="2711504" y="3557123"/>
                </a:lnTo>
                <a:cubicBezTo>
                  <a:pt x="2338128" y="3865260"/>
                  <a:pt x="1859452" y="4050362"/>
                  <a:pt x="1337543" y="4050362"/>
                </a:cubicBezTo>
                <a:cubicBezTo>
                  <a:pt x="890192" y="4050362"/>
                  <a:pt x="474605" y="3914369"/>
                  <a:pt x="129867" y="3681468"/>
                </a:cubicBezTo>
                <a:lnTo>
                  <a:pt x="124705" y="3677608"/>
                </a:lnTo>
                <a:lnTo>
                  <a:pt x="125217" y="3675131"/>
                </a:lnTo>
                <a:lnTo>
                  <a:pt x="106435" y="3568696"/>
                </a:lnTo>
                <a:lnTo>
                  <a:pt x="43826" y="3343305"/>
                </a:lnTo>
                <a:lnTo>
                  <a:pt x="75130" y="3111652"/>
                </a:lnTo>
                <a:lnTo>
                  <a:pt x="12522" y="3005218"/>
                </a:lnTo>
                <a:lnTo>
                  <a:pt x="0" y="2823652"/>
                </a:lnTo>
                <a:lnTo>
                  <a:pt x="37565" y="2592000"/>
                </a:lnTo>
                <a:lnTo>
                  <a:pt x="93913" y="2310261"/>
                </a:lnTo>
                <a:lnTo>
                  <a:pt x="156522" y="2247652"/>
                </a:lnTo>
                <a:lnTo>
                  <a:pt x="306783" y="1865739"/>
                </a:lnTo>
                <a:lnTo>
                  <a:pt x="413217" y="1671652"/>
                </a:lnTo>
                <a:lnTo>
                  <a:pt x="544696" y="1590261"/>
                </a:lnTo>
                <a:lnTo>
                  <a:pt x="601043" y="1565218"/>
                </a:lnTo>
                <a:lnTo>
                  <a:pt x="569739" y="1515131"/>
                </a:lnTo>
                <a:lnTo>
                  <a:pt x="657391" y="1352348"/>
                </a:lnTo>
                <a:lnTo>
                  <a:pt x="801391" y="1033044"/>
                </a:lnTo>
                <a:lnTo>
                  <a:pt x="907826" y="619826"/>
                </a:lnTo>
                <a:lnTo>
                  <a:pt x="1020522" y="256696"/>
                </a:lnTo>
                <a:lnTo>
                  <a:pt x="1058087" y="175304"/>
                </a:lnTo>
                <a:lnTo>
                  <a:pt x="1220869" y="37565"/>
                </a:lnTo>
                <a:lnTo>
                  <a:pt x="1352348" y="626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1E381-79FD-9A21-AB97-000A76B4E20E}"/>
              </a:ext>
            </a:extLst>
          </p:cNvPr>
          <p:cNvSpPr txBox="1"/>
          <p:nvPr/>
        </p:nvSpPr>
        <p:spPr>
          <a:xfrm>
            <a:off x="2928330" y="-169791"/>
            <a:ext cx="68356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</a:rPr>
              <a:t>Команда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3ACA0-6804-074B-05B6-93B0CBA7496E}"/>
              </a:ext>
            </a:extLst>
          </p:cNvPr>
          <p:cNvSpPr txBox="1"/>
          <p:nvPr/>
        </p:nvSpPr>
        <p:spPr>
          <a:xfrm>
            <a:off x="12192000" y="920098"/>
            <a:ext cx="5010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INDOOR AIR TECHNOLOGIES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B8FD0-8715-43E8-C860-66605AC6FE64}"/>
              </a:ext>
            </a:extLst>
          </p:cNvPr>
          <p:cNvSpPr txBox="1"/>
          <p:nvPr/>
        </p:nvSpPr>
        <p:spPr>
          <a:xfrm>
            <a:off x="1369141" y="816383"/>
            <a:ext cx="9570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Команда первокурсников занимающуюся разработкой элементов вентиляционных систем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1C790-897D-9B07-FE33-7100D0A315AB}"/>
              </a:ext>
            </a:extLst>
          </p:cNvPr>
          <p:cNvSpPr txBox="1"/>
          <p:nvPr/>
        </p:nvSpPr>
        <p:spPr>
          <a:xfrm>
            <a:off x="7888320" y="5911927"/>
            <a:ext cx="2475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Питинова Дарья</a:t>
            </a:r>
          </a:p>
          <a:p>
            <a:pPr algn="ctr"/>
            <a:r>
              <a:rPr lang="ru-RU" dirty="0"/>
              <a:t>Лидер проекта</a:t>
            </a:r>
          </a:p>
          <a:p>
            <a:pPr algn="ctr"/>
            <a:r>
              <a:rPr lang="ru-RU" dirty="0"/>
              <a:t>Дизайнер презентаций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4D513-2A6D-7E42-C351-F857138A2560}"/>
              </a:ext>
            </a:extLst>
          </p:cNvPr>
          <p:cNvSpPr txBox="1"/>
          <p:nvPr/>
        </p:nvSpPr>
        <p:spPr>
          <a:xfrm>
            <a:off x="2577946" y="5937902"/>
            <a:ext cx="1722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Рогуля Роман</a:t>
            </a:r>
          </a:p>
          <a:p>
            <a:pPr algn="ctr"/>
            <a:r>
              <a:rPr lang="ru-RU" dirty="0"/>
              <a:t>Генератор идей</a:t>
            </a:r>
          </a:p>
          <a:p>
            <a:pPr algn="ctr"/>
            <a:r>
              <a:rPr lang="ru-RU" dirty="0"/>
              <a:t>Спикер</a:t>
            </a:r>
          </a:p>
        </p:txBody>
      </p:sp>
      <p:sp>
        <p:nvSpPr>
          <p:cNvPr id="13" name="Стрелка: изогнутая 12">
            <a:extLst>
              <a:ext uri="{FF2B5EF4-FFF2-40B4-BE49-F238E27FC236}">
                <a16:creationId xmlns:a16="http://schemas.microsoft.com/office/drawing/2014/main" id="{B680FE9D-13E8-0A85-CE70-E458A7552738}"/>
              </a:ext>
            </a:extLst>
          </p:cNvPr>
          <p:cNvSpPr/>
          <p:nvPr/>
        </p:nvSpPr>
        <p:spPr>
          <a:xfrm>
            <a:off x="558372" y="176123"/>
            <a:ext cx="2021840" cy="56417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 descr="generated image">
            <a:extLst>
              <a:ext uri="{FF2B5EF4-FFF2-40B4-BE49-F238E27FC236}">
                <a16:creationId xmlns:a16="http://schemas.microsoft.com/office/drawing/2014/main" id="{942E321A-E968-B591-0E9A-735B9027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7464" y="740297"/>
            <a:ext cx="5377405" cy="53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B65CE-56F3-E6A4-881B-110B4B04FEA7}"/>
              </a:ext>
            </a:extLst>
          </p:cNvPr>
          <p:cNvSpPr txBox="1"/>
          <p:nvPr/>
        </p:nvSpPr>
        <p:spPr>
          <a:xfrm>
            <a:off x="-6096000" y="1155928"/>
            <a:ext cx="6096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ПРОЕКТЕ</a:t>
            </a:r>
            <a:b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Из-за повышения уровня герметизации за счет плотности новых стеклопакетов и отсутствие щелей в дверных проемах нового поколения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B0FB32-6D40-A7F2-12A9-438741D1E9B0}"/>
              </a:ext>
            </a:extLst>
          </p:cNvPr>
          <p:cNvSpPr txBox="1"/>
          <p:nvPr/>
        </p:nvSpPr>
        <p:spPr>
          <a:xfrm>
            <a:off x="-6096000" y="3648919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Появилась необходимость разработки инженерных конструкций систем вентиляции с целью повышения воздухообмена в помещении для поддержания благоприятного микроклимата</a:t>
            </a:r>
          </a:p>
        </p:txBody>
      </p:sp>
    </p:spTree>
    <p:extLst>
      <p:ext uri="{BB962C8B-B14F-4D97-AF65-F5344CB8AC3E}">
        <p14:creationId xmlns:p14="http://schemas.microsoft.com/office/powerpoint/2010/main" val="2938685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6096000" y="-1"/>
            <a:ext cx="6096000" cy="3648919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0BF98-3B68-ECF4-4D92-8835CDA195CD}"/>
              </a:ext>
            </a:extLst>
          </p:cNvPr>
          <p:cNvSpPr txBox="1"/>
          <p:nvPr/>
        </p:nvSpPr>
        <p:spPr>
          <a:xfrm>
            <a:off x="6096000" y="1155928"/>
            <a:ext cx="6096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ПРОЕКТЕ</a:t>
            </a:r>
            <a:b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Из-за повышения уровня герметизации за счет плотности новых стеклопакетов и отсутствие щелей в дверных проемах нового поколения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9694C3B1-BC58-D0B2-0024-2F038CD6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8" y="740297"/>
            <a:ext cx="5377405" cy="53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3DF8F2-4DEE-9934-E0F3-FF57B3CAFD40}"/>
              </a:ext>
            </a:extLst>
          </p:cNvPr>
          <p:cNvSpPr txBox="1"/>
          <p:nvPr/>
        </p:nvSpPr>
        <p:spPr>
          <a:xfrm>
            <a:off x="6096000" y="3648919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Появилась необходимость разработки инженерных конструкций систем вентиляции с целью повышения воздухообмена в помещении для поддержания благоприятного микроклимата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96EB73A-1E46-D4AD-B34F-E4DD737490F6}"/>
              </a:ext>
            </a:extLst>
          </p:cNvPr>
          <p:cNvSpPr/>
          <p:nvPr/>
        </p:nvSpPr>
        <p:spPr>
          <a:xfrm>
            <a:off x="12915495" y="1439237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2E69F7-FE34-157C-2B2E-B3B128F3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2482" r="10492" b="3335"/>
          <a:stretch>
            <a:fillRect/>
          </a:stretch>
        </p:blipFill>
        <p:spPr>
          <a:xfrm>
            <a:off x="13635495" y="1708875"/>
            <a:ext cx="2880000" cy="4050362"/>
          </a:xfrm>
          <a:custGeom>
            <a:avLst/>
            <a:gdLst>
              <a:gd name="connsiteX0" fmla="*/ 1453650 w 2880000"/>
              <a:gd name="connsiteY0" fmla="*/ 0 h 4050362"/>
              <a:gd name="connsiteX1" fmla="*/ 1603792 w 2880000"/>
              <a:gd name="connsiteY1" fmla="*/ 34123 h 4050362"/>
              <a:gd name="connsiteX2" fmla="*/ 1760759 w 2880000"/>
              <a:gd name="connsiteY2" fmla="*/ 143318 h 4050362"/>
              <a:gd name="connsiteX3" fmla="*/ 1835829 w 2880000"/>
              <a:gd name="connsiteY3" fmla="*/ 307109 h 4050362"/>
              <a:gd name="connsiteX4" fmla="*/ 1849479 w 2880000"/>
              <a:gd name="connsiteY4" fmla="*/ 409479 h 4050362"/>
              <a:gd name="connsiteX5" fmla="*/ 1808531 w 2880000"/>
              <a:gd name="connsiteY5" fmla="*/ 593744 h 4050362"/>
              <a:gd name="connsiteX6" fmla="*/ 1842654 w 2880000"/>
              <a:gd name="connsiteY6" fmla="*/ 621043 h 4050362"/>
              <a:gd name="connsiteX7" fmla="*/ 1794882 w 2880000"/>
              <a:gd name="connsiteY7" fmla="*/ 805308 h 4050362"/>
              <a:gd name="connsiteX8" fmla="*/ 1733460 w 2880000"/>
              <a:gd name="connsiteY8" fmla="*/ 941801 h 4050362"/>
              <a:gd name="connsiteX9" fmla="*/ 1712986 w 2880000"/>
              <a:gd name="connsiteY9" fmla="*/ 1003223 h 4050362"/>
              <a:gd name="connsiteX10" fmla="*/ 1699337 w 2880000"/>
              <a:gd name="connsiteY10" fmla="*/ 1146541 h 4050362"/>
              <a:gd name="connsiteX11" fmla="*/ 1760759 w 2880000"/>
              <a:gd name="connsiteY11" fmla="*/ 1167015 h 4050362"/>
              <a:gd name="connsiteX12" fmla="*/ 1951849 w 2880000"/>
              <a:gd name="connsiteY12" fmla="*/ 1276209 h 4050362"/>
              <a:gd name="connsiteX13" fmla="*/ 1999621 w 2880000"/>
              <a:gd name="connsiteY13" fmla="*/ 1323981 h 4050362"/>
              <a:gd name="connsiteX14" fmla="*/ 2122465 w 2880000"/>
              <a:gd name="connsiteY14" fmla="*/ 1364929 h 4050362"/>
              <a:gd name="connsiteX15" fmla="*/ 2320379 w 2880000"/>
              <a:gd name="connsiteY15" fmla="*/ 1501422 h 4050362"/>
              <a:gd name="connsiteX16" fmla="*/ 2429574 w 2880000"/>
              <a:gd name="connsiteY16" fmla="*/ 1590143 h 4050362"/>
              <a:gd name="connsiteX17" fmla="*/ 2729858 w 2880000"/>
              <a:gd name="connsiteY17" fmla="*/ 2061043 h 4050362"/>
              <a:gd name="connsiteX18" fmla="*/ 2832228 w 2880000"/>
              <a:gd name="connsiteY18" fmla="*/ 2354503 h 4050362"/>
              <a:gd name="connsiteX19" fmla="*/ 2859526 w 2880000"/>
              <a:gd name="connsiteY19" fmla="*/ 2470522 h 4050362"/>
              <a:gd name="connsiteX20" fmla="*/ 2880000 w 2880000"/>
              <a:gd name="connsiteY20" fmla="*/ 2757157 h 4050362"/>
              <a:gd name="connsiteX21" fmla="*/ 2845877 w 2880000"/>
              <a:gd name="connsiteY21" fmla="*/ 3036967 h 4050362"/>
              <a:gd name="connsiteX22" fmla="*/ 2545593 w 2880000"/>
              <a:gd name="connsiteY22" fmla="*/ 3446446 h 4050362"/>
              <a:gd name="connsiteX23" fmla="*/ 2601913 w 2880000"/>
              <a:gd name="connsiteY23" fmla="*/ 3709271 h 4050362"/>
              <a:gd name="connsiteX24" fmla="*/ 2469584 w 2880000"/>
              <a:gd name="connsiteY24" fmla="*/ 3789662 h 4050362"/>
              <a:gd name="connsiteX25" fmla="*/ 1440000 w 2880000"/>
              <a:gd name="connsiteY25" fmla="*/ 4050362 h 4050362"/>
              <a:gd name="connsiteX26" fmla="*/ 599231 w 2880000"/>
              <a:gd name="connsiteY26" fmla="*/ 3880619 h 4050362"/>
              <a:gd name="connsiteX27" fmla="*/ 480591 w 2880000"/>
              <a:gd name="connsiteY27" fmla="*/ 3823467 h 4050362"/>
              <a:gd name="connsiteX28" fmla="*/ 470901 w 2880000"/>
              <a:gd name="connsiteY28" fmla="*/ 3671659 h 4050362"/>
              <a:gd name="connsiteX29" fmla="*/ 470901 w 2880000"/>
              <a:gd name="connsiteY29" fmla="*/ 3562465 h 4050362"/>
              <a:gd name="connsiteX30" fmla="*/ 34123 w 2880000"/>
              <a:gd name="connsiteY30" fmla="*/ 3071091 h 4050362"/>
              <a:gd name="connsiteX31" fmla="*/ 0 w 2880000"/>
              <a:gd name="connsiteY31" fmla="*/ 2907299 h 4050362"/>
              <a:gd name="connsiteX32" fmla="*/ 34123 w 2880000"/>
              <a:gd name="connsiteY32" fmla="*/ 2511470 h 4050362"/>
              <a:gd name="connsiteX33" fmla="*/ 116019 w 2880000"/>
              <a:gd name="connsiteY33" fmla="*/ 2218009 h 4050362"/>
              <a:gd name="connsiteX34" fmla="*/ 122844 w 2880000"/>
              <a:gd name="connsiteY34" fmla="*/ 2149763 h 4050362"/>
              <a:gd name="connsiteX35" fmla="*/ 423128 w 2880000"/>
              <a:gd name="connsiteY35" fmla="*/ 1610617 h 4050362"/>
              <a:gd name="connsiteX36" fmla="*/ 491375 w 2880000"/>
              <a:gd name="connsiteY36" fmla="*/ 1562844 h 4050362"/>
              <a:gd name="connsiteX37" fmla="*/ 839431 w 2880000"/>
              <a:gd name="connsiteY37" fmla="*/ 1364929 h 4050362"/>
              <a:gd name="connsiteX38" fmla="*/ 962275 w 2880000"/>
              <a:gd name="connsiteY38" fmla="*/ 1310332 h 4050362"/>
              <a:gd name="connsiteX39" fmla="*/ 1023697 w 2880000"/>
              <a:gd name="connsiteY39" fmla="*/ 1207963 h 4050362"/>
              <a:gd name="connsiteX40" fmla="*/ 1139716 w 2880000"/>
              <a:gd name="connsiteY40" fmla="*/ 1194313 h 4050362"/>
              <a:gd name="connsiteX41" fmla="*/ 1167015 w 2880000"/>
              <a:gd name="connsiteY41" fmla="*/ 1016872 h 4050362"/>
              <a:gd name="connsiteX42" fmla="*/ 1105593 w 2880000"/>
              <a:gd name="connsiteY42" fmla="*/ 832607 h 4050362"/>
              <a:gd name="connsiteX43" fmla="*/ 1050996 w 2880000"/>
              <a:gd name="connsiteY43" fmla="*/ 771185 h 4050362"/>
              <a:gd name="connsiteX44" fmla="*/ 1023697 w 2880000"/>
              <a:gd name="connsiteY44" fmla="*/ 661991 h 4050362"/>
              <a:gd name="connsiteX45" fmla="*/ 1023697 w 2880000"/>
              <a:gd name="connsiteY45" fmla="*/ 614218 h 4050362"/>
              <a:gd name="connsiteX46" fmla="*/ 1057820 w 2880000"/>
              <a:gd name="connsiteY46" fmla="*/ 607394 h 4050362"/>
              <a:gd name="connsiteX47" fmla="*/ 1023697 w 2880000"/>
              <a:gd name="connsiteY47" fmla="*/ 443602 h 4050362"/>
              <a:gd name="connsiteX48" fmla="*/ 1023697 w 2880000"/>
              <a:gd name="connsiteY48" fmla="*/ 279810 h 4050362"/>
              <a:gd name="connsiteX49" fmla="*/ 1132892 w 2880000"/>
              <a:gd name="connsiteY49" fmla="*/ 116019 h 4050362"/>
              <a:gd name="connsiteX50" fmla="*/ 1323981 w 2880000"/>
              <a:gd name="connsiteY50" fmla="*/ 13649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80000" h="4050362">
                <a:moveTo>
                  <a:pt x="1453650" y="0"/>
                </a:moveTo>
                <a:lnTo>
                  <a:pt x="1603792" y="34123"/>
                </a:lnTo>
                <a:lnTo>
                  <a:pt x="1760759" y="143318"/>
                </a:lnTo>
                <a:lnTo>
                  <a:pt x="1835829" y="307109"/>
                </a:lnTo>
                <a:lnTo>
                  <a:pt x="1849479" y="409479"/>
                </a:lnTo>
                <a:lnTo>
                  <a:pt x="1808531" y="593744"/>
                </a:lnTo>
                <a:lnTo>
                  <a:pt x="1842654" y="621043"/>
                </a:lnTo>
                <a:lnTo>
                  <a:pt x="1794882" y="805308"/>
                </a:lnTo>
                <a:lnTo>
                  <a:pt x="1733460" y="941801"/>
                </a:lnTo>
                <a:lnTo>
                  <a:pt x="1712986" y="1003223"/>
                </a:lnTo>
                <a:lnTo>
                  <a:pt x="1699337" y="1146541"/>
                </a:lnTo>
                <a:lnTo>
                  <a:pt x="1760759" y="1167015"/>
                </a:lnTo>
                <a:lnTo>
                  <a:pt x="1951849" y="1276209"/>
                </a:lnTo>
                <a:lnTo>
                  <a:pt x="1999621" y="1323981"/>
                </a:lnTo>
                <a:lnTo>
                  <a:pt x="2122465" y="1364929"/>
                </a:lnTo>
                <a:lnTo>
                  <a:pt x="2320379" y="1501422"/>
                </a:lnTo>
                <a:lnTo>
                  <a:pt x="2429574" y="1590143"/>
                </a:lnTo>
                <a:lnTo>
                  <a:pt x="2729858" y="2061043"/>
                </a:lnTo>
                <a:lnTo>
                  <a:pt x="2832228" y="2354503"/>
                </a:lnTo>
                <a:lnTo>
                  <a:pt x="2859526" y="2470522"/>
                </a:lnTo>
                <a:lnTo>
                  <a:pt x="2880000" y="2757157"/>
                </a:lnTo>
                <a:lnTo>
                  <a:pt x="2845877" y="3036967"/>
                </a:lnTo>
                <a:lnTo>
                  <a:pt x="2545593" y="3446446"/>
                </a:lnTo>
                <a:lnTo>
                  <a:pt x="2601913" y="3709271"/>
                </a:lnTo>
                <a:lnTo>
                  <a:pt x="2469584" y="3789662"/>
                </a:lnTo>
                <a:cubicBezTo>
                  <a:pt x="2163527" y="3955922"/>
                  <a:pt x="1812792" y="4050362"/>
                  <a:pt x="1440000" y="4050362"/>
                </a:cubicBezTo>
                <a:cubicBezTo>
                  <a:pt x="1141766" y="4050362"/>
                  <a:pt x="857650" y="3989921"/>
                  <a:pt x="599231" y="3880619"/>
                </a:cubicBezTo>
                <a:lnTo>
                  <a:pt x="480591" y="3823467"/>
                </a:lnTo>
                <a:lnTo>
                  <a:pt x="470901" y="3671659"/>
                </a:lnTo>
                <a:lnTo>
                  <a:pt x="470901" y="3562465"/>
                </a:lnTo>
                <a:lnTo>
                  <a:pt x="34123" y="3071091"/>
                </a:lnTo>
                <a:lnTo>
                  <a:pt x="0" y="2907299"/>
                </a:lnTo>
                <a:lnTo>
                  <a:pt x="34123" y="2511470"/>
                </a:lnTo>
                <a:lnTo>
                  <a:pt x="116019" y="2218009"/>
                </a:lnTo>
                <a:lnTo>
                  <a:pt x="122844" y="2149763"/>
                </a:lnTo>
                <a:lnTo>
                  <a:pt x="423128" y="1610617"/>
                </a:lnTo>
                <a:lnTo>
                  <a:pt x="491375" y="1562844"/>
                </a:lnTo>
                <a:lnTo>
                  <a:pt x="839431" y="1364929"/>
                </a:lnTo>
                <a:lnTo>
                  <a:pt x="962275" y="1310332"/>
                </a:lnTo>
                <a:lnTo>
                  <a:pt x="1023697" y="1207963"/>
                </a:lnTo>
                <a:lnTo>
                  <a:pt x="1139716" y="1194313"/>
                </a:lnTo>
                <a:lnTo>
                  <a:pt x="1167015" y="1016872"/>
                </a:lnTo>
                <a:lnTo>
                  <a:pt x="1105593" y="832607"/>
                </a:lnTo>
                <a:lnTo>
                  <a:pt x="1050996" y="771185"/>
                </a:lnTo>
                <a:lnTo>
                  <a:pt x="1023697" y="661991"/>
                </a:lnTo>
                <a:lnTo>
                  <a:pt x="1023697" y="614218"/>
                </a:lnTo>
                <a:lnTo>
                  <a:pt x="1057820" y="607394"/>
                </a:lnTo>
                <a:lnTo>
                  <a:pt x="1023697" y="443602"/>
                </a:lnTo>
                <a:lnTo>
                  <a:pt x="1023697" y="279810"/>
                </a:lnTo>
                <a:lnTo>
                  <a:pt x="1132892" y="116019"/>
                </a:lnTo>
                <a:lnTo>
                  <a:pt x="1323981" y="13649"/>
                </a:lnTo>
                <a:close/>
              </a:path>
            </a:pathLst>
          </a:cu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B9075CCF-D366-B6CE-B09F-F88E2A0FB9C9}"/>
              </a:ext>
            </a:extLst>
          </p:cNvPr>
          <p:cNvSpPr/>
          <p:nvPr/>
        </p:nvSpPr>
        <p:spPr>
          <a:xfrm>
            <a:off x="18514639" y="1439237"/>
            <a:ext cx="4320000" cy="4320000"/>
          </a:xfrm>
          <a:prstGeom prst="ellipse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EA0AB62-E6BC-6294-70E0-2E1412A35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39289" r="22079" b="3206"/>
          <a:stretch>
            <a:fillRect/>
          </a:stretch>
        </p:blipFill>
        <p:spPr>
          <a:xfrm>
            <a:off x="19328611" y="1708875"/>
            <a:ext cx="2867478" cy="4050362"/>
          </a:xfrm>
          <a:custGeom>
            <a:avLst/>
            <a:gdLst>
              <a:gd name="connsiteX0" fmla="*/ 1483826 w 2867478"/>
              <a:gd name="connsiteY0" fmla="*/ 0 h 4050362"/>
              <a:gd name="connsiteX1" fmla="*/ 1684174 w 2867478"/>
              <a:gd name="connsiteY1" fmla="*/ 75131 h 4050362"/>
              <a:gd name="connsiteX2" fmla="*/ 1821913 w 2867478"/>
              <a:gd name="connsiteY2" fmla="*/ 281739 h 4050362"/>
              <a:gd name="connsiteX3" fmla="*/ 2003478 w 2867478"/>
              <a:gd name="connsiteY3" fmla="*/ 788870 h 4050362"/>
              <a:gd name="connsiteX4" fmla="*/ 2122434 w 2867478"/>
              <a:gd name="connsiteY4" fmla="*/ 1101913 h 4050362"/>
              <a:gd name="connsiteX5" fmla="*/ 2216348 w 2867478"/>
              <a:gd name="connsiteY5" fmla="*/ 1414957 h 4050362"/>
              <a:gd name="connsiteX6" fmla="*/ 2272696 w 2867478"/>
              <a:gd name="connsiteY6" fmla="*/ 1515131 h 4050362"/>
              <a:gd name="connsiteX7" fmla="*/ 2285217 w 2867478"/>
              <a:gd name="connsiteY7" fmla="*/ 1602783 h 4050362"/>
              <a:gd name="connsiteX8" fmla="*/ 2404174 w 2867478"/>
              <a:gd name="connsiteY8" fmla="*/ 1684174 h 4050362"/>
              <a:gd name="connsiteX9" fmla="*/ 2504348 w 2867478"/>
              <a:gd name="connsiteY9" fmla="*/ 1809391 h 4050362"/>
              <a:gd name="connsiteX10" fmla="*/ 2592000 w 2867478"/>
              <a:gd name="connsiteY10" fmla="*/ 2047305 h 4050362"/>
              <a:gd name="connsiteX11" fmla="*/ 2692174 w 2867478"/>
              <a:gd name="connsiteY11" fmla="*/ 2291478 h 4050362"/>
              <a:gd name="connsiteX12" fmla="*/ 2742260 w 2867478"/>
              <a:gd name="connsiteY12" fmla="*/ 2335305 h 4050362"/>
              <a:gd name="connsiteX13" fmla="*/ 2729739 w 2867478"/>
              <a:gd name="connsiteY13" fmla="*/ 2422957 h 4050362"/>
              <a:gd name="connsiteX14" fmla="*/ 2836174 w 2867478"/>
              <a:gd name="connsiteY14" fmla="*/ 2679652 h 4050362"/>
              <a:gd name="connsiteX15" fmla="*/ 2848696 w 2867478"/>
              <a:gd name="connsiteY15" fmla="*/ 3030261 h 4050362"/>
              <a:gd name="connsiteX16" fmla="*/ 2867478 w 2867478"/>
              <a:gd name="connsiteY16" fmla="*/ 3299478 h 4050362"/>
              <a:gd name="connsiteX17" fmla="*/ 2852793 w 2867478"/>
              <a:gd name="connsiteY17" fmla="*/ 3428711 h 4050362"/>
              <a:gd name="connsiteX18" fmla="*/ 2711504 w 2867478"/>
              <a:gd name="connsiteY18" fmla="*/ 3557123 h 4050362"/>
              <a:gd name="connsiteX19" fmla="*/ 1337543 w 2867478"/>
              <a:gd name="connsiteY19" fmla="*/ 4050362 h 4050362"/>
              <a:gd name="connsiteX20" fmla="*/ 129867 w 2867478"/>
              <a:gd name="connsiteY20" fmla="*/ 3681468 h 4050362"/>
              <a:gd name="connsiteX21" fmla="*/ 124705 w 2867478"/>
              <a:gd name="connsiteY21" fmla="*/ 3677608 h 4050362"/>
              <a:gd name="connsiteX22" fmla="*/ 125217 w 2867478"/>
              <a:gd name="connsiteY22" fmla="*/ 3675131 h 4050362"/>
              <a:gd name="connsiteX23" fmla="*/ 106435 w 2867478"/>
              <a:gd name="connsiteY23" fmla="*/ 3568696 h 4050362"/>
              <a:gd name="connsiteX24" fmla="*/ 43826 w 2867478"/>
              <a:gd name="connsiteY24" fmla="*/ 3343305 h 4050362"/>
              <a:gd name="connsiteX25" fmla="*/ 75130 w 2867478"/>
              <a:gd name="connsiteY25" fmla="*/ 3111652 h 4050362"/>
              <a:gd name="connsiteX26" fmla="*/ 12522 w 2867478"/>
              <a:gd name="connsiteY26" fmla="*/ 3005218 h 4050362"/>
              <a:gd name="connsiteX27" fmla="*/ 0 w 2867478"/>
              <a:gd name="connsiteY27" fmla="*/ 2823652 h 4050362"/>
              <a:gd name="connsiteX28" fmla="*/ 37565 w 2867478"/>
              <a:gd name="connsiteY28" fmla="*/ 2592000 h 4050362"/>
              <a:gd name="connsiteX29" fmla="*/ 93913 w 2867478"/>
              <a:gd name="connsiteY29" fmla="*/ 2310261 h 4050362"/>
              <a:gd name="connsiteX30" fmla="*/ 156522 w 2867478"/>
              <a:gd name="connsiteY30" fmla="*/ 2247652 h 4050362"/>
              <a:gd name="connsiteX31" fmla="*/ 306783 w 2867478"/>
              <a:gd name="connsiteY31" fmla="*/ 1865739 h 4050362"/>
              <a:gd name="connsiteX32" fmla="*/ 413217 w 2867478"/>
              <a:gd name="connsiteY32" fmla="*/ 1671652 h 4050362"/>
              <a:gd name="connsiteX33" fmla="*/ 544696 w 2867478"/>
              <a:gd name="connsiteY33" fmla="*/ 1590261 h 4050362"/>
              <a:gd name="connsiteX34" fmla="*/ 601043 w 2867478"/>
              <a:gd name="connsiteY34" fmla="*/ 1565218 h 4050362"/>
              <a:gd name="connsiteX35" fmla="*/ 569739 w 2867478"/>
              <a:gd name="connsiteY35" fmla="*/ 1515131 h 4050362"/>
              <a:gd name="connsiteX36" fmla="*/ 657391 w 2867478"/>
              <a:gd name="connsiteY36" fmla="*/ 1352348 h 4050362"/>
              <a:gd name="connsiteX37" fmla="*/ 801391 w 2867478"/>
              <a:gd name="connsiteY37" fmla="*/ 1033044 h 4050362"/>
              <a:gd name="connsiteX38" fmla="*/ 907826 w 2867478"/>
              <a:gd name="connsiteY38" fmla="*/ 619826 h 4050362"/>
              <a:gd name="connsiteX39" fmla="*/ 1020522 w 2867478"/>
              <a:gd name="connsiteY39" fmla="*/ 256696 h 4050362"/>
              <a:gd name="connsiteX40" fmla="*/ 1058087 w 2867478"/>
              <a:gd name="connsiteY40" fmla="*/ 175304 h 4050362"/>
              <a:gd name="connsiteX41" fmla="*/ 1220869 w 2867478"/>
              <a:gd name="connsiteY41" fmla="*/ 37565 h 4050362"/>
              <a:gd name="connsiteX42" fmla="*/ 1352348 w 2867478"/>
              <a:gd name="connsiteY42" fmla="*/ 6261 h 405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67478" h="4050362">
                <a:moveTo>
                  <a:pt x="1483826" y="0"/>
                </a:moveTo>
                <a:lnTo>
                  <a:pt x="1684174" y="75131"/>
                </a:lnTo>
                <a:lnTo>
                  <a:pt x="1821913" y="281739"/>
                </a:lnTo>
                <a:lnTo>
                  <a:pt x="2003478" y="788870"/>
                </a:lnTo>
                <a:lnTo>
                  <a:pt x="2122434" y="1101913"/>
                </a:lnTo>
                <a:lnTo>
                  <a:pt x="2216348" y="1414957"/>
                </a:lnTo>
                <a:lnTo>
                  <a:pt x="2272696" y="1515131"/>
                </a:lnTo>
                <a:lnTo>
                  <a:pt x="2285217" y="1602783"/>
                </a:lnTo>
                <a:lnTo>
                  <a:pt x="2404174" y="1684174"/>
                </a:lnTo>
                <a:lnTo>
                  <a:pt x="2504348" y="1809391"/>
                </a:lnTo>
                <a:lnTo>
                  <a:pt x="2592000" y="2047305"/>
                </a:lnTo>
                <a:lnTo>
                  <a:pt x="2692174" y="2291478"/>
                </a:lnTo>
                <a:lnTo>
                  <a:pt x="2742260" y="2335305"/>
                </a:lnTo>
                <a:lnTo>
                  <a:pt x="2729739" y="2422957"/>
                </a:lnTo>
                <a:lnTo>
                  <a:pt x="2836174" y="2679652"/>
                </a:lnTo>
                <a:lnTo>
                  <a:pt x="2848696" y="3030261"/>
                </a:lnTo>
                <a:lnTo>
                  <a:pt x="2867478" y="3299478"/>
                </a:lnTo>
                <a:lnTo>
                  <a:pt x="2852793" y="3428711"/>
                </a:lnTo>
                <a:lnTo>
                  <a:pt x="2711504" y="3557123"/>
                </a:lnTo>
                <a:cubicBezTo>
                  <a:pt x="2338128" y="3865260"/>
                  <a:pt x="1859452" y="4050362"/>
                  <a:pt x="1337543" y="4050362"/>
                </a:cubicBezTo>
                <a:cubicBezTo>
                  <a:pt x="890192" y="4050362"/>
                  <a:pt x="474605" y="3914369"/>
                  <a:pt x="129867" y="3681468"/>
                </a:cubicBezTo>
                <a:lnTo>
                  <a:pt x="124705" y="3677608"/>
                </a:lnTo>
                <a:lnTo>
                  <a:pt x="125217" y="3675131"/>
                </a:lnTo>
                <a:lnTo>
                  <a:pt x="106435" y="3568696"/>
                </a:lnTo>
                <a:lnTo>
                  <a:pt x="43826" y="3343305"/>
                </a:lnTo>
                <a:lnTo>
                  <a:pt x="75130" y="3111652"/>
                </a:lnTo>
                <a:lnTo>
                  <a:pt x="12522" y="3005218"/>
                </a:lnTo>
                <a:lnTo>
                  <a:pt x="0" y="2823652"/>
                </a:lnTo>
                <a:lnTo>
                  <a:pt x="37565" y="2592000"/>
                </a:lnTo>
                <a:lnTo>
                  <a:pt x="93913" y="2310261"/>
                </a:lnTo>
                <a:lnTo>
                  <a:pt x="156522" y="2247652"/>
                </a:lnTo>
                <a:lnTo>
                  <a:pt x="306783" y="1865739"/>
                </a:lnTo>
                <a:lnTo>
                  <a:pt x="413217" y="1671652"/>
                </a:lnTo>
                <a:lnTo>
                  <a:pt x="544696" y="1590261"/>
                </a:lnTo>
                <a:lnTo>
                  <a:pt x="601043" y="1565218"/>
                </a:lnTo>
                <a:lnTo>
                  <a:pt x="569739" y="1515131"/>
                </a:lnTo>
                <a:lnTo>
                  <a:pt x="657391" y="1352348"/>
                </a:lnTo>
                <a:lnTo>
                  <a:pt x="801391" y="1033044"/>
                </a:lnTo>
                <a:lnTo>
                  <a:pt x="907826" y="619826"/>
                </a:lnTo>
                <a:lnTo>
                  <a:pt x="1020522" y="256696"/>
                </a:lnTo>
                <a:lnTo>
                  <a:pt x="1058087" y="175304"/>
                </a:lnTo>
                <a:lnTo>
                  <a:pt x="1220869" y="37565"/>
                </a:lnTo>
                <a:lnTo>
                  <a:pt x="1352348" y="6261"/>
                </a:lnTo>
                <a:close/>
              </a:path>
            </a:pathLst>
          </a:cu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F6C673F-819F-122E-EFEA-4298E45F6CC5}"/>
              </a:ext>
            </a:extLst>
          </p:cNvPr>
          <p:cNvSpPr txBox="1"/>
          <p:nvPr/>
        </p:nvSpPr>
        <p:spPr>
          <a:xfrm>
            <a:off x="14564681" y="-268794"/>
            <a:ext cx="68356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</a:rPr>
              <a:t>Команда проекта</a:t>
            </a:r>
          </a:p>
        </p:txBody>
      </p:sp>
      <p:sp>
        <p:nvSpPr>
          <p:cNvPr id="30" name="Стрелка: изогнутая 29">
            <a:extLst>
              <a:ext uri="{FF2B5EF4-FFF2-40B4-BE49-F238E27FC236}">
                <a16:creationId xmlns:a16="http://schemas.microsoft.com/office/drawing/2014/main" id="{F12BEB56-26D1-22BA-50DC-E2AA3D449597}"/>
              </a:ext>
            </a:extLst>
          </p:cNvPr>
          <p:cNvSpPr/>
          <p:nvPr/>
        </p:nvSpPr>
        <p:spPr>
          <a:xfrm>
            <a:off x="12486177" y="176123"/>
            <a:ext cx="2021840" cy="56417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37D7E2-89C0-3240-5395-C62455E6882B}"/>
              </a:ext>
            </a:extLst>
          </p:cNvPr>
          <p:cNvSpPr txBox="1"/>
          <p:nvPr/>
        </p:nvSpPr>
        <p:spPr>
          <a:xfrm>
            <a:off x="13005492" y="717380"/>
            <a:ext cx="9570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Команда первокурсников занимающуюся разработкой элементов вентиляционных систем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FB7BFE-D5DE-6BBF-B6DF-266392273208}"/>
              </a:ext>
            </a:extLst>
          </p:cNvPr>
          <p:cNvSpPr txBox="1"/>
          <p:nvPr/>
        </p:nvSpPr>
        <p:spPr>
          <a:xfrm>
            <a:off x="19524671" y="5812924"/>
            <a:ext cx="2475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Питинова Дарья</a:t>
            </a:r>
          </a:p>
          <a:p>
            <a:pPr algn="ctr"/>
            <a:r>
              <a:rPr lang="ru-RU" dirty="0"/>
              <a:t>Лидер проекта</a:t>
            </a:r>
          </a:p>
          <a:p>
            <a:pPr algn="ctr"/>
            <a:r>
              <a:rPr lang="ru-RU" dirty="0"/>
              <a:t>Дизайнер презентаций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D461F7-7A1B-6AA1-C5D2-ADA646625B2F}"/>
              </a:ext>
            </a:extLst>
          </p:cNvPr>
          <p:cNvSpPr txBox="1"/>
          <p:nvPr/>
        </p:nvSpPr>
        <p:spPr>
          <a:xfrm>
            <a:off x="14214297" y="5838899"/>
            <a:ext cx="1722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Рогуля Роман</a:t>
            </a:r>
          </a:p>
          <a:p>
            <a:pPr algn="ctr"/>
            <a:r>
              <a:rPr lang="ru-RU" dirty="0"/>
              <a:t>Генератор идей</a:t>
            </a:r>
          </a:p>
          <a:p>
            <a:pPr algn="ctr"/>
            <a:r>
              <a:rPr lang="ru-RU" dirty="0"/>
              <a:t>Спикер</a:t>
            </a:r>
          </a:p>
        </p:txBody>
      </p:sp>
    </p:spTree>
    <p:extLst>
      <p:ext uri="{BB962C8B-B14F-4D97-AF65-F5344CB8AC3E}">
        <p14:creationId xmlns:p14="http://schemas.microsoft.com/office/powerpoint/2010/main" val="511769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8727440" y="2188031"/>
            <a:ext cx="3057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2401719" y="1843950"/>
            <a:ext cx="73885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1582863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-11784687" y="-1"/>
            <a:ext cx="121920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6733034" y="-6529"/>
            <a:ext cx="3057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407313" y="-350610"/>
            <a:ext cx="73885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01247-18BB-3F3E-B6D0-FE4A1453DF1E}"/>
              </a:ext>
            </a:extLst>
          </p:cNvPr>
          <p:cNvSpPr txBox="1"/>
          <p:nvPr/>
        </p:nvSpPr>
        <p:spPr>
          <a:xfrm>
            <a:off x="678491" y="3592248"/>
            <a:ext cx="10835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9C6E5-D2A1-6D1A-AD2C-F85823547DFE}"/>
              </a:ext>
            </a:extLst>
          </p:cNvPr>
          <p:cNvSpPr txBox="1"/>
          <p:nvPr/>
        </p:nvSpPr>
        <p:spPr>
          <a:xfrm>
            <a:off x="-11270488" y="2742443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26002-F7F6-5830-D27F-70386E08A071}"/>
              </a:ext>
            </a:extLst>
          </p:cNvPr>
          <p:cNvSpPr txBox="1"/>
          <p:nvPr/>
        </p:nvSpPr>
        <p:spPr>
          <a:xfrm>
            <a:off x="-7108573" y="2973275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2270534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1" y="-1"/>
            <a:ext cx="6293700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solidFill>
                <a:srgbClr val="FF851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0550342" y="2034468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6937855" y="1772947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742443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2973275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6D0B0-1F44-0168-F69F-D75B683C7938}"/>
              </a:ext>
            </a:extLst>
          </p:cNvPr>
          <p:cNvSpPr txBox="1"/>
          <p:nvPr/>
        </p:nvSpPr>
        <p:spPr>
          <a:xfrm>
            <a:off x="6937855" y="3711939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CE3EB65-EDDA-86C7-6E75-EB892211CEBF}"/>
              </a:ext>
            </a:extLst>
          </p:cNvPr>
          <p:cNvSpPr/>
          <p:nvPr/>
        </p:nvSpPr>
        <p:spPr>
          <a:xfrm>
            <a:off x="-3303819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2F363-D213-65DF-FD28-0865CF16A710}"/>
              </a:ext>
            </a:extLst>
          </p:cNvPr>
          <p:cNvSpPr txBox="1"/>
          <p:nvPr/>
        </p:nvSpPr>
        <p:spPr>
          <a:xfrm>
            <a:off x="-5390892" y="4573019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404060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7D8CE2-6D12-BF5B-4A07-DFBCF7B09ED8}"/>
              </a:ext>
            </a:extLst>
          </p:cNvPr>
          <p:cNvSpPr/>
          <p:nvPr/>
        </p:nvSpPr>
        <p:spPr>
          <a:xfrm>
            <a:off x="0" y="0"/>
            <a:ext cx="6937855" cy="6858000"/>
          </a:xfrm>
          <a:prstGeom prst="rect">
            <a:avLst/>
          </a:prstGeom>
          <a:solidFill>
            <a:srgbClr val="FF8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9011F-3265-8C6F-35DB-F75BC0B98209}"/>
              </a:ext>
            </a:extLst>
          </p:cNvPr>
          <p:cNvSpPr txBox="1"/>
          <p:nvPr/>
        </p:nvSpPr>
        <p:spPr>
          <a:xfrm>
            <a:off x="10550342" y="2034468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9A483-C638-4A48-EE09-94CAC98B24A8}"/>
              </a:ext>
            </a:extLst>
          </p:cNvPr>
          <p:cNvSpPr txBox="1"/>
          <p:nvPr/>
        </p:nvSpPr>
        <p:spPr>
          <a:xfrm>
            <a:off x="6937855" y="1772947"/>
            <a:ext cx="45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851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71F4-E882-D702-E05A-20F8EBAEA3D6}"/>
              </a:ext>
            </a:extLst>
          </p:cNvPr>
          <p:cNvSpPr txBox="1"/>
          <p:nvPr/>
        </p:nvSpPr>
        <p:spPr>
          <a:xfrm>
            <a:off x="452589" y="203287"/>
            <a:ext cx="443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48F-1237-F0F8-8066-16C7D401F789}"/>
              </a:ext>
            </a:extLst>
          </p:cNvPr>
          <p:cNvSpPr txBox="1"/>
          <p:nvPr/>
        </p:nvSpPr>
        <p:spPr>
          <a:xfrm>
            <a:off x="4614504" y="434119"/>
            <a:ext cx="16225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1936450-A918-DE62-1D1B-BE092581DBEA}"/>
              </a:ext>
            </a:extLst>
          </p:cNvPr>
          <p:cNvSpPr/>
          <p:nvPr/>
        </p:nvSpPr>
        <p:spPr>
          <a:xfrm>
            <a:off x="2970784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1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F0EEE20-ECF1-9A67-8BAB-BF1298D15CEB}"/>
              </a:ext>
            </a:extLst>
          </p:cNvPr>
          <p:cNvSpPr/>
          <p:nvPr/>
        </p:nvSpPr>
        <p:spPr>
          <a:xfrm>
            <a:off x="-3883359" y="2889000"/>
            <a:ext cx="1080000" cy="1080000"/>
          </a:xfrm>
          <a:prstGeom prst="ellipse">
            <a:avLst/>
          </a:prstGeom>
          <a:ln>
            <a:solidFill>
              <a:srgbClr val="FF85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552BBA-F441-14D9-C224-9D907DD32503}"/>
              </a:ext>
            </a:extLst>
          </p:cNvPr>
          <p:cNvSpPr txBox="1"/>
          <p:nvPr/>
        </p:nvSpPr>
        <p:spPr>
          <a:xfrm>
            <a:off x="6937855" y="3711939"/>
            <a:ext cx="5235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ОБЕСПЕЧИТЬ КОФМОРТНУЮ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СРЕДУ ПРОЖИВАНИЯ В КВАРТИРЕ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СЧЕТ ОБЕСПЕЧЕНИЯ ТРЕБУЕМОГО УРОВНЯ ВОЗДУХООБМЕНА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F266C-A981-C308-D801-6AD61BCFE319}"/>
              </a:ext>
            </a:extLst>
          </p:cNvPr>
          <p:cNvSpPr txBox="1"/>
          <p:nvPr/>
        </p:nvSpPr>
        <p:spPr>
          <a:xfrm>
            <a:off x="841854" y="4573019"/>
            <a:ext cx="525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Определить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достоинства и недостатки современных технологий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FA207-2AF0-0A2C-89AC-8C56B170EDEB}"/>
              </a:ext>
            </a:extLst>
          </p:cNvPr>
          <p:cNvSpPr txBox="1"/>
          <p:nvPr/>
        </p:nvSpPr>
        <p:spPr>
          <a:xfrm>
            <a:off x="-5662060" y="4484888"/>
            <a:ext cx="4820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Рассчитать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оптимальные условия для создания микроклимата</a:t>
            </a:r>
          </a:p>
        </p:txBody>
      </p:sp>
    </p:spTree>
    <p:extLst>
      <p:ext uri="{BB962C8B-B14F-4D97-AF65-F5344CB8AC3E}">
        <p14:creationId xmlns:p14="http://schemas.microsoft.com/office/powerpoint/2010/main" val="1168475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813</Words>
  <Application>Microsoft Office PowerPoint</Application>
  <PresentationFormat>Широкоэкранный</PresentationFormat>
  <Paragraphs>222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Gilroy</vt:lpstr>
      <vt:lpstr>Helvetica Neue</vt:lpstr>
      <vt:lpstr>TT Supermolot Neue DemiBold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Питинова Дарья С.</dc:creator>
  <cp:lastModifiedBy>Питинова Дарья С.</cp:lastModifiedBy>
  <cp:revision>7</cp:revision>
  <dcterms:created xsi:type="dcterms:W3CDTF">2024-04-10T19:49:18Z</dcterms:created>
  <dcterms:modified xsi:type="dcterms:W3CDTF">2024-04-22T20:21:46Z</dcterms:modified>
</cp:coreProperties>
</file>